
<file path=[Content_Types].xml><?xml version="1.0" encoding="utf-8"?>
<Types xmlns="http://schemas.openxmlformats.org/package/2006/content-types">
  <Default Extension="jpeg" ContentType="image/jpeg"/>
  <Default Extension="wav" ContentType="audio/x-wav"/>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43"/>
  </p:handoutMasterIdLst>
  <p:sldIdLst>
    <p:sldId id="3170" r:id="rId3"/>
    <p:sldId id="3172" r:id="rId5"/>
    <p:sldId id="3173" r:id="rId6"/>
    <p:sldId id="3185" r:id="rId7"/>
    <p:sldId id="3193" r:id="rId8"/>
    <p:sldId id="3225" r:id="rId9"/>
    <p:sldId id="3226" r:id="rId10"/>
    <p:sldId id="3174" r:id="rId11"/>
    <p:sldId id="3180" r:id="rId12"/>
    <p:sldId id="3178" r:id="rId13"/>
    <p:sldId id="3194" r:id="rId14"/>
    <p:sldId id="3195" r:id="rId15"/>
    <p:sldId id="3196" r:id="rId16"/>
    <p:sldId id="3214" r:id="rId17"/>
    <p:sldId id="3197" r:id="rId18"/>
    <p:sldId id="3198" r:id="rId19"/>
    <p:sldId id="3199" r:id="rId20"/>
    <p:sldId id="3215" r:id="rId21"/>
    <p:sldId id="3202" r:id="rId22"/>
    <p:sldId id="3203" r:id="rId23"/>
    <p:sldId id="3216" r:id="rId24"/>
    <p:sldId id="3217" r:id="rId25"/>
    <p:sldId id="3224" r:id="rId26"/>
    <p:sldId id="3223" r:id="rId27"/>
    <p:sldId id="3204" r:id="rId28"/>
    <p:sldId id="3175" r:id="rId29"/>
    <p:sldId id="3179" r:id="rId30"/>
    <p:sldId id="3222" r:id="rId31"/>
    <p:sldId id="3176" r:id="rId32"/>
    <p:sldId id="3207" r:id="rId33"/>
    <p:sldId id="3228" r:id="rId34"/>
    <p:sldId id="3208" r:id="rId35"/>
    <p:sldId id="3209" r:id="rId36"/>
    <p:sldId id="3227" r:id="rId37"/>
    <p:sldId id="3218" r:id="rId38"/>
    <p:sldId id="3220" r:id="rId39"/>
    <p:sldId id="3219" r:id="rId40"/>
    <p:sldId id="3192" r:id="rId41"/>
    <p:sldId id="3229" r:id="rId42"/>
  </p:sldIdLst>
  <p:sldSz cx="12858750" cy="7232650"/>
  <p:notesSz cx="6858000" cy="9144000"/>
  <p:custDataLst>
    <p:tags r:id="rId4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73C8F"/>
    <a:srgbClr val="0956A6"/>
    <a:srgbClr val="000000"/>
    <a:srgbClr val="FFC000"/>
    <a:srgbClr val="18507D"/>
    <a:srgbClr val="C00000"/>
    <a:srgbClr val="6C5F57"/>
    <a:srgbClr val="66BB40"/>
    <a:srgbClr val="FDD2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62" autoAdjust="0"/>
    <p:restoredTop sz="95232" autoAdjust="0"/>
  </p:normalViewPr>
  <p:slideViewPr>
    <p:cSldViewPr>
      <p:cViewPr>
        <p:scale>
          <a:sx n="72" d="100"/>
          <a:sy n="72" d="100"/>
        </p:scale>
        <p:origin x="918" y="-72"/>
      </p:cViewPr>
      <p:guideLst>
        <p:guide orient="horz" pos="328"/>
        <p:guide orient="horz" pos="4183"/>
        <p:guide pos="4050"/>
        <p:guide pos="557"/>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27.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5">
                <a:solidFill>
                  <a:schemeClr val="tx1">
                    <a:tint val="75000"/>
                  </a:schemeClr>
                </a:solidFill>
              </a:defRPr>
            </a:lvl1p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5">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5">
                <a:solidFill>
                  <a:schemeClr val="tx1">
                    <a:tint val="75000"/>
                  </a:schemeClr>
                </a:solidFill>
              </a:defRPr>
            </a:lvl1pPr>
          </a:lstStyle>
          <a:p>
            <a:fld id="{3E01EE5D-26FB-46D5-A381-ECFB35BF1D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xStyles>
    <p:titleStyle>
      <a:lvl1pPr algn="l" defTabSz="964565"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tx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6990" algn="l" defTabSz="9645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19.jpeg"/><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589" y="1"/>
            <a:ext cx="12858749" cy="7232649"/>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259"/>
          <p:cNvSpPr>
            <a:spLocks noChangeArrowheads="1"/>
          </p:cNvSpPr>
          <p:nvPr/>
        </p:nvSpPr>
        <p:spPr bwMode="auto">
          <a:xfrm>
            <a:off x="6183635" y="2410488"/>
            <a:ext cx="6408711" cy="243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dirty="0" smtClean="0">
                <a:solidFill>
                  <a:schemeClr val="accent1"/>
                </a:solidFill>
                <a:latin typeface="+mn-lt"/>
                <a:ea typeface="+mn-ea"/>
                <a:cs typeface="+mn-ea"/>
                <a:sym typeface="+mn-lt"/>
              </a:rPr>
              <a:t>志愿</a:t>
            </a:r>
            <a:r>
              <a:rPr lang="zh-CN" altLang="en-US" sz="7200" b="1" dirty="0" smtClean="0">
                <a:solidFill>
                  <a:schemeClr val="accent1"/>
                </a:solidFill>
                <a:latin typeface="+mn-lt"/>
                <a:ea typeface="+mn-ea"/>
                <a:cs typeface="+mn-ea"/>
                <a:sym typeface="+mn-lt"/>
              </a:rPr>
              <a:t>云注册</a:t>
            </a:r>
            <a:endParaRPr lang="en-US" altLang="zh-CN" sz="7200" b="1" dirty="0" smtClean="0">
              <a:solidFill>
                <a:schemeClr val="accent1"/>
              </a:solidFill>
              <a:latin typeface="+mn-lt"/>
              <a:ea typeface="+mn-ea"/>
              <a:cs typeface="+mn-ea"/>
              <a:sym typeface="+mn-lt"/>
            </a:endParaRPr>
          </a:p>
          <a:p>
            <a:pPr>
              <a:buNone/>
            </a:pPr>
            <a:r>
              <a:rPr lang="zh-CN" altLang="en-US" sz="7200" b="1" dirty="0" smtClean="0">
                <a:solidFill>
                  <a:schemeClr val="accent1"/>
                </a:solidFill>
                <a:latin typeface="+mn-lt"/>
                <a:ea typeface="+mn-ea"/>
                <a:cs typeface="+mn-ea"/>
                <a:sym typeface="+mn-lt"/>
              </a:rPr>
              <a:t>培训</a:t>
            </a:r>
            <a:endParaRPr lang="zh-CN" altLang="en-US" sz="7200" b="1" dirty="0">
              <a:solidFill>
                <a:schemeClr val="accent1"/>
              </a:solidFill>
              <a:latin typeface="+mn-lt"/>
              <a:ea typeface="+mn-ea"/>
              <a:cs typeface="+mn-ea"/>
              <a:sym typeface="+mn-lt"/>
            </a:endParaRPr>
          </a:p>
        </p:txBody>
      </p:sp>
      <p:pic>
        <p:nvPicPr>
          <p:cNvPr id="3" name="Daydream">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124575" y="-151004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p:random/>
        <p:sndAc>
          <p:stSnd>
            <p:snd r:embed="rId5" name="chimes.wav"/>
          </p:stSnd>
        </p:sndAc>
      </p:transition>
    </mc:Choice>
    <mc:Fallback>
      <p:transition advTm="0">
        <p:random/>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7"/>
                                        </p:tgtEl>
                                        <p:attrNameLst>
                                          <p:attrName>ppt_y</p:attrName>
                                        </p:attrNameLst>
                                      </p:cBhvr>
                                      <p:tavLst>
                                        <p:tav tm="0">
                                          <p:val>
                                            <p:strVal val="#ppt_y"/>
                                          </p:val>
                                        </p:tav>
                                        <p:tav tm="100000">
                                          <p:val>
                                            <p:strVal val="#ppt_y"/>
                                          </p:val>
                                        </p:tav>
                                      </p:tavLst>
                                    </p:anim>
                                    <p:anim calcmode="lin" valueType="num">
                                      <p:cBhvr>
                                        <p:cTn id="1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7"/>
                                        </p:tgtEl>
                                      </p:cBhvr>
                                    </p:animEffect>
                                  </p:childTnLst>
                                </p:cTn>
                              </p:par>
                            </p:childTnLst>
                          </p:cTn>
                        </p:par>
                        <p:par>
                          <p:cTn id="20" fill="hold">
                            <p:stCondLst>
                              <p:cond delay="1299"/>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17"/>
                                        </p:tgtEl>
                                      </p:cBhvr>
                                    </p:animEffect>
                                    <p:animScale>
                                      <p:cBhvr>
                                        <p:cTn id="23"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remove" display="0">
                  <p:stCondLst>
                    <p:cond delay="indefinite"/>
                  </p:stCondLst>
                  <p:endCondLst>
                    <p:cond evt="onStopAudio" delay="0">
                      <p:tgtEl>
                        <p:sldTgt/>
                      </p:tgtEl>
                    </p:cond>
                  </p:endCondLst>
                </p:cTn>
                <p:tgtEl>
                  <p:spTgt spid="3"/>
                </p:tgtEl>
              </p:cMediaNode>
            </p:audio>
          </p:childTnLst>
        </p:cTn>
      </p:par>
    </p:tnLst>
    <p:bldLst>
      <p:bldP spid="6" grpId="0" animBg="1"/>
      <p:bldP spid="17" grpId="0"/>
      <p:bldP spid="17"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5" name="Hexagon 24"/>
          <p:cNvSpPr/>
          <p:nvPr/>
        </p:nvSpPr>
        <p:spPr>
          <a:xfrm>
            <a:off x="309911" y="880021"/>
            <a:ext cx="1281849" cy="1182635"/>
          </a:xfrm>
          <a:prstGeom prst="hexagon">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150000"/>
              </a:lnSpc>
            </a:pPr>
            <a:r>
              <a:rPr lang="zh-CN" altLang="en-US" sz="3600" b="1" dirty="0">
                <a:solidFill>
                  <a:schemeClr val="bg1"/>
                </a:solidFill>
                <a:cs typeface="+mn-ea"/>
                <a:sym typeface="+mn-lt"/>
              </a:rPr>
              <a:t>一、</a:t>
            </a:r>
            <a:endParaRPr lang="en-US" sz="3600" b="1" dirty="0">
              <a:solidFill>
                <a:schemeClr val="bg1"/>
              </a:solidFill>
              <a:cs typeface="+mn-ea"/>
              <a:sym typeface="+mn-lt"/>
            </a:endParaRPr>
          </a:p>
        </p:txBody>
      </p:sp>
      <p:grpSp>
        <p:nvGrpSpPr>
          <p:cNvPr id="48" name="组合 47"/>
          <p:cNvGrpSpPr/>
          <p:nvPr/>
        </p:nvGrpSpPr>
        <p:grpSpPr>
          <a:xfrm>
            <a:off x="539014" y="726011"/>
            <a:ext cx="11780723" cy="0"/>
            <a:chOff x="503625" y="726011"/>
            <a:chExt cx="11780723" cy="0"/>
          </a:xfrm>
        </p:grpSpPr>
        <p:cxnSp>
          <p:nvCxnSpPr>
            <p:cNvPr id="49" name="直接连接符 48"/>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5" name="矩形标注 14"/>
          <p:cNvSpPr/>
          <p:nvPr/>
        </p:nvSpPr>
        <p:spPr>
          <a:xfrm>
            <a:off x="309911" y="3976365"/>
            <a:ext cx="2951112" cy="2483240"/>
          </a:xfrm>
          <a:prstGeom prst="wedgeRectCallout">
            <a:avLst>
              <a:gd name="adj1" fmla="val -3179"/>
              <a:gd name="adj2" fmla="val -949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r>
              <a:rPr lang="zh-CN" altLang="en-US" dirty="0" smtClean="0"/>
              <a:t>、在浏览器中，搜索“志愿贵州”窗口后，点击“用户注册</a:t>
            </a:r>
            <a:r>
              <a:rPr lang="en-US" altLang="zh-CN" dirty="0" smtClean="0"/>
              <a:t>-</a:t>
            </a:r>
            <a:r>
              <a:rPr lang="zh-CN" altLang="en-US" dirty="0" smtClean="0"/>
              <a:t>志愿贵州“，进入到右边如图所示。再左侧点击”志愿者注册“。根据提示信息完成信息填写。</a:t>
            </a:r>
            <a:endParaRPr lang="zh-CN" altLang="en-US" dirty="0"/>
          </a:p>
        </p:txBody>
      </p:sp>
      <p:pic>
        <p:nvPicPr>
          <p:cNvPr id="1030" name="Picture 6" descr="C:\Users\DELL\Desktop\用户注册-志愿贵州.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0374" y="1345443"/>
            <a:ext cx="7567513" cy="4830763"/>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直接箭头连接符 19"/>
          <p:cNvCxnSpPr/>
          <p:nvPr/>
        </p:nvCxnSpPr>
        <p:spPr>
          <a:xfrm flipH="1">
            <a:off x="1610367" y="1479414"/>
            <a:ext cx="3081540" cy="14453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6285359" y="4192389"/>
            <a:ext cx="2376264" cy="20882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单圆角矩形 7"/>
          <p:cNvSpPr/>
          <p:nvPr/>
        </p:nvSpPr>
        <p:spPr>
          <a:xfrm>
            <a:off x="8229575" y="5992589"/>
            <a:ext cx="3672408" cy="648072"/>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r>
              <a:rPr lang="zh-CN" altLang="en-US" dirty="0" smtClean="0"/>
              <a:t>、填写账号信息，注册完成后，用户名无法修改。</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8" name="组合 47"/>
          <p:cNvGrpSpPr/>
          <p:nvPr/>
        </p:nvGrpSpPr>
        <p:grpSpPr>
          <a:xfrm>
            <a:off x="539014" y="726011"/>
            <a:ext cx="11780723" cy="0"/>
            <a:chOff x="503625" y="726011"/>
            <a:chExt cx="11780723" cy="0"/>
          </a:xfrm>
        </p:grpSpPr>
        <p:cxnSp>
          <p:nvCxnSpPr>
            <p:cNvPr id="49" name="直接连接符 48"/>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751" y="1194668"/>
            <a:ext cx="4907705" cy="4990617"/>
          </a:xfrm>
          <a:prstGeom prst="rect">
            <a:avLst/>
          </a:prstGeom>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9746" y="1435416"/>
            <a:ext cx="5904656" cy="4509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肘形连接符 7"/>
          <p:cNvCxnSpPr>
            <a:stCxn id="5" idx="2"/>
            <a:endCxn id="2052" idx="0"/>
          </p:cNvCxnSpPr>
          <p:nvPr/>
        </p:nvCxnSpPr>
        <p:spPr>
          <a:xfrm rot="5400000" flipH="1" flipV="1">
            <a:off x="4054404" y="647616"/>
            <a:ext cx="4749869" cy="6325470"/>
          </a:xfrm>
          <a:prstGeom prst="bentConnector5">
            <a:avLst>
              <a:gd name="adj1" fmla="val -4813"/>
              <a:gd name="adj2" fmla="val 46060"/>
              <a:gd name="adj3" fmla="val 10481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4341143" y="1194668"/>
            <a:ext cx="360040" cy="6934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单圆角矩形 10"/>
          <p:cNvSpPr/>
          <p:nvPr/>
        </p:nvSpPr>
        <p:spPr>
          <a:xfrm>
            <a:off x="4197127" y="880021"/>
            <a:ext cx="2880320" cy="314647"/>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与证件上的名字保持一致</a:t>
            </a:r>
            <a:endParaRPr lang="zh-CN" altLang="en-US" dirty="0"/>
          </a:p>
        </p:txBody>
      </p:sp>
      <p:cxnSp>
        <p:nvCxnSpPr>
          <p:cNvPr id="17" name="肘形连接符 16"/>
          <p:cNvCxnSpPr/>
          <p:nvPr/>
        </p:nvCxnSpPr>
        <p:spPr>
          <a:xfrm rot="10800000" flipV="1">
            <a:off x="956768" y="4480421"/>
            <a:ext cx="1557833" cy="360040"/>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矩形标注 18"/>
          <p:cNvSpPr/>
          <p:nvPr/>
        </p:nvSpPr>
        <p:spPr>
          <a:xfrm>
            <a:off x="63252" y="2248174"/>
            <a:ext cx="1498997" cy="4984476"/>
          </a:xfrm>
          <a:prstGeom prst="wedgeRectCallout">
            <a:avLst>
              <a:gd name="adj1" fmla="val 62865"/>
              <a:gd name="adj2" fmla="val -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r>
              <a:rPr lang="zh-CN" altLang="en-US" dirty="0" smtClean="0"/>
              <a:t>、政治面貌为团员</a:t>
            </a:r>
            <a:r>
              <a:rPr lang="en-US" altLang="zh-CN" dirty="0" smtClean="0"/>
              <a:t>/</a:t>
            </a:r>
            <a:r>
              <a:rPr lang="zh-CN" altLang="en-US" dirty="0" smtClean="0"/>
              <a:t>党员，请如实填写所属团</a:t>
            </a:r>
            <a:r>
              <a:rPr lang="en-US" altLang="zh-CN" dirty="0" smtClean="0"/>
              <a:t>/</a:t>
            </a:r>
            <a:r>
              <a:rPr lang="zh-CN" altLang="en-US" dirty="0" smtClean="0"/>
              <a:t>党组织，团</a:t>
            </a:r>
            <a:r>
              <a:rPr lang="en-US" altLang="zh-CN" dirty="0" smtClean="0"/>
              <a:t>/</a:t>
            </a:r>
            <a:r>
              <a:rPr lang="zh-CN" altLang="en-US" dirty="0" smtClean="0"/>
              <a:t>党职务。若为团员，所属组织填“共青团贵州大学明德学院委员会”或者学院所在班级。</a:t>
            </a:r>
            <a:endParaRPr lang="zh-CN" altLang="en-US" dirty="0"/>
          </a:p>
        </p:txBody>
      </p:sp>
      <p:cxnSp>
        <p:nvCxnSpPr>
          <p:cNvPr id="21" name="直接箭头连接符 20"/>
          <p:cNvCxnSpPr/>
          <p:nvPr/>
        </p:nvCxnSpPr>
        <p:spPr>
          <a:xfrm>
            <a:off x="4521163" y="3184277"/>
            <a:ext cx="2484276" cy="34563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流程图: 过程 21"/>
          <p:cNvSpPr/>
          <p:nvPr/>
        </p:nvSpPr>
        <p:spPr>
          <a:xfrm>
            <a:off x="4917207" y="6424637"/>
            <a:ext cx="4176464" cy="72008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r>
              <a:rPr lang="zh-CN" altLang="en-US" dirty="0" smtClean="0"/>
              <a:t>、填写个人真实信息以及有效证件号码，此信息将用于公安部人口库实名认证。</a:t>
            </a:r>
            <a:endParaRPr lang="zh-CN" altLang="en-US" dirty="0"/>
          </a:p>
        </p:txBody>
      </p:sp>
      <p:cxnSp>
        <p:nvCxnSpPr>
          <p:cNvPr id="24" name="直接箭头连接符 23"/>
          <p:cNvCxnSpPr/>
          <p:nvPr/>
        </p:nvCxnSpPr>
        <p:spPr>
          <a:xfrm flipV="1">
            <a:off x="8692481" y="3908361"/>
            <a:ext cx="1975586"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9731963" y="4052377"/>
            <a:ext cx="936104" cy="5480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8085559" y="2680221"/>
            <a:ext cx="2520280" cy="10097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流程图: 过程 30"/>
          <p:cNvSpPr/>
          <p:nvPr/>
        </p:nvSpPr>
        <p:spPr>
          <a:xfrm>
            <a:off x="10605839" y="3400301"/>
            <a:ext cx="1938563" cy="18002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r>
              <a:rPr lang="zh-CN" altLang="en-US" dirty="0" smtClean="0"/>
              <a:t>、居住区域为贵阳市花溪区贵筑社区，最高学历一般为高中，从业情况为学生。</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8" name="组合 47"/>
          <p:cNvGrpSpPr/>
          <p:nvPr/>
        </p:nvGrpSpPr>
        <p:grpSpPr>
          <a:xfrm>
            <a:off x="539014" y="726011"/>
            <a:ext cx="11780723" cy="0"/>
            <a:chOff x="503625" y="726011"/>
            <a:chExt cx="11780723" cy="0"/>
          </a:xfrm>
        </p:grpSpPr>
        <p:cxnSp>
          <p:nvCxnSpPr>
            <p:cNvPr id="49" name="直接连接符 48"/>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6887" y="1024037"/>
            <a:ext cx="9270803" cy="5256584"/>
          </a:xfrm>
          <a:prstGeom prst="rect">
            <a:avLst/>
          </a:prstGeom>
        </p:spPr>
      </p:pic>
      <p:cxnSp>
        <p:nvCxnSpPr>
          <p:cNvPr id="3" name="直接箭头连接符 2"/>
          <p:cNvCxnSpPr/>
          <p:nvPr/>
        </p:nvCxnSpPr>
        <p:spPr>
          <a:xfrm>
            <a:off x="3909095" y="2248173"/>
            <a:ext cx="2763193"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H="1">
            <a:off x="1532831" y="1672109"/>
            <a:ext cx="1368152" cy="1440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573391" y="4768453"/>
            <a:ext cx="2016224" cy="11521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流程图: 过程 8"/>
          <p:cNvSpPr/>
          <p:nvPr/>
        </p:nvSpPr>
        <p:spPr>
          <a:xfrm>
            <a:off x="1244799" y="3040261"/>
            <a:ext cx="504056" cy="280831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r>
              <a:rPr lang="zh-CN" altLang="en-US" dirty="0" smtClean="0"/>
              <a:t>、如实填写所在学校</a:t>
            </a:r>
            <a:endParaRPr lang="zh-CN" altLang="en-US" dirty="0"/>
          </a:p>
        </p:txBody>
      </p:sp>
      <p:sp>
        <p:nvSpPr>
          <p:cNvPr id="10" name="单圆角矩形 9"/>
          <p:cNvSpPr/>
          <p:nvPr/>
        </p:nvSpPr>
        <p:spPr>
          <a:xfrm>
            <a:off x="6717407" y="2248173"/>
            <a:ext cx="3456384" cy="648072"/>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7</a:t>
            </a:r>
            <a:r>
              <a:rPr lang="zh-CN" altLang="en-US" dirty="0" smtClean="0"/>
              <a:t>、进校年份加</a:t>
            </a:r>
            <a:r>
              <a:rPr lang="en-US" altLang="zh-CN" dirty="0" smtClean="0"/>
              <a:t>4</a:t>
            </a:r>
            <a:r>
              <a:rPr lang="zh-CN" altLang="en-US" dirty="0" smtClean="0"/>
              <a:t>就为你毕业年份</a:t>
            </a:r>
            <a:endParaRPr lang="zh-CN" altLang="en-US" dirty="0"/>
          </a:p>
        </p:txBody>
      </p:sp>
      <p:sp>
        <p:nvSpPr>
          <p:cNvPr id="12" name="矩形 11"/>
          <p:cNvSpPr/>
          <p:nvPr/>
        </p:nvSpPr>
        <p:spPr>
          <a:xfrm>
            <a:off x="8085559" y="5920581"/>
            <a:ext cx="3672408"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8</a:t>
            </a:r>
            <a:r>
              <a:rPr lang="zh-CN" altLang="en-US" dirty="0" smtClean="0"/>
              <a:t>、服务区域填写为贵阳市花溪区贵筑社区，服务类别自由选择。</a:t>
            </a:r>
            <a:endParaRPr lang="zh-CN" altLang="en-US" dirty="0"/>
          </a:p>
        </p:txBody>
      </p:sp>
      <p:cxnSp>
        <p:nvCxnSpPr>
          <p:cNvPr id="14" name="直接箭头连接符 13"/>
          <p:cNvCxnSpPr/>
          <p:nvPr/>
        </p:nvCxnSpPr>
        <p:spPr>
          <a:xfrm flipH="1">
            <a:off x="1604839" y="1312069"/>
            <a:ext cx="1656184" cy="1728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2900983" y="3328293"/>
            <a:ext cx="5328592" cy="28803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8" name="组合 47"/>
          <p:cNvGrpSpPr/>
          <p:nvPr/>
        </p:nvGrpSpPr>
        <p:grpSpPr>
          <a:xfrm>
            <a:off x="539014" y="726011"/>
            <a:ext cx="11780723" cy="0"/>
            <a:chOff x="503625" y="726011"/>
            <a:chExt cx="11780723" cy="0"/>
          </a:xfrm>
        </p:grpSpPr>
        <p:cxnSp>
          <p:nvCxnSpPr>
            <p:cNvPr id="49" name="直接连接符 48"/>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4" name="图文框 13"/>
          <p:cNvSpPr/>
          <p:nvPr/>
        </p:nvSpPr>
        <p:spPr bwMode="auto">
          <a:xfrm>
            <a:off x="6716678" y="4696445"/>
            <a:ext cx="1008062" cy="504056"/>
          </a:xfrm>
          <a:prstGeom prst="frame">
            <a:avLst/>
          </a:prstGeom>
          <a:solidFill>
            <a:srgbClr val="FF0000"/>
          </a:solidFill>
          <a:ln w="9525" cap="flat" cmpd="sng" algn="ctr">
            <a:solidFill>
              <a:schemeClr val="tx1"/>
            </a:solidFill>
            <a:prstDash val="solid"/>
            <a:round/>
            <a:headEnd type="none" w="med" len="med"/>
            <a:tailEnd type="none" w="med" len="med"/>
          </a:ln>
          <a:effectLst/>
        </p:spPr>
        <p:txBody>
          <a:bodyPr wrap="none" lIns="90000" tIns="46800" rIns="90000" bIns="46800" anchor="ct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eaLnBrk="1" hangingPunct="1">
              <a:defRPr/>
            </a:pPr>
            <a:endParaRPr lang="zh-CN" altLang="en-US">
              <a:ea typeface="宋体" panose="02010600030101010101" pitchFamily="2"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3732" y="726011"/>
            <a:ext cx="8236044" cy="6460593"/>
          </a:xfrm>
          <a:prstGeom prst="rect">
            <a:avLst/>
          </a:prstGeom>
        </p:spPr>
      </p:pic>
      <p:cxnSp>
        <p:nvCxnSpPr>
          <p:cNvPr id="3" name="直接箭头连接符 2"/>
          <p:cNvCxnSpPr/>
          <p:nvPr/>
        </p:nvCxnSpPr>
        <p:spPr>
          <a:xfrm flipH="1">
            <a:off x="1604839" y="1672109"/>
            <a:ext cx="4032448" cy="24482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H="1" flipV="1">
            <a:off x="1604839" y="4336405"/>
            <a:ext cx="4320480" cy="6120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流程图: 过程 6"/>
          <p:cNvSpPr/>
          <p:nvPr/>
        </p:nvSpPr>
        <p:spPr>
          <a:xfrm>
            <a:off x="539014" y="3616325"/>
            <a:ext cx="1254718" cy="216024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9</a:t>
            </a:r>
            <a:r>
              <a:rPr lang="zh-CN" altLang="en-US" dirty="0" smtClean="0"/>
              <a:t>、专业服务项目和领域选“青年志愿者”和“网路文明志愿者“。</a:t>
            </a:r>
            <a:endParaRPr lang="zh-CN" altLang="en-US" dirty="0"/>
          </a:p>
        </p:txBody>
      </p:sp>
      <p:cxnSp>
        <p:nvCxnSpPr>
          <p:cNvPr id="9" name="直接箭头连接符 8"/>
          <p:cNvCxnSpPr/>
          <p:nvPr/>
        </p:nvCxnSpPr>
        <p:spPr>
          <a:xfrm flipV="1">
            <a:off x="6501383" y="4840461"/>
            <a:ext cx="3384376" cy="21602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圆角矩形标注 9"/>
          <p:cNvSpPr/>
          <p:nvPr/>
        </p:nvSpPr>
        <p:spPr>
          <a:xfrm>
            <a:off x="10173791" y="3616325"/>
            <a:ext cx="2520280" cy="1440160"/>
          </a:xfrm>
          <a:prstGeom prst="wedgeRoundRectCallout">
            <a:avLst>
              <a:gd name="adj1" fmla="val -74911"/>
              <a:gd name="adj2" fmla="val 4847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10</a:t>
            </a:r>
            <a:r>
              <a:rPr lang="zh-CN" altLang="en-US" dirty="0" smtClean="0"/>
              <a:t>、申请为实名注册志愿者，实名认证由公安机关完成，需要</a:t>
            </a:r>
            <a:r>
              <a:rPr lang="en-US" altLang="zh-CN" dirty="0" smtClean="0"/>
              <a:t>1</a:t>
            </a:r>
            <a:r>
              <a:rPr lang="en-US" altLang="zh-CN" dirty="0"/>
              <a:t>-</a:t>
            </a:r>
            <a:r>
              <a:rPr lang="en-US" altLang="zh-CN" dirty="0" smtClean="0"/>
              <a:t>7</a:t>
            </a:r>
            <a:r>
              <a:rPr lang="zh-CN" altLang="en-US" dirty="0" smtClean="0"/>
              <a:t>个工作日。</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539014" y="726011"/>
            <a:ext cx="11780723" cy="0"/>
            <a:chOff x="503625" y="726011"/>
            <a:chExt cx="11780723" cy="0"/>
          </a:xfrm>
        </p:grpSpPr>
        <p:cxnSp>
          <p:nvCxnSpPr>
            <p:cNvPr id="42" name="直接连接符 41"/>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2" name="图文框 11"/>
          <p:cNvSpPr/>
          <p:nvPr/>
        </p:nvSpPr>
        <p:spPr bwMode="auto">
          <a:xfrm>
            <a:off x="4053111" y="2536205"/>
            <a:ext cx="5760640" cy="2160240"/>
          </a:xfrm>
          <a:prstGeom prst="frame">
            <a:avLst/>
          </a:prstGeom>
          <a:solidFill>
            <a:srgbClr val="FF0000"/>
          </a:solidFill>
          <a:ln w="9525" cap="flat" cmpd="sng" algn="ctr">
            <a:solidFill>
              <a:schemeClr val="tx1"/>
            </a:solidFill>
            <a:prstDash val="solid"/>
            <a:round/>
            <a:headEnd type="none" w="med" len="med"/>
            <a:tailEnd type="none" w="med" len="med"/>
          </a:ln>
          <a:effectLst/>
        </p:spPr>
        <p:txBody>
          <a:bodyPr wrap="none" lIns="90000" tIns="46800" rIns="90000" bIns="46800" anchor="ct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algn="ctr" eaLnBrk="1" hangingPunct="1">
              <a:defRPr/>
            </a:pPr>
            <a:r>
              <a:rPr lang="zh-CN" altLang="en-US" sz="4800" dirty="0" smtClean="0">
                <a:ea typeface="宋体" panose="02010600030101010101" pitchFamily="2" charset="-122"/>
              </a:rPr>
              <a:t>如何加志愿团体？</a:t>
            </a:r>
            <a:endParaRPr lang="zh-CN" altLang="en-US" sz="4800" dirty="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8" name="组合 47"/>
          <p:cNvGrpSpPr/>
          <p:nvPr/>
        </p:nvGrpSpPr>
        <p:grpSpPr>
          <a:xfrm>
            <a:off x="539014" y="726011"/>
            <a:ext cx="11780723" cy="0"/>
            <a:chOff x="503625" y="726011"/>
            <a:chExt cx="11780723" cy="0"/>
          </a:xfrm>
        </p:grpSpPr>
        <p:cxnSp>
          <p:nvCxnSpPr>
            <p:cNvPr id="49" name="直接连接符 48"/>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8815" y="1006522"/>
            <a:ext cx="10058400" cy="4252170"/>
          </a:xfrm>
          <a:prstGeom prst="rect">
            <a:avLst/>
          </a:prstGeom>
        </p:spPr>
      </p:pic>
      <p:cxnSp>
        <p:nvCxnSpPr>
          <p:cNvPr id="3" name="直接箭头连接符 2"/>
          <p:cNvCxnSpPr/>
          <p:nvPr/>
        </p:nvCxnSpPr>
        <p:spPr>
          <a:xfrm>
            <a:off x="2828975" y="1168053"/>
            <a:ext cx="3384376" cy="25202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V="1">
            <a:off x="4269135" y="4408413"/>
            <a:ext cx="1440160"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5493271" y="4480421"/>
            <a:ext cx="792088"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流程图: 过程 8"/>
          <p:cNvSpPr/>
          <p:nvPr/>
        </p:nvSpPr>
        <p:spPr>
          <a:xfrm>
            <a:off x="4989215" y="3688333"/>
            <a:ext cx="5904656" cy="86409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r>
              <a:rPr lang="zh-CN" altLang="en-US" dirty="0" smtClean="0"/>
              <a:t>、注册完成后，登入账号，在“志愿团体”中的“团体</a:t>
            </a:r>
            <a:r>
              <a:rPr lang="en-US" altLang="zh-CN" dirty="0" smtClean="0"/>
              <a:t>ID</a:t>
            </a:r>
            <a:r>
              <a:rPr lang="zh-CN" altLang="en-US" dirty="0" smtClean="0"/>
              <a:t>”搜索“</a:t>
            </a:r>
            <a:r>
              <a:rPr lang="en-US" altLang="zh-CN" dirty="0" smtClean="0"/>
              <a:t>9903678</a:t>
            </a:r>
            <a:r>
              <a:rPr lang="zh-CN" altLang="en-US" dirty="0" smtClean="0"/>
              <a:t>”或者“团体名称”“贵州大学青年志愿者协会明德学院分会”。</a:t>
            </a:r>
            <a:endParaRPr lang="zh-CN" altLang="en-US" dirty="0"/>
          </a:p>
        </p:txBody>
      </p:sp>
      <p:cxnSp>
        <p:nvCxnSpPr>
          <p:cNvPr id="12" name="直接箭头连接符 11"/>
          <p:cNvCxnSpPr/>
          <p:nvPr/>
        </p:nvCxnSpPr>
        <p:spPr>
          <a:xfrm flipH="1">
            <a:off x="7941543" y="2428193"/>
            <a:ext cx="1440160" cy="14761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8" name="组合 47"/>
          <p:cNvGrpSpPr/>
          <p:nvPr/>
        </p:nvGrpSpPr>
        <p:grpSpPr>
          <a:xfrm>
            <a:off x="539014" y="726011"/>
            <a:ext cx="11780723" cy="0"/>
            <a:chOff x="503625" y="726011"/>
            <a:chExt cx="11780723" cy="0"/>
          </a:xfrm>
        </p:grpSpPr>
        <p:cxnSp>
          <p:nvCxnSpPr>
            <p:cNvPr id="49" name="直接连接符 48"/>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9205" y="808012"/>
            <a:ext cx="10058400" cy="6010111"/>
          </a:xfrm>
          <a:prstGeom prst="rect">
            <a:avLst/>
          </a:prstGeom>
        </p:spPr>
      </p:pic>
      <p:cxnSp>
        <p:nvCxnSpPr>
          <p:cNvPr id="4" name="直接箭头连接符 3"/>
          <p:cNvCxnSpPr/>
          <p:nvPr/>
        </p:nvCxnSpPr>
        <p:spPr>
          <a:xfrm flipH="1">
            <a:off x="5493271" y="4768453"/>
            <a:ext cx="2088232" cy="10801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 name="流程图: 终止 4"/>
          <p:cNvSpPr/>
          <p:nvPr/>
        </p:nvSpPr>
        <p:spPr>
          <a:xfrm>
            <a:off x="3549055" y="5848573"/>
            <a:ext cx="4248472" cy="792088"/>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r>
              <a:rPr lang="zh-CN" altLang="en-US" dirty="0" smtClean="0"/>
              <a:t>、加入该团体后，点击加入“我要加入”，等待负责人同意即可。</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539014" y="726011"/>
            <a:ext cx="11780723" cy="0"/>
            <a:chOff x="503625" y="726011"/>
            <a:chExt cx="11780723" cy="0"/>
          </a:xfrm>
        </p:grpSpPr>
        <p:cxnSp>
          <p:nvCxnSpPr>
            <p:cNvPr id="42" name="直接连接符 41"/>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图文框 8"/>
          <p:cNvSpPr/>
          <p:nvPr/>
        </p:nvSpPr>
        <p:spPr bwMode="auto">
          <a:xfrm>
            <a:off x="2612951" y="2608213"/>
            <a:ext cx="6795095" cy="1178524"/>
          </a:xfrm>
          <a:prstGeom prst="frame">
            <a:avLst/>
          </a:prstGeom>
          <a:solidFill>
            <a:srgbClr val="FF0000"/>
          </a:solidFill>
          <a:ln w="9525" cap="flat" cmpd="sng" algn="ctr">
            <a:solidFill>
              <a:schemeClr val="tx1"/>
            </a:solidFill>
            <a:prstDash val="solid"/>
            <a:round/>
            <a:headEnd type="none" w="med" len="med"/>
            <a:tailEnd type="none" w="med" len="med"/>
          </a:ln>
          <a:effectLst/>
        </p:spPr>
        <p:txBody>
          <a:bodyPr vert="horz" wrap="none" lIns="90000" tIns="46800" rIns="90000" bIns="46800" anchor="ct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algn="ctr" eaLnBrk="1" hangingPunct="1">
              <a:defRPr/>
            </a:pPr>
            <a:r>
              <a:rPr lang="zh-CN" altLang="en-US" sz="4800" dirty="0" smtClean="0">
                <a:ea typeface="宋体" panose="02010600030101010101" pitchFamily="2" charset="-122"/>
              </a:rPr>
              <a:t>如何加志愿项目？</a:t>
            </a:r>
            <a:endParaRPr lang="zh-CN" altLang="en-US" sz="4800" dirty="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539014" y="726011"/>
            <a:ext cx="11780723" cy="0"/>
            <a:chOff x="503625" y="726011"/>
            <a:chExt cx="11780723" cy="0"/>
          </a:xfrm>
        </p:grpSpPr>
        <p:cxnSp>
          <p:nvCxnSpPr>
            <p:cNvPr id="42" name="直接连接符 41"/>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744" y="880021"/>
            <a:ext cx="11594002" cy="5472320"/>
          </a:xfrm>
          <a:prstGeom prst="rect">
            <a:avLst/>
          </a:prstGeom>
        </p:spPr>
      </p:pic>
      <p:cxnSp>
        <p:nvCxnSpPr>
          <p:cNvPr id="3" name="直接箭头连接符 2"/>
          <p:cNvCxnSpPr/>
          <p:nvPr/>
        </p:nvCxnSpPr>
        <p:spPr>
          <a:xfrm>
            <a:off x="2828975" y="4912469"/>
            <a:ext cx="2016224"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2828975" y="1024037"/>
            <a:ext cx="2016224" cy="51845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圆角矩形标注 6"/>
          <p:cNvSpPr/>
          <p:nvPr/>
        </p:nvSpPr>
        <p:spPr>
          <a:xfrm>
            <a:off x="3477047" y="6352341"/>
            <a:ext cx="5400600" cy="648360"/>
          </a:xfrm>
          <a:prstGeom prst="wedgeRoundRectCallout">
            <a:avLst>
              <a:gd name="adj1" fmla="val -24574"/>
              <a:gd name="adj2" fmla="val -785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 </a:t>
            </a:r>
            <a:r>
              <a:rPr lang="zh-CN" altLang="en-US" dirty="0" smtClean="0"/>
              <a:t>登入账号，点击左侧“加入志愿团体”。</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539014" y="726011"/>
            <a:ext cx="11780723" cy="0"/>
            <a:chOff x="503625" y="726011"/>
            <a:chExt cx="11780723" cy="0"/>
          </a:xfrm>
        </p:grpSpPr>
        <p:cxnSp>
          <p:nvCxnSpPr>
            <p:cNvPr id="42" name="直接连接符 41"/>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9309695" y="1168053"/>
            <a:ext cx="184731" cy="369332"/>
          </a:xfrm>
          <a:prstGeom prst="rect">
            <a:avLst/>
          </a:prstGeom>
          <a:noFill/>
        </p:spPr>
        <p:txBody>
          <a:bodyPr wrap="none" rtlCol="0">
            <a:spAutoFit/>
          </a:bodyPr>
          <a:lstStyle/>
          <a:p>
            <a:endParaRPr lang="zh-CN" altLang="en-US" dirty="0"/>
          </a:p>
        </p:txBody>
      </p:sp>
      <p:sp>
        <p:nvSpPr>
          <p:cNvPr id="10" name="图文框 9"/>
          <p:cNvSpPr/>
          <p:nvPr/>
        </p:nvSpPr>
        <p:spPr bwMode="auto">
          <a:xfrm>
            <a:off x="539014" y="1029553"/>
            <a:ext cx="448469" cy="323166"/>
          </a:xfrm>
          <a:prstGeom prst="frame">
            <a:avLst/>
          </a:prstGeom>
          <a:solidFill>
            <a:srgbClr val="FF0000"/>
          </a:solidFill>
          <a:ln w="9525" cap="flat" cmpd="sng" algn="ctr">
            <a:solidFill>
              <a:schemeClr val="tx1"/>
            </a:solidFill>
            <a:prstDash val="solid"/>
            <a:round/>
            <a:headEnd type="none" w="med" len="med"/>
            <a:tailEnd type="none" w="med" len="med"/>
          </a:ln>
          <a:effectLst/>
        </p:spPr>
        <p:txBody>
          <a:bodyPr wrap="none" lIns="90000" tIns="46800" rIns="90000" bIns="46800" anchor="ct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eaLnBrk="1" hangingPunct="1">
              <a:defRPr/>
            </a:pPr>
            <a:endParaRPr lang="zh-CN" altLang="en-US">
              <a:ea typeface="宋体" panose="02010600030101010101" pitchFamily="2"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0823" y="1191136"/>
            <a:ext cx="10801199" cy="5698833"/>
          </a:xfrm>
          <a:prstGeom prst="rect">
            <a:avLst/>
          </a:prstGeom>
        </p:spPr>
      </p:pic>
      <p:cxnSp>
        <p:nvCxnSpPr>
          <p:cNvPr id="4" name="直接箭头连接符 3"/>
          <p:cNvCxnSpPr/>
          <p:nvPr/>
        </p:nvCxnSpPr>
        <p:spPr>
          <a:xfrm>
            <a:off x="4701183" y="3184277"/>
            <a:ext cx="2232248" cy="20882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 name="矩形标注 4"/>
          <p:cNvSpPr/>
          <p:nvPr/>
        </p:nvSpPr>
        <p:spPr>
          <a:xfrm>
            <a:off x="4053111" y="5344517"/>
            <a:ext cx="6768752" cy="936104"/>
          </a:xfrm>
          <a:prstGeom prst="wedgeRectCallout">
            <a:avLst>
              <a:gd name="adj1" fmla="val -7240"/>
              <a:gd name="adj2" fmla="val -695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r>
              <a:rPr lang="zh-CN" altLang="en-US" dirty="0" smtClean="0"/>
              <a:t>、点击发起项目的团体，如“贵州大学青年志愿者协会明德学院分会”。</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6"/>
          <p:cNvSpPr/>
          <p:nvPr/>
        </p:nvSpPr>
        <p:spPr bwMode="auto">
          <a:xfrm>
            <a:off x="1237462" y="2162555"/>
            <a:ext cx="4937180" cy="4349428"/>
          </a:xfrm>
          <a:custGeom>
            <a:avLst/>
            <a:gdLst>
              <a:gd name="T0" fmla="*/ 0 w 998"/>
              <a:gd name="T1" fmla="*/ 0 h 861"/>
              <a:gd name="T2" fmla="*/ 998 w 998"/>
              <a:gd name="T3" fmla="*/ 0 h 861"/>
              <a:gd name="T4" fmla="*/ 492 w 998"/>
              <a:gd name="T5" fmla="*/ 861 h 861"/>
              <a:gd name="T6" fmla="*/ 0 w 998"/>
              <a:gd name="T7" fmla="*/ 0 h 861"/>
            </a:gdLst>
            <a:ahLst/>
            <a:cxnLst>
              <a:cxn ang="0">
                <a:pos x="T0" y="T1"/>
              </a:cxn>
              <a:cxn ang="0">
                <a:pos x="T2" y="T3"/>
              </a:cxn>
              <a:cxn ang="0">
                <a:pos x="T4" y="T5"/>
              </a:cxn>
              <a:cxn ang="0">
                <a:pos x="T6" y="T7"/>
              </a:cxn>
            </a:cxnLst>
            <a:rect l="0" t="0" r="r" b="b"/>
            <a:pathLst>
              <a:path w="998" h="861">
                <a:moveTo>
                  <a:pt x="0" y="0"/>
                </a:moveTo>
                <a:lnTo>
                  <a:pt x="998" y="0"/>
                </a:lnTo>
                <a:lnTo>
                  <a:pt x="492" y="861"/>
                </a:lnTo>
                <a:lnTo>
                  <a:pt x="0" y="0"/>
                </a:lnTo>
                <a:close/>
              </a:path>
            </a:pathLst>
          </a:custGeom>
          <a:solidFill>
            <a:schemeClr val="accent2"/>
          </a:solidFill>
          <a:ln w="0">
            <a:noFill/>
            <a:prstDash val="solid"/>
            <a:round/>
          </a:ln>
        </p:spPr>
        <p:txBody>
          <a:bodyPr vert="horz" wrap="square" lIns="128580" tIns="64290" rIns="128580" bIns="64290" numCol="1" anchor="t" anchorCtr="0" compatLnSpc="1"/>
          <a:lstStyle/>
          <a:p>
            <a:endParaRPr lang="zh-CN" altLang="en-US">
              <a:latin typeface="+mn-lt"/>
              <a:ea typeface="+mn-ea"/>
              <a:cs typeface="+mn-ea"/>
              <a:sym typeface="+mn-lt"/>
            </a:endParaRPr>
          </a:p>
        </p:txBody>
      </p:sp>
      <p:sp>
        <p:nvSpPr>
          <p:cNvPr id="28" name="Freeform 11"/>
          <p:cNvSpPr/>
          <p:nvPr/>
        </p:nvSpPr>
        <p:spPr bwMode="auto">
          <a:xfrm>
            <a:off x="1648542" y="1423110"/>
            <a:ext cx="4115020" cy="3581420"/>
          </a:xfrm>
          <a:custGeom>
            <a:avLst/>
            <a:gdLst>
              <a:gd name="T0" fmla="*/ 949 w 1896"/>
              <a:gd name="T1" fmla="*/ 0 h 1616"/>
              <a:gd name="T2" fmla="*/ 1896 w 1896"/>
              <a:gd name="T3" fmla="*/ 1616 h 1616"/>
              <a:gd name="T4" fmla="*/ 0 w 1896"/>
              <a:gd name="T5" fmla="*/ 1616 h 1616"/>
              <a:gd name="T6" fmla="*/ 949 w 1896"/>
              <a:gd name="T7" fmla="*/ 0 h 1616"/>
            </a:gdLst>
            <a:ahLst/>
            <a:cxnLst>
              <a:cxn ang="0">
                <a:pos x="T0" y="T1"/>
              </a:cxn>
              <a:cxn ang="0">
                <a:pos x="T2" y="T3"/>
              </a:cxn>
              <a:cxn ang="0">
                <a:pos x="T4" y="T5"/>
              </a:cxn>
              <a:cxn ang="0">
                <a:pos x="T6" y="T7"/>
              </a:cxn>
            </a:cxnLst>
            <a:rect l="0" t="0" r="r" b="b"/>
            <a:pathLst>
              <a:path w="1896" h="1616">
                <a:moveTo>
                  <a:pt x="949" y="0"/>
                </a:moveTo>
                <a:lnTo>
                  <a:pt x="1896" y="1616"/>
                </a:lnTo>
                <a:lnTo>
                  <a:pt x="0" y="1616"/>
                </a:lnTo>
                <a:lnTo>
                  <a:pt x="949" y="0"/>
                </a:lnTo>
                <a:close/>
              </a:path>
            </a:pathLst>
          </a:custGeom>
          <a:noFill/>
          <a:ln w="19050">
            <a:solidFill>
              <a:schemeClr val="accent2"/>
            </a:solidFill>
            <a:prstDash val="solid"/>
            <a:round/>
          </a:ln>
        </p:spPr>
        <p:txBody>
          <a:bodyPr vert="horz" wrap="square" lIns="128580" tIns="64290" rIns="128580" bIns="64290" numCol="1" anchor="t" anchorCtr="0" compatLnSpc="1"/>
          <a:lstStyle/>
          <a:p>
            <a:endParaRPr lang="zh-CN" altLang="en-US" dirty="0">
              <a:latin typeface="+mn-lt"/>
              <a:ea typeface="+mn-ea"/>
              <a:cs typeface="+mn-ea"/>
              <a:sym typeface="+mn-lt"/>
            </a:endParaRPr>
          </a:p>
        </p:txBody>
      </p:sp>
      <p:sp>
        <p:nvSpPr>
          <p:cNvPr id="16" name="MH_Number_1"/>
          <p:cNvSpPr/>
          <p:nvPr>
            <p:custDataLst>
              <p:tags r:id="rId1"/>
            </p:custDataLst>
          </p:nvPr>
        </p:nvSpPr>
        <p:spPr>
          <a:xfrm>
            <a:off x="7406716" y="2031927"/>
            <a:ext cx="379646" cy="379646"/>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cs typeface="+mn-ea"/>
                <a:sym typeface="+mn-lt"/>
              </a:rPr>
              <a:t>1</a:t>
            </a:r>
            <a:endParaRPr lang="zh-CN" altLang="en-US" sz="2110" b="1" dirty="0">
              <a:solidFill>
                <a:schemeClr val="bg1"/>
              </a:solidFill>
              <a:cs typeface="+mn-ea"/>
              <a:sym typeface="+mn-lt"/>
            </a:endParaRPr>
          </a:p>
        </p:txBody>
      </p:sp>
      <p:sp>
        <p:nvSpPr>
          <p:cNvPr id="17" name="MH_Entry_1"/>
          <p:cNvSpPr/>
          <p:nvPr>
            <p:custDataLst>
              <p:tags r:id="rId2"/>
            </p:custDataLst>
          </p:nvPr>
        </p:nvSpPr>
        <p:spPr>
          <a:xfrm>
            <a:off x="8024195" y="1766053"/>
            <a:ext cx="2694705" cy="98488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1"/>
                </a:solidFill>
                <a:cs typeface="+mn-ea"/>
                <a:sym typeface="+mn-lt"/>
              </a:rPr>
              <a:t>志愿</a:t>
            </a:r>
            <a:r>
              <a:rPr lang="zh-CN" altLang="en-US" sz="3200" dirty="0">
                <a:solidFill>
                  <a:schemeClr val="accent1"/>
                </a:solidFill>
                <a:cs typeface="+mn-ea"/>
                <a:sym typeface="+mn-lt"/>
              </a:rPr>
              <a:t>云</a:t>
            </a:r>
            <a:r>
              <a:rPr lang="zh-CN" altLang="en-US" sz="3200" dirty="0" smtClean="0">
                <a:solidFill>
                  <a:schemeClr val="accent1"/>
                </a:solidFill>
                <a:cs typeface="+mn-ea"/>
                <a:sym typeface="+mn-lt"/>
              </a:rPr>
              <a:t>平台</a:t>
            </a:r>
            <a:r>
              <a:rPr lang="zh-CN" altLang="en-US" sz="3200" dirty="0">
                <a:solidFill>
                  <a:schemeClr val="accent1"/>
                </a:solidFill>
                <a:cs typeface="+mn-ea"/>
                <a:sym typeface="+mn-lt"/>
              </a:rPr>
              <a:t>介绍</a:t>
            </a:r>
            <a:endParaRPr lang="zh-CN" altLang="en-US" sz="3200" dirty="0">
              <a:solidFill>
                <a:schemeClr val="accent1"/>
              </a:solidFill>
              <a:cs typeface="+mn-ea"/>
              <a:sym typeface="+mn-lt"/>
            </a:endParaRPr>
          </a:p>
        </p:txBody>
      </p:sp>
      <p:sp>
        <p:nvSpPr>
          <p:cNvPr id="18" name="MH_Number_2"/>
          <p:cNvSpPr/>
          <p:nvPr>
            <p:custDataLst>
              <p:tags r:id="rId3"/>
            </p:custDataLst>
          </p:nvPr>
        </p:nvSpPr>
        <p:spPr>
          <a:xfrm>
            <a:off x="7406716" y="3026862"/>
            <a:ext cx="379646" cy="379646"/>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cs typeface="+mn-ea"/>
                <a:sym typeface="+mn-lt"/>
              </a:rPr>
              <a:t>2</a:t>
            </a:r>
            <a:endParaRPr lang="zh-CN" altLang="en-US" sz="2110" b="1" dirty="0">
              <a:solidFill>
                <a:schemeClr val="bg1"/>
              </a:solidFill>
              <a:cs typeface="+mn-ea"/>
              <a:sym typeface="+mn-lt"/>
            </a:endParaRPr>
          </a:p>
        </p:txBody>
      </p:sp>
      <p:sp>
        <p:nvSpPr>
          <p:cNvPr id="19" name="MH_Entry_2"/>
          <p:cNvSpPr/>
          <p:nvPr>
            <p:custDataLst>
              <p:tags r:id="rId4"/>
            </p:custDataLst>
          </p:nvPr>
        </p:nvSpPr>
        <p:spPr>
          <a:xfrm>
            <a:off x="8024195" y="2760988"/>
            <a:ext cx="2694705" cy="98488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3200" dirty="0" smtClean="0">
                <a:solidFill>
                  <a:schemeClr val="accent2"/>
                </a:solidFill>
                <a:cs typeface="+mn-ea"/>
                <a:sym typeface="+mn-lt"/>
              </a:rPr>
              <a:t>志愿云注册</a:t>
            </a:r>
            <a:r>
              <a:rPr lang="zh-CN" altLang="en-US" sz="3200" dirty="0">
                <a:solidFill>
                  <a:schemeClr val="accent2"/>
                </a:solidFill>
                <a:cs typeface="+mn-ea"/>
                <a:sym typeface="+mn-lt"/>
              </a:rPr>
              <a:t>流程</a:t>
            </a:r>
            <a:endParaRPr lang="zh-CN" altLang="en-US" sz="3200" dirty="0">
              <a:solidFill>
                <a:schemeClr val="accent2"/>
              </a:solidFill>
              <a:cs typeface="+mn-ea"/>
              <a:sym typeface="+mn-lt"/>
            </a:endParaRPr>
          </a:p>
        </p:txBody>
      </p:sp>
      <p:sp>
        <p:nvSpPr>
          <p:cNvPr id="20" name="MH_Number_3"/>
          <p:cNvSpPr/>
          <p:nvPr>
            <p:custDataLst>
              <p:tags r:id="rId5"/>
            </p:custDataLst>
          </p:nvPr>
        </p:nvSpPr>
        <p:spPr>
          <a:xfrm>
            <a:off x="7406716" y="4021795"/>
            <a:ext cx="379646" cy="379646"/>
          </a:xfrm>
          <a:prstGeom prst="ellipse">
            <a:avLst/>
          </a:prstGeom>
          <a:solidFill>
            <a:schemeClr val="accent3"/>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a:solidFill>
                  <a:schemeClr val="bg1"/>
                </a:solidFill>
                <a:cs typeface="+mn-ea"/>
                <a:sym typeface="+mn-lt"/>
              </a:rPr>
              <a:t>3</a:t>
            </a:r>
            <a:endParaRPr lang="zh-CN" altLang="en-US" sz="2110" b="1" dirty="0">
              <a:solidFill>
                <a:schemeClr val="bg1"/>
              </a:solidFill>
              <a:cs typeface="+mn-ea"/>
              <a:sym typeface="+mn-lt"/>
            </a:endParaRPr>
          </a:p>
        </p:txBody>
      </p:sp>
      <p:sp>
        <p:nvSpPr>
          <p:cNvPr id="21" name="MH_Entry_3"/>
          <p:cNvSpPr/>
          <p:nvPr>
            <p:custDataLst>
              <p:tags r:id="rId6"/>
            </p:custDataLst>
          </p:nvPr>
        </p:nvSpPr>
        <p:spPr>
          <a:xfrm>
            <a:off x="8024195" y="4002143"/>
            <a:ext cx="2694705"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3200" dirty="0" smtClean="0">
                <a:solidFill>
                  <a:schemeClr val="accent1"/>
                </a:solidFill>
                <a:cs typeface="+mn-ea"/>
                <a:sym typeface="+mn-lt"/>
              </a:rPr>
              <a:t>志愿者卡</a:t>
            </a:r>
            <a:endParaRPr lang="zh-CN" altLang="en-US" sz="3200" dirty="0">
              <a:solidFill>
                <a:schemeClr val="accent1"/>
              </a:solidFill>
              <a:cs typeface="+mn-ea"/>
              <a:sym typeface="+mn-lt"/>
            </a:endParaRPr>
          </a:p>
        </p:txBody>
      </p:sp>
      <p:sp>
        <p:nvSpPr>
          <p:cNvPr id="22" name="MH_Number_4"/>
          <p:cNvSpPr/>
          <p:nvPr>
            <p:custDataLst>
              <p:tags r:id="rId7"/>
            </p:custDataLst>
          </p:nvPr>
        </p:nvSpPr>
        <p:spPr>
          <a:xfrm>
            <a:off x="7406716" y="5016729"/>
            <a:ext cx="379646" cy="379646"/>
          </a:xfrm>
          <a:prstGeom prst="ellipse">
            <a:avLst/>
          </a:prstGeom>
          <a:solidFill>
            <a:schemeClr val="accent4"/>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cs typeface="+mn-ea"/>
                <a:sym typeface="+mn-lt"/>
              </a:rPr>
              <a:t>4</a:t>
            </a:r>
            <a:endParaRPr lang="zh-CN" altLang="en-US" sz="2110" b="1" dirty="0">
              <a:solidFill>
                <a:schemeClr val="bg1"/>
              </a:solidFill>
              <a:cs typeface="+mn-ea"/>
              <a:sym typeface="+mn-lt"/>
            </a:endParaRPr>
          </a:p>
        </p:txBody>
      </p:sp>
      <p:sp>
        <p:nvSpPr>
          <p:cNvPr id="23" name="MH_Entry_4"/>
          <p:cNvSpPr/>
          <p:nvPr>
            <p:custDataLst>
              <p:tags r:id="rId8"/>
            </p:custDataLst>
          </p:nvPr>
        </p:nvSpPr>
        <p:spPr>
          <a:xfrm>
            <a:off x="8024195" y="4997076"/>
            <a:ext cx="2694705"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3200" dirty="0">
                <a:solidFill>
                  <a:schemeClr val="accent2"/>
                </a:solidFill>
                <a:cs typeface="+mn-ea"/>
                <a:sym typeface="+mn-lt"/>
              </a:rPr>
              <a:t>常见问题</a:t>
            </a:r>
            <a:endParaRPr lang="zh-CN" altLang="en-US" sz="3200" dirty="0">
              <a:solidFill>
                <a:schemeClr val="accent2"/>
              </a:solidFill>
              <a:cs typeface="+mn-ea"/>
              <a:sym typeface="+mn-lt"/>
            </a:endParaRPr>
          </a:p>
        </p:txBody>
      </p:sp>
      <p:sp>
        <p:nvSpPr>
          <p:cNvPr id="24" name="MH_Others_1"/>
          <p:cNvSpPr txBox="1"/>
          <p:nvPr>
            <p:custDataLst>
              <p:tags r:id="rId9"/>
            </p:custDataLst>
          </p:nvPr>
        </p:nvSpPr>
        <p:spPr>
          <a:xfrm>
            <a:off x="2392797" y="2697519"/>
            <a:ext cx="2626510" cy="1107996"/>
          </a:xfrm>
          <a:prstGeom prst="rect">
            <a:avLst/>
          </a:prstGeom>
          <a:noFill/>
        </p:spPr>
        <p:txBody>
          <a:bodyPr vert="horz" wrap="square" lIns="0" tIns="0" rIns="0" bIns="0" rtlCol="0" anchor="ctr" anchorCtr="0">
            <a:spAutoFit/>
          </a:bodyPr>
          <a:lstStyle/>
          <a:p>
            <a:pPr algn="ctr"/>
            <a:r>
              <a:rPr lang="zh-CN" altLang="en-US" sz="7200" b="1" dirty="0">
                <a:solidFill>
                  <a:schemeClr val="bg1"/>
                </a:solidFill>
                <a:latin typeface="+mn-lt"/>
                <a:ea typeface="+mn-ea"/>
                <a:cs typeface="+mn-ea"/>
                <a:sym typeface="+mn-lt"/>
              </a:rPr>
              <a:t>目 录</a:t>
            </a:r>
            <a:endParaRPr lang="zh-CN" altLang="en-US" sz="7200" b="1" dirty="0">
              <a:solidFill>
                <a:schemeClr val="bg1"/>
              </a:solidFill>
              <a:latin typeface="+mn-lt"/>
              <a:ea typeface="+mn-ea"/>
              <a:cs typeface="+mn-ea"/>
              <a:sym typeface="+mn-lt"/>
            </a:endParaRPr>
          </a:p>
        </p:txBody>
      </p:sp>
      <p:sp>
        <p:nvSpPr>
          <p:cNvPr id="25" name="MH_Others_2"/>
          <p:cNvSpPr txBox="1"/>
          <p:nvPr>
            <p:custDataLst>
              <p:tags r:id="rId10"/>
            </p:custDataLst>
          </p:nvPr>
        </p:nvSpPr>
        <p:spPr>
          <a:xfrm>
            <a:off x="2541108" y="3875228"/>
            <a:ext cx="2329889" cy="430887"/>
          </a:xfrm>
          <a:prstGeom prst="rect">
            <a:avLst/>
          </a:prstGeom>
          <a:noFill/>
        </p:spPr>
        <p:txBody>
          <a:bodyPr vert="horz" wrap="square" lIns="0" tIns="0" rIns="0" bIns="0">
            <a:spAutoFit/>
          </a:bodyPr>
          <a:lstStyle/>
          <a:p>
            <a:pPr algn="ctr">
              <a:defRPr/>
            </a:pPr>
            <a:r>
              <a:rPr lang="en-US" altLang="zh-CN" sz="2800" b="1" dirty="0">
                <a:solidFill>
                  <a:schemeClr val="bg1"/>
                </a:solidFill>
                <a:latin typeface="+mn-lt"/>
                <a:ea typeface="+mn-ea"/>
                <a:cs typeface="+mn-ea"/>
                <a:sym typeface="+mn-lt"/>
              </a:rPr>
              <a:t>CONTENTS</a:t>
            </a:r>
            <a:endParaRPr lang="zh-CN" altLang="en-US" sz="2800" b="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14:presetBounceEnd="40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40000">
                                          <p:cBhvr additive="base">
                                            <p:cTn id="7" dur="175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8" dur="1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accel="40000" fill="hold" grpId="0" nodeType="withEffect" p14:presetBounceEnd="40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40000">
                                          <p:cBhvr additive="base">
                                            <p:cTn id="11" dur="175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12" dur="175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by="(-#ppt_w*2)" calcmode="lin" valueType="num">
                                          <p:cBhvr rctx="PPT">
                                            <p:cTn id="17" dur="500" autoRev="1" fill="hold">
                                              <p:stCondLst>
                                                <p:cond delay="0"/>
                                              </p:stCondLst>
                                            </p:cTn>
                                            <p:tgtEl>
                                              <p:spTgt spid="24"/>
                                            </p:tgtEl>
                                            <p:attrNameLst>
                                              <p:attrName>ppt_w</p:attrName>
                                            </p:attrNameLst>
                                          </p:cBhvr>
                                        </p:anim>
                                        <p:anim by="(#ppt_w*0.50)" calcmode="lin" valueType="num">
                                          <p:cBhvr>
                                            <p:cTn id="18" dur="500" decel="50000" autoRev="1" fill="hold">
                                              <p:stCondLst>
                                                <p:cond delay="0"/>
                                              </p:stCondLst>
                                            </p:cTn>
                                            <p:tgtEl>
                                              <p:spTgt spid="24"/>
                                            </p:tgtEl>
                                            <p:attrNameLst>
                                              <p:attrName>ppt_x</p:attrName>
                                            </p:attrNameLst>
                                          </p:cBhvr>
                                        </p:anim>
                                        <p:anim from="(-#ppt_h/2)" to="(#ppt_y)" calcmode="lin" valueType="num">
                                          <p:cBhvr>
                                            <p:cTn id="19" dur="1000" fill="hold">
                                              <p:stCondLst>
                                                <p:cond delay="0"/>
                                              </p:stCondLst>
                                            </p:cTn>
                                            <p:tgtEl>
                                              <p:spTgt spid="24"/>
                                            </p:tgtEl>
                                            <p:attrNameLst>
                                              <p:attrName>ppt_y</p:attrName>
                                            </p:attrNameLst>
                                          </p:cBhvr>
                                        </p:anim>
                                        <p:animRot by="21600000">
                                          <p:cBhvr>
                                            <p:cTn id="20" dur="1000" fill="hold">
                                              <p:stCondLst>
                                                <p:cond delay="0"/>
                                              </p:stCondLst>
                                            </p:cTn>
                                            <p:tgtEl>
                                              <p:spTgt spid="24"/>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by="(-#ppt_w*2)" calcmode="lin" valueType="num">
                                          <p:cBhvr rctx="PPT">
                                            <p:cTn id="23" dur="500" autoRev="1" fill="hold">
                                              <p:stCondLst>
                                                <p:cond delay="0"/>
                                              </p:stCondLst>
                                            </p:cTn>
                                            <p:tgtEl>
                                              <p:spTgt spid="25"/>
                                            </p:tgtEl>
                                            <p:attrNameLst>
                                              <p:attrName>ppt_w</p:attrName>
                                            </p:attrNameLst>
                                          </p:cBhvr>
                                        </p:anim>
                                        <p:anim by="(#ppt_w*0.50)" calcmode="lin" valueType="num">
                                          <p:cBhvr>
                                            <p:cTn id="24" dur="500" decel="50000" autoRev="1" fill="hold">
                                              <p:stCondLst>
                                                <p:cond delay="0"/>
                                              </p:stCondLst>
                                            </p:cTn>
                                            <p:tgtEl>
                                              <p:spTgt spid="25"/>
                                            </p:tgtEl>
                                            <p:attrNameLst>
                                              <p:attrName>ppt_x</p:attrName>
                                            </p:attrNameLst>
                                          </p:cBhvr>
                                        </p:anim>
                                        <p:anim from="(-#ppt_h/2)" to="(#ppt_y)" calcmode="lin" valueType="num">
                                          <p:cBhvr>
                                            <p:cTn id="25" dur="1000" fill="hold">
                                              <p:stCondLst>
                                                <p:cond delay="0"/>
                                              </p:stCondLst>
                                            </p:cTn>
                                            <p:tgtEl>
                                              <p:spTgt spid="25"/>
                                            </p:tgtEl>
                                            <p:attrNameLst>
                                              <p:attrName>ppt_y</p:attrName>
                                            </p:attrNameLst>
                                          </p:cBhvr>
                                        </p:anim>
                                        <p:animRot by="21600000">
                                          <p:cBhvr>
                                            <p:cTn id="26" dur="1000" fill="hold">
                                              <p:stCondLst>
                                                <p:cond delay="0"/>
                                              </p:stCondLst>
                                            </p:cTn>
                                            <p:tgtEl>
                                              <p:spTgt spid="2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down)">
                                          <p:cBhvr>
                                            <p:cTn id="56" dur="500"/>
                                            <p:tgtEl>
                                              <p:spTgt spid="1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down)">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16" grpId="0" animBg="1"/>
          <p:bldP spid="17" grpId="0"/>
          <p:bldP spid="18" grpId="0" animBg="1"/>
          <p:bldP spid="19" grpId="0"/>
          <p:bldP spid="20" grpId="0" animBg="1"/>
          <p:bldP spid="21" grpId="0"/>
          <p:bldP spid="22" grpId="0" animBg="1"/>
          <p:bldP spid="23" grpId="0"/>
          <p:bldP spid="24"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750" fill="hold"/>
                                            <p:tgtEl>
                                              <p:spTgt spid="27"/>
                                            </p:tgtEl>
                                            <p:attrNameLst>
                                              <p:attrName>ppt_x</p:attrName>
                                            </p:attrNameLst>
                                          </p:cBhvr>
                                          <p:tavLst>
                                            <p:tav tm="0">
                                              <p:val>
                                                <p:strVal val="#ppt_x"/>
                                              </p:val>
                                            </p:tav>
                                            <p:tav tm="100000">
                                              <p:val>
                                                <p:strVal val="#ppt_x"/>
                                              </p:val>
                                            </p:tav>
                                          </p:tavLst>
                                        </p:anim>
                                        <p:anim calcmode="lin" valueType="num">
                                          <p:cBhvr additive="base">
                                            <p:cTn id="8" dur="1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accel="4000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750" fill="hold"/>
                                            <p:tgtEl>
                                              <p:spTgt spid="28"/>
                                            </p:tgtEl>
                                            <p:attrNameLst>
                                              <p:attrName>ppt_x</p:attrName>
                                            </p:attrNameLst>
                                          </p:cBhvr>
                                          <p:tavLst>
                                            <p:tav tm="0">
                                              <p:val>
                                                <p:strVal val="#ppt_x"/>
                                              </p:val>
                                            </p:tav>
                                            <p:tav tm="100000">
                                              <p:val>
                                                <p:strVal val="#ppt_x"/>
                                              </p:val>
                                            </p:tav>
                                          </p:tavLst>
                                        </p:anim>
                                        <p:anim calcmode="lin" valueType="num">
                                          <p:cBhvr additive="base">
                                            <p:cTn id="12" dur="175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by="(-#ppt_w*2)" calcmode="lin" valueType="num">
                                          <p:cBhvr rctx="PPT">
                                            <p:cTn id="17" dur="500" autoRev="1" fill="hold">
                                              <p:stCondLst>
                                                <p:cond delay="0"/>
                                              </p:stCondLst>
                                            </p:cTn>
                                            <p:tgtEl>
                                              <p:spTgt spid="24"/>
                                            </p:tgtEl>
                                            <p:attrNameLst>
                                              <p:attrName>ppt_w</p:attrName>
                                            </p:attrNameLst>
                                          </p:cBhvr>
                                        </p:anim>
                                        <p:anim by="(#ppt_w*0.50)" calcmode="lin" valueType="num">
                                          <p:cBhvr>
                                            <p:cTn id="18" dur="500" decel="50000" autoRev="1" fill="hold">
                                              <p:stCondLst>
                                                <p:cond delay="0"/>
                                              </p:stCondLst>
                                            </p:cTn>
                                            <p:tgtEl>
                                              <p:spTgt spid="24"/>
                                            </p:tgtEl>
                                            <p:attrNameLst>
                                              <p:attrName>ppt_x</p:attrName>
                                            </p:attrNameLst>
                                          </p:cBhvr>
                                        </p:anim>
                                        <p:anim from="(-#ppt_h/2)" to="(#ppt_y)" calcmode="lin" valueType="num">
                                          <p:cBhvr>
                                            <p:cTn id="19" dur="1000" fill="hold">
                                              <p:stCondLst>
                                                <p:cond delay="0"/>
                                              </p:stCondLst>
                                            </p:cTn>
                                            <p:tgtEl>
                                              <p:spTgt spid="24"/>
                                            </p:tgtEl>
                                            <p:attrNameLst>
                                              <p:attrName>ppt_y</p:attrName>
                                            </p:attrNameLst>
                                          </p:cBhvr>
                                        </p:anim>
                                        <p:animRot by="21600000">
                                          <p:cBhvr>
                                            <p:cTn id="20" dur="1000" fill="hold">
                                              <p:stCondLst>
                                                <p:cond delay="0"/>
                                              </p:stCondLst>
                                            </p:cTn>
                                            <p:tgtEl>
                                              <p:spTgt spid="24"/>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by="(-#ppt_w*2)" calcmode="lin" valueType="num">
                                          <p:cBhvr rctx="PPT">
                                            <p:cTn id="23" dur="500" autoRev="1" fill="hold">
                                              <p:stCondLst>
                                                <p:cond delay="0"/>
                                              </p:stCondLst>
                                            </p:cTn>
                                            <p:tgtEl>
                                              <p:spTgt spid="25"/>
                                            </p:tgtEl>
                                            <p:attrNameLst>
                                              <p:attrName>ppt_w</p:attrName>
                                            </p:attrNameLst>
                                          </p:cBhvr>
                                        </p:anim>
                                        <p:anim by="(#ppt_w*0.50)" calcmode="lin" valueType="num">
                                          <p:cBhvr>
                                            <p:cTn id="24" dur="500" decel="50000" autoRev="1" fill="hold">
                                              <p:stCondLst>
                                                <p:cond delay="0"/>
                                              </p:stCondLst>
                                            </p:cTn>
                                            <p:tgtEl>
                                              <p:spTgt spid="25"/>
                                            </p:tgtEl>
                                            <p:attrNameLst>
                                              <p:attrName>ppt_x</p:attrName>
                                            </p:attrNameLst>
                                          </p:cBhvr>
                                        </p:anim>
                                        <p:anim from="(-#ppt_h/2)" to="(#ppt_y)" calcmode="lin" valueType="num">
                                          <p:cBhvr>
                                            <p:cTn id="25" dur="1000" fill="hold">
                                              <p:stCondLst>
                                                <p:cond delay="0"/>
                                              </p:stCondLst>
                                            </p:cTn>
                                            <p:tgtEl>
                                              <p:spTgt spid="25"/>
                                            </p:tgtEl>
                                            <p:attrNameLst>
                                              <p:attrName>ppt_y</p:attrName>
                                            </p:attrNameLst>
                                          </p:cBhvr>
                                        </p:anim>
                                        <p:animRot by="21600000">
                                          <p:cBhvr>
                                            <p:cTn id="26" dur="1000" fill="hold">
                                              <p:stCondLst>
                                                <p:cond delay="0"/>
                                              </p:stCondLst>
                                            </p:cTn>
                                            <p:tgtEl>
                                              <p:spTgt spid="2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down)">
                                          <p:cBhvr>
                                            <p:cTn id="56" dur="500"/>
                                            <p:tgtEl>
                                              <p:spTgt spid="1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down)">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16" grpId="0" animBg="1"/>
          <p:bldP spid="17" grpId="0"/>
          <p:bldP spid="18" grpId="0" animBg="1"/>
          <p:bldP spid="19" grpId="0"/>
          <p:bldP spid="20" grpId="0" animBg="1"/>
          <p:bldP spid="21" grpId="0"/>
          <p:bldP spid="22" grpId="0" animBg="1"/>
          <p:bldP spid="23" grpId="0"/>
          <p:bldP spid="24" grpId="0"/>
          <p:bldP spid="2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539014" y="726011"/>
            <a:ext cx="11780723" cy="0"/>
            <a:chOff x="503625" y="726011"/>
            <a:chExt cx="11780723" cy="0"/>
          </a:xfrm>
        </p:grpSpPr>
        <p:cxnSp>
          <p:nvCxnSpPr>
            <p:cNvPr id="42" name="直接连接符 41"/>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6887" y="726903"/>
            <a:ext cx="9073008" cy="6203797"/>
          </a:xfrm>
          <a:prstGeom prst="rect">
            <a:avLst/>
          </a:prstGeom>
        </p:spPr>
      </p:pic>
      <p:cxnSp>
        <p:nvCxnSpPr>
          <p:cNvPr id="3" name="直接箭头连接符 2"/>
          <p:cNvCxnSpPr/>
          <p:nvPr/>
        </p:nvCxnSpPr>
        <p:spPr>
          <a:xfrm>
            <a:off x="3765079" y="5018508"/>
            <a:ext cx="1152128" cy="12241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H="1">
            <a:off x="5493271" y="5488533"/>
            <a:ext cx="2448272"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3626091" y="5488533"/>
            <a:ext cx="1728192"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流程图: 过程 8"/>
          <p:cNvSpPr/>
          <p:nvPr/>
        </p:nvSpPr>
        <p:spPr>
          <a:xfrm>
            <a:off x="4053111" y="6208613"/>
            <a:ext cx="4248472" cy="792088"/>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r>
              <a:rPr lang="zh-CN" altLang="en-US" dirty="0" smtClean="0"/>
              <a:t>、点击该团体“发起的项目“，选择所要加入的项目，且该项目目前处于运行中。</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539014" y="726011"/>
            <a:ext cx="11780723" cy="0"/>
            <a:chOff x="503625" y="726011"/>
            <a:chExt cx="11780723" cy="0"/>
          </a:xfrm>
        </p:grpSpPr>
        <p:cxnSp>
          <p:nvCxnSpPr>
            <p:cNvPr id="42" name="直接连接符 41"/>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7728" y="917939"/>
            <a:ext cx="8836421" cy="6091829"/>
          </a:xfrm>
          <a:prstGeom prst="rect">
            <a:avLst/>
          </a:prstGeom>
        </p:spPr>
      </p:pic>
      <p:cxnSp>
        <p:nvCxnSpPr>
          <p:cNvPr id="4" name="直接箭头连接符 3"/>
          <p:cNvCxnSpPr/>
          <p:nvPr/>
        </p:nvCxnSpPr>
        <p:spPr>
          <a:xfrm>
            <a:off x="2756967" y="5346342"/>
            <a:ext cx="1733220" cy="13681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H="1">
            <a:off x="4989215" y="5346342"/>
            <a:ext cx="2232248" cy="13681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矩形标注 6"/>
          <p:cNvSpPr/>
          <p:nvPr/>
        </p:nvSpPr>
        <p:spPr>
          <a:xfrm>
            <a:off x="3044999" y="6424636"/>
            <a:ext cx="4608512" cy="585131"/>
          </a:xfrm>
          <a:prstGeom prst="wedgeRectCallout">
            <a:avLst>
              <a:gd name="adj1" fmla="val -14604"/>
              <a:gd name="adj2" fmla="val -7039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r>
              <a:rPr lang="zh-CN" altLang="en-US" dirty="0" smtClean="0"/>
              <a:t>、选择岗位，点击岗位右侧“我要报名”。</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539014" y="726011"/>
            <a:ext cx="11780723" cy="0"/>
            <a:chOff x="503625" y="726011"/>
            <a:chExt cx="11780723" cy="0"/>
          </a:xfrm>
        </p:grpSpPr>
        <p:cxnSp>
          <p:nvCxnSpPr>
            <p:cNvPr id="42" name="直接连接符 41"/>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9136" y="808013"/>
            <a:ext cx="8772688" cy="5745092"/>
          </a:xfrm>
          <a:prstGeom prst="rect">
            <a:avLst/>
          </a:prstGeom>
        </p:spPr>
      </p:pic>
      <p:cxnSp>
        <p:nvCxnSpPr>
          <p:cNvPr id="6" name="直接箭头连接符 5"/>
          <p:cNvCxnSpPr/>
          <p:nvPr/>
        </p:nvCxnSpPr>
        <p:spPr>
          <a:xfrm flipH="1">
            <a:off x="3189015" y="4912469"/>
            <a:ext cx="3240360" cy="13681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矩形标注 6"/>
          <p:cNvSpPr/>
          <p:nvPr/>
        </p:nvSpPr>
        <p:spPr>
          <a:xfrm>
            <a:off x="1689136" y="6208613"/>
            <a:ext cx="5460319" cy="648072"/>
          </a:xfrm>
          <a:prstGeom prst="wedgeRectCallout">
            <a:avLst>
              <a:gd name="adj1" fmla="val -15575"/>
              <a:gd name="adj2" fmla="val -6547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r>
              <a:rPr lang="zh-CN" altLang="en-US" dirty="0" smtClean="0"/>
              <a:t>、待页面跳出温馨提示“报名成功”，即完成报名步骤。</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539014" y="726011"/>
            <a:ext cx="11780723" cy="0"/>
            <a:chOff x="503625" y="726011"/>
            <a:chExt cx="11780723" cy="0"/>
          </a:xfrm>
        </p:grpSpPr>
        <p:cxnSp>
          <p:nvCxnSpPr>
            <p:cNvPr id="42" name="直接连接符 41"/>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 name="流程图: 过程 2"/>
          <p:cNvSpPr/>
          <p:nvPr/>
        </p:nvSpPr>
        <p:spPr>
          <a:xfrm>
            <a:off x="1388815" y="1024037"/>
            <a:ext cx="6624736" cy="432048"/>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t>如不慎选择错误岗位，如何纠正？</a:t>
            </a:r>
            <a:endParaRPr lang="zh-CN" altLang="en-US" sz="3200"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9461" y="1600101"/>
            <a:ext cx="10130474" cy="5586018"/>
          </a:xfrm>
          <a:prstGeom prst="rect">
            <a:avLst/>
          </a:prstGeom>
        </p:spPr>
      </p:pic>
      <p:cxnSp>
        <p:nvCxnSpPr>
          <p:cNvPr id="10" name="直接箭头连接符 9"/>
          <p:cNvCxnSpPr>
            <a:endCxn id="11" idx="1"/>
          </p:cNvCxnSpPr>
          <p:nvPr/>
        </p:nvCxnSpPr>
        <p:spPr>
          <a:xfrm flipV="1">
            <a:off x="5277247" y="4822459"/>
            <a:ext cx="4464496" cy="10981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流程图: 过程 10"/>
          <p:cNvSpPr/>
          <p:nvPr/>
        </p:nvSpPr>
        <p:spPr>
          <a:xfrm>
            <a:off x="9741743" y="4192389"/>
            <a:ext cx="1728192" cy="126014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r>
              <a:rPr lang="zh-CN" altLang="en-US" dirty="0" smtClean="0"/>
              <a:t>、点击“参与志愿项目”</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539014" y="726011"/>
            <a:ext cx="11780723" cy="0"/>
            <a:chOff x="503625" y="726011"/>
            <a:chExt cx="11780723" cy="0"/>
          </a:xfrm>
        </p:grpSpPr>
        <p:cxnSp>
          <p:nvCxnSpPr>
            <p:cNvPr id="42" name="直接连接符 41"/>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751" y="1096045"/>
            <a:ext cx="10058400" cy="5400600"/>
          </a:xfrm>
          <a:prstGeom prst="rect">
            <a:avLst/>
          </a:prstGeom>
        </p:spPr>
      </p:pic>
      <p:cxnSp>
        <p:nvCxnSpPr>
          <p:cNvPr id="5" name="直接箭头连接符 4"/>
          <p:cNvCxnSpPr/>
          <p:nvPr/>
        </p:nvCxnSpPr>
        <p:spPr>
          <a:xfrm>
            <a:off x="3837087" y="3328293"/>
            <a:ext cx="2160240" cy="26642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H="1">
            <a:off x="6213351" y="3328293"/>
            <a:ext cx="3672408" cy="27363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流程图: 终止 9"/>
          <p:cNvSpPr/>
          <p:nvPr/>
        </p:nvSpPr>
        <p:spPr>
          <a:xfrm>
            <a:off x="4490187" y="5632549"/>
            <a:ext cx="4675492" cy="86409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r>
              <a:rPr lang="zh-CN" altLang="en-US" dirty="0" smtClean="0"/>
              <a:t>、找到岗位加入错误的项目，点击“更换岗位”，重复以上步骤，加入该项目即可。</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539014" y="726011"/>
            <a:ext cx="11780723" cy="0"/>
            <a:chOff x="503625" y="726011"/>
            <a:chExt cx="11780723" cy="0"/>
          </a:xfrm>
        </p:grpSpPr>
        <p:cxnSp>
          <p:nvCxnSpPr>
            <p:cNvPr id="42" name="直接连接符 41"/>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Hexagon 24"/>
          <p:cNvSpPr/>
          <p:nvPr/>
        </p:nvSpPr>
        <p:spPr>
          <a:xfrm>
            <a:off x="309911" y="880021"/>
            <a:ext cx="1281849" cy="1182635"/>
          </a:xfrm>
          <a:prstGeom prst="hexagon">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150000"/>
              </a:lnSpc>
            </a:pPr>
            <a:r>
              <a:rPr lang="zh-CN" altLang="en-US" sz="3600" b="1" spc="300" dirty="0">
                <a:solidFill>
                  <a:schemeClr val="bg1"/>
                </a:solidFill>
                <a:cs typeface="+mn-ea"/>
                <a:sym typeface="+mn-lt"/>
              </a:rPr>
              <a:t>二</a:t>
            </a:r>
            <a:r>
              <a:rPr lang="zh-CN" altLang="en-US" sz="3600" b="1" dirty="0">
                <a:solidFill>
                  <a:schemeClr val="bg1"/>
                </a:solidFill>
                <a:cs typeface="+mn-ea"/>
                <a:sym typeface="+mn-lt"/>
              </a:rPr>
              <a:t>、</a:t>
            </a:r>
            <a:endParaRPr lang="en-US" sz="3600" b="1" dirty="0">
              <a:solidFill>
                <a:schemeClr val="bg1"/>
              </a:solidFill>
              <a:cs typeface="+mn-ea"/>
              <a:sym typeface="+mn-lt"/>
            </a:endParaRPr>
          </a:p>
        </p:txBody>
      </p:sp>
      <p:sp>
        <p:nvSpPr>
          <p:cNvPr id="2" name="TextBox 1"/>
          <p:cNvSpPr txBox="1"/>
          <p:nvPr/>
        </p:nvSpPr>
        <p:spPr>
          <a:xfrm>
            <a:off x="1591760" y="1148172"/>
            <a:ext cx="2964273" cy="646331"/>
          </a:xfrm>
          <a:prstGeom prst="rect">
            <a:avLst/>
          </a:prstGeom>
          <a:noFill/>
        </p:spPr>
        <p:txBody>
          <a:bodyPr wrap="none" rtlCol="0">
            <a:spAutoFit/>
          </a:bodyPr>
          <a:lstStyle/>
          <a:p>
            <a:r>
              <a:rPr lang="zh-CN" altLang="en-US"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用户中心说明</a:t>
            </a:r>
            <a:endParaRPr lang="zh-CN" altLang="en-US"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TextBox 2"/>
          <p:cNvSpPr txBox="1"/>
          <p:nvPr/>
        </p:nvSpPr>
        <p:spPr>
          <a:xfrm>
            <a:off x="539014" y="2062656"/>
            <a:ext cx="11527212" cy="1077218"/>
          </a:xfrm>
          <a:prstGeom prst="rect">
            <a:avLst/>
          </a:prstGeom>
          <a:noFill/>
        </p:spPr>
        <p:txBody>
          <a:bodyPr wrap="square" rtlCol="0">
            <a:spAutoFit/>
          </a:bodyPr>
          <a:lstStyle/>
          <a:p>
            <a:r>
              <a:rPr lang="zh-CN" altLang="en-US" sz="32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用户中心可以资料</a:t>
            </a:r>
            <a:r>
              <a:rPr lang="zh-CN" altLang="en-US" sz="32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修改、密码修改、志愿活动报名、参与活动查看、志愿服务记录</a:t>
            </a:r>
            <a:r>
              <a:rPr lang="zh-CN" altLang="en-US" sz="32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查看等</a:t>
            </a:r>
            <a:r>
              <a:rPr lang="zh-CN" altLang="en-US" sz="32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操作。</a:t>
            </a:r>
            <a:endParaRPr lang="en-US" altLang="zh-CN" sz="32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9" name="Hexagon 24"/>
          <p:cNvSpPr/>
          <p:nvPr/>
        </p:nvSpPr>
        <p:spPr>
          <a:xfrm>
            <a:off x="309910" y="3632316"/>
            <a:ext cx="1281849" cy="1182635"/>
          </a:xfrm>
          <a:prstGeom prst="hexagon">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nSpc>
                <a:spcPct val="150000"/>
              </a:lnSpc>
            </a:pPr>
            <a:r>
              <a:rPr lang="zh-CN" altLang="en-US" sz="3600" b="1" spc="300" dirty="0">
                <a:solidFill>
                  <a:schemeClr val="bg1"/>
                </a:solidFill>
                <a:cs typeface="+mn-ea"/>
                <a:sym typeface="+mn-lt"/>
              </a:rPr>
              <a:t>三</a:t>
            </a:r>
            <a:r>
              <a:rPr lang="zh-CN" altLang="en-US" sz="3600" b="1" dirty="0">
                <a:solidFill>
                  <a:schemeClr val="bg1"/>
                </a:solidFill>
                <a:cs typeface="+mn-ea"/>
                <a:sym typeface="+mn-lt"/>
              </a:rPr>
              <a:t>、</a:t>
            </a:r>
            <a:endParaRPr lang="en-US" sz="3600" b="1" dirty="0">
              <a:solidFill>
                <a:schemeClr val="bg1"/>
              </a:solidFill>
              <a:cs typeface="+mn-ea"/>
              <a:sym typeface="+mn-lt"/>
            </a:endParaRPr>
          </a:p>
        </p:txBody>
      </p:sp>
      <p:sp>
        <p:nvSpPr>
          <p:cNvPr id="4" name="TextBox 3"/>
          <p:cNvSpPr txBox="1"/>
          <p:nvPr/>
        </p:nvSpPr>
        <p:spPr>
          <a:xfrm>
            <a:off x="1591759" y="3931245"/>
            <a:ext cx="2656496" cy="584775"/>
          </a:xfrm>
          <a:prstGeom prst="rect">
            <a:avLst/>
          </a:prstGeom>
          <a:noFill/>
        </p:spPr>
        <p:txBody>
          <a:bodyPr wrap="none" rtlCol="0">
            <a:spAutoFit/>
          </a:bodyPr>
          <a:lstStyle/>
          <a:p>
            <a:r>
              <a:rPr lang="zh-CN" altLang="en-US"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个人服务时长</a:t>
            </a:r>
            <a:endParaRPr lang="zh-CN" altLang="en-US"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5" name="TextBox 4"/>
          <p:cNvSpPr txBox="1"/>
          <p:nvPr/>
        </p:nvSpPr>
        <p:spPr>
          <a:xfrm>
            <a:off x="639878" y="4814951"/>
            <a:ext cx="11325483" cy="2123658"/>
          </a:xfrm>
          <a:prstGeom prst="rect">
            <a:avLst/>
          </a:prstGeom>
          <a:noFill/>
        </p:spPr>
        <p:txBody>
          <a:bodyPr wrap="square" rtlCol="0">
            <a:spAutoFit/>
          </a:bodyPr>
          <a:lstStyle/>
          <a:p>
            <a:r>
              <a:rPr lang="zh-CN" altLang="en-US" sz="32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志愿者完成志愿服务后，等待组织确认到勤，即可由组织发布的相应的志愿时数，志愿者可在个人主页中查看个人的服务时数，在服务记录中，能查看自己服务记录。</a:t>
            </a:r>
            <a:endParaRPr lang="zh-CN" altLang="en-US" sz="32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endParaRPr lang="zh-CN" altLang="en-US" dirty="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p:bldP spid="9" grpId="0" animBg="1"/>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858750" cy="7232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Freeform 6"/>
          <p:cNvSpPr/>
          <p:nvPr/>
        </p:nvSpPr>
        <p:spPr bwMode="auto">
          <a:xfrm>
            <a:off x="1237462" y="2162555"/>
            <a:ext cx="4937180" cy="4349428"/>
          </a:xfrm>
          <a:custGeom>
            <a:avLst/>
            <a:gdLst>
              <a:gd name="T0" fmla="*/ 0 w 998"/>
              <a:gd name="T1" fmla="*/ 0 h 861"/>
              <a:gd name="T2" fmla="*/ 998 w 998"/>
              <a:gd name="T3" fmla="*/ 0 h 861"/>
              <a:gd name="T4" fmla="*/ 492 w 998"/>
              <a:gd name="T5" fmla="*/ 861 h 861"/>
              <a:gd name="T6" fmla="*/ 0 w 998"/>
              <a:gd name="T7" fmla="*/ 0 h 861"/>
            </a:gdLst>
            <a:ahLst/>
            <a:cxnLst>
              <a:cxn ang="0">
                <a:pos x="T0" y="T1"/>
              </a:cxn>
              <a:cxn ang="0">
                <a:pos x="T2" y="T3"/>
              </a:cxn>
              <a:cxn ang="0">
                <a:pos x="T4" y="T5"/>
              </a:cxn>
              <a:cxn ang="0">
                <a:pos x="T6" y="T7"/>
              </a:cxn>
            </a:cxnLst>
            <a:rect l="0" t="0" r="r" b="b"/>
            <a:pathLst>
              <a:path w="998" h="861">
                <a:moveTo>
                  <a:pt x="0" y="0"/>
                </a:moveTo>
                <a:lnTo>
                  <a:pt x="998" y="0"/>
                </a:lnTo>
                <a:lnTo>
                  <a:pt x="492" y="861"/>
                </a:lnTo>
                <a:lnTo>
                  <a:pt x="0" y="0"/>
                </a:lnTo>
                <a:close/>
              </a:path>
            </a:pathLst>
          </a:custGeom>
          <a:solidFill>
            <a:schemeClr val="bg1">
              <a:alpha val="30196"/>
            </a:schemeClr>
          </a:solidFill>
          <a:ln w="0">
            <a:noFill/>
            <a:prstDash val="solid"/>
            <a:round/>
          </a:ln>
        </p:spPr>
        <p:txBody>
          <a:bodyPr vert="horz" wrap="square" lIns="128580" tIns="64290" rIns="128580" bIns="64290" numCol="1" anchor="t" anchorCtr="0" compatLnSpc="1"/>
          <a:lstStyle/>
          <a:p>
            <a:endParaRPr lang="zh-CN" altLang="en-US">
              <a:latin typeface="+mn-lt"/>
              <a:ea typeface="+mn-ea"/>
              <a:cs typeface="+mn-ea"/>
              <a:sym typeface="+mn-lt"/>
            </a:endParaRPr>
          </a:p>
        </p:txBody>
      </p:sp>
      <p:sp>
        <p:nvSpPr>
          <p:cNvPr id="17" name="Freeform 11"/>
          <p:cNvSpPr/>
          <p:nvPr/>
        </p:nvSpPr>
        <p:spPr bwMode="auto">
          <a:xfrm>
            <a:off x="1648542" y="1423110"/>
            <a:ext cx="4115020" cy="3581420"/>
          </a:xfrm>
          <a:custGeom>
            <a:avLst/>
            <a:gdLst>
              <a:gd name="T0" fmla="*/ 949 w 1896"/>
              <a:gd name="T1" fmla="*/ 0 h 1616"/>
              <a:gd name="T2" fmla="*/ 1896 w 1896"/>
              <a:gd name="T3" fmla="*/ 1616 h 1616"/>
              <a:gd name="T4" fmla="*/ 0 w 1896"/>
              <a:gd name="T5" fmla="*/ 1616 h 1616"/>
              <a:gd name="T6" fmla="*/ 949 w 1896"/>
              <a:gd name="T7" fmla="*/ 0 h 1616"/>
            </a:gdLst>
            <a:ahLst/>
            <a:cxnLst>
              <a:cxn ang="0">
                <a:pos x="T0" y="T1"/>
              </a:cxn>
              <a:cxn ang="0">
                <a:pos x="T2" y="T3"/>
              </a:cxn>
              <a:cxn ang="0">
                <a:pos x="T4" y="T5"/>
              </a:cxn>
              <a:cxn ang="0">
                <a:pos x="T6" y="T7"/>
              </a:cxn>
            </a:cxnLst>
            <a:rect l="0" t="0" r="r" b="b"/>
            <a:pathLst>
              <a:path w="1896" h="1616">
                <a:moveTo>
                  <a:pt x="949" y="0"/>
                </a:moveTo>
                <a:lnTo>
                  <a:pt x="1896" y="1616"/>
                </a:lnTo>
                <a:lnTo>
                  <a:pt x="0" y="1616"/>
                </a:lnTo>
                <a:lnTo>
                  <a:pt x="949" y="0"/>
                </a:lnTo>
                <a:close/>
              </a:path>
            </a:pathLst>
          </a:custGeom>
          <a:noFill/>
          <a:ln w="19050">
            <a:solidFill>
              <a:schemeClr val="bg1"/>
            </a:solidFill>
            <a:prstDash val="solid"/>
            <a:round/>
          </a:ln>
        </p:spPr>
        <p:txBody>
          <a:bodyPr vert="horz" wrap="square" lIns="128580" tIns="64290" rIns="128580" bIns="64290" numCol="1" anchor="t" anchorCtr="0" compatLnSpc="1"/>
          <a:lstStyle/>
          <a:p>
            <a:endParaRPr lang="zh-CN" altLang="en-US" dirty="0">
              <a:latin typeface="+mn-lt"/>
              <a:ea typeface="+mn-ea"/>
              <a:cs typeface="+mn-ea"/>
              <a:sym typeface="+mn-lt"/>
            </a:endParaRPr>
          </a:p>
        </p:txBody>
      </p:sp>
      <p:sp>
        <p:nvSpPr>
          <p:cNvPr id="2050" name="文本框 2"/>
          <p:cNvSpPr txBox="1">
            <a:spLocks noChangeArrowheads="1"/>
          </p:cNvSpPr>
          <p:nvPr>
            <p:custDataLst>
              <p:tags r:id="rId1"/>
            </p:custDataLst>
          </p:nvPr>
        </p:nvSpPr>
        <p:spPr bwMode="auto">
          <a:xfrm>
            <a:off x="2952413" y="2449016"/>
            <a:ext cx="1695986" cy="156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bg1"/>
                </a:solidFill>
                <a:latin typeface="+mn-lt"/>
                <a:ea typeface="+mn-ea"/>
                <a:cs typeface="+mn-ea"/>
                <a:sym typeface="+mn-lt"/>
              </a:rPr>
              <a:t>03</a:t>
            </a:r>
            <a:endParaRPr lang="zh-CN" altLang="en-US" sz="10200" b="1" dirty="0">
              <a:solidFill>
                <a:schemeClr val="bg1"/>
              </a:solidFill>
              <a:latin typeface="+mn-lt"/>
              <a:ea typeface="+mn-ea"/>
              <a:cs typeface="+mn-ea"/>
              <a:sym typeface="+mn-lt"/>
            </a:endParaRPr>
          </a:p>
        </p:txBody>
      </p:sp>
      <p:cxnSp>
        <p:nvCxnSpPr>
          <p:cNvPr id="7" name="直接连接符 6"/>
          <p:cNvCxnSpPr/>
          <p:nvPr>
            <p:custDataLst>
              <p:tags r:id="rId2"/>
            </p:custDataLst>
          </p:nvPr>
        </p:nvCxnSpPr>
        <p:spPr>
          <a:xfrm>
            <a:off x="6205337" y="3616325"/>
            <a:ext cx="4143101"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3"/>
            </p:custDataLst>
          </p:nvPr>
        </p:nvSpPr>
        <p:spPr bwMode="auto">
          <a:xfrm>
            <a:off x="2067237" y="3868624"/>
            <a:ext cx="3466334" cy="430887"/>
          </a:xfrm>
          <a:prstGeom prst="rect">
            <a:avLst/>
          </a:prstGeom>
          <a:noFill/>
          <a:ln>
            <a:noFill/>
          </a:ln>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mn-lt"/>
                <a:ea typeface="+mn-ea"/>
                <a:cs typeface="+mn-ea"/>
                <a:sym typeface="+mn-lt"/>
              </a:rPr>
              <a:t>章节 </a:t>
            </a:r>
            <a:r>
              <a:rPr lang="en-US" altLang="zh-CN" sz="2800" b="1" dirty="0">
                <a:solidFill>
                  <a:schemeClr val="bg1"/>
                </a:solidFill>
                <a:latin typeface="+mn-lt"/>
                <a:ea typeface="+mn-ea"/>
                <a:cs typeface="+mn-ea"/>
                <a:sym typeface="+mn-lt"/>
              </a:rPr>
              <a:t>PART</a:t>
            </a:r>
            <a:endParaRPr lang="zh-CN" altLang="en-US" sz="2800" b="1" dirty="0">
              <a:solidFill>
                <a:schemeClr val="bg1"/>
              </a:solidFill>
              <a:latin typeface="+mn-lt"/>
              <a:ea typeface="+mn-ea"/>
              <a:cs typeface="+mn-ea"/>
              <a:sym typeface="+mn-lt"/>
            </a:endParaRPr>
          </a:p>
        </p:txBody>
      </p:sp>
      <p:sp>
        <p:nvSpPr>
          <p:cNvPr id="8" name="矩形 7"/>
          <p:cNvSpPr/>
          <p:nvPr/>
        </p:nvSpPr>
        <p:spPr>
          <a:xfrm>
            <a:off x="6205340" y="2748641"/>
            <a:ext cx="4468132" cy="830997"/>
          </a:xfrm>
          <a:prstGeom prst="rect">
            <a:avLst/>
          </a:prstGeom>
        </p:spPr>
        <p:txBody>
          <a:bodyPr wrap="square" lIns="0" tIns="0" rIns="0" bIns="0">
            <a:spAutoFit/>
          </a:bodyPr>
          <a:lstStyle/>
          <a:p>
            <a:r>
              <a:rPr lang="zh-CN" altLang="en-US" sz="5400" dirty="0" smtClean="0">
                <a:solidFill>
                  <a:schemeClr val="bg1"/>
                </a:solidFill>
                <a:latin typeface="+mn-lt"/>
                <a:ea typeface="+mn-ea"/>
                <a:cs typeface="+mn-ea"/>
                <a:sym typeface="+mn-lt"/>
              </a:rPr>
              <a:t>志愿者卡</a:t>
            </a:r>
            <a:endParaRPr lang="zh-CN" altLang="en-US" sz="5400" dirty="0">
              <a:solidFill>
                <a:schemeClr val="bg1"/>
              </a:solidFill>
              <a:latin typeface="+mn-lt"/>
              <a:ea typeface="+mn-ea"/>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1" accel="40000" fill="hold" grpId="0" nodeType="withEffect" p14:presetBounceEnd="40000">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14:bounceEnd="40000">
                                          <p:cBhvr additive="base">
                                            <p:cTn id="10" dur="175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1" dur="1750" fill="hold"/>
                                            <p:tgtEl>
                                              <p:spTgt spid="16"/>
                                            </p:tgtEl>
                                            <p:attrNameLst>
                                              <p:attrName>ppt_y</p:attrName>
                                            </p:attrNameLst>
                                          </p:cBhvr>
                                          <p:tavLst>
                                            <p:tav tm="0">
                                              <p:val>
                                                <p:strVal val="0-#ppt_h/2"/>
                                              </p:val>
                                            </p:tav>
                                            <p:tav tm="100000">
                                              <p:val>
                                                <p:strVal val="#ppt_y"/>
                                              </p:val>
                                            </p:tav>
                                          </p:tavLst>
                                        </p:anim>
                                      </p:childTnLst>
                                    </p:cTn>
                                  </p:par>
                                  <p:par>
                                    <p:cTn id="12" presetID="2" presetClass="entr" presetSubtype="4" accel="40000" fill="hold" grpId="0" nodeType="withEffect" p14:presetBounceEnd="40000">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14:bounceEnd="40000">
                                          <p:cBhvr additive="base">
                                            <p:cTn id="14" dur="175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15" dur="17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0-#ppt_w/2"/>
                                              </p:val>
                                            </p:tav>
                                            <p:tav tm="100000">
                                              <p:val>
                                                <p:strVal val="#ppt_x"/>
                                              </p:val>
                                            </p:tav>
                                          </p:tavLst>
                                        </p:anim>
                                        <p:anim calcmode="lin" valueType="num">
                                          <p:cBhvr additive="base">
                                            <p:cTn id="26"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ppt_w"/>
                                              </p:val>
                                            </p:tav>
                                            <p:tav tm="100000">
                                              <p:val>
                                                <p:strVal val="#ppt_w"/>
                                              </p:val>
                                            </p:tav>
                                          </p:tavLst>
                                        </p:anim>
                                        <p:anim calcmode="lin" valueType="num">
                                          <p:cBhvr>
                                            <p:cTn id="32"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2050" grpId="0"/>
          <p:bldP spid="2052"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1" accel="4000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1750" fill="hold"/>
                                            <p:tgtEl>
                                              <p:spTgt spid="16"/>
                                            </p:tgtEl>
                                            <p:attrNameLst>
                                              <p:attrName>ppt_x</p:attrName>
                                            </p:attrNameLst>
                                          </p:cBhvr>
                                          <p:tavLst>
                                            <p:tav tm="0">
                                              <p:val>
                                                <p:strVal val="#ppt_x"/>
                                              </p:val>
                                            </p:tav>
                                            <p:tav tm="100000">
                                              <p:val>
                                                <p:strVal val="#ppt_x"/>
                                              </p:val>
                                            </p:tav>
                                          </p:tavLst>
                                        </p:anim>
                                        <p:anim calcmode="lin" valueType="num">
                                          <p:cBhvr additive="base">
                                            <p:cTn id="11" dur="1750" fill="hold"/>
                                            <p:tgtEl>
                                              <p:spTgt spid="16"/>
                                            </p:tgtEl>
                                            <p:attrNameLst>
                                              <p:attrName>ppt_y</p:attrName>
                                            </p:attrNameLst>
                                          </p:cBhvr>
                                          <p:tavLst>
                                            <p:tav tm="0">
                                              <p:val>
                                                <p:strVal val="0-#ppt_h/2"/>
                                              </p:val>
                                            </p:tav>
                                            <p:tav tm="100000">
                                              <p:val>
                                                <p:strVal val="#ppt_y"/>
                                              </p:val>
                                            </p:tav>
                                          </p:tavLst>
                                        </p:anim>
                                      </p:childTnLst>
                                    </p:cTn>
                                  </p:par>
                                  <p:par>
                                    <p:cTn id="12" presetID="2" presetClass="entr" presetSubtype="4" accel="4000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1750" fill="hold"/>
                                            <p:tgtEl>
                                              <p:spTgt spid="17"/>
                                            </p:tgtEl>
                                            <p:attrNameLst>
                                              <p:attrName>ppt_x</p:attrName>
                                            </p:attrNameLst>
                                          </p:cBhvr>
                                          <p:tavLst>
                                            <p:tav tm="0">
                                              <p:val>
                                                <p:strVal val="#ppt_x"/>
                                              </p:val>
                                            </p:tav>
                                            <p:tav tm="100000">
                                              <p:val>
                                                <p:strVal val="#ppt_x"/>
                                              </p:val>
                                            </p:tav>
                                          </p:tavLst>
                                        </p:anim>
                                        <p:anim calcmode="lin" valueType="num">
                                          <p:cBhvr additive="base">
                                            <p:cTn id="15" dur="17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0-#ppt_w/2"/>
                                              </p:val>
                                            </p:tav>
                                            <p:tav tm="100000">
                                              <p:val>
                                                <p:strVal val="#ppt_x"/>
                                              </p:val>
                                            </p:tav>
                                          </p:tavLst>
                                        </p:anim>
                                        <p:anim calcmode="lin" valueType="num">
                                          <p:cBhvr additive="base">
                                            <p:cTn id="26"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ppt_w"/>
                                              </p:val>
                                            </p:tav>
                                            <p:tav tm="100000">
                                              <p:val>
                                                <p:strVal val="#ppt_w"/>
                                              </p:val>
                                            </p:tav>
                                          </p:tavLst>
                                        </p:anim>
                                        <p:anim calcmode="lin" valueType="num">
                                          <p:cBhvr>
                                            <p:cTn id="32"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2050" grpId="0"/>
          <p:bldP spid="2052" grpId="0"/>
          <p:bldP spid="8"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grpSp>
        <p:nvGrpSpPr>
          <p:cNvPr id="64" name="组合 63"/>
          <p:cNvGrpSpPr/>
          <p:nvPr/>
        </p:nvGrpSpPr>
        <p:grpSpPr>
          <a:xfrm>
            <a:off x="539014" y="726011"/>
            <a:ext cx="11780723" cy="0"/>
            <a:chOff x="503625" y="726011"/>
            <a:chExt cx="11780723" cy="0"/>
          </a:xfrm>
        </p:grpSpPr>
        <p:cxnSp>
          <p:nvCxnSpPr>
            <p:cNvPr id="65" name="直接连接符 64"/>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575026" y="726012"/>
            <a:ext cx="7793538" cy="646331"/>
          </a:xfrm>
          <a:prstGeom prst="rect">
            <a:avLst/>
          </a:prstGeom>
          <a:noFill/>
        </p:spPr>
        <p:txBody>
          <a:bodyPr wrap="square" rtlCol="0">
            <a:spAutoFit/>
          </a:bodyPr>
          <a:lstStyle/>
          <a:p>
            <a:r>
              <a:rPr lang="zh-CN" altLang="en-US"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如何在生成的志愿卡上上传照片？</a:t>
            </a:r>
            <a:endParaRPr lang="zh-CN" altLang="en-US"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grpSp>
        <p:nvGrpSpPr>
          <p:cNvPr id="32" name="Group 128"/>
          <p:cNvGrpSpPr/>
          <p:nvPr/>
        </p:nvGrpSpPr>
        <p:grpSpPr>
          <a:xfrm>
            <a:off x="964509" y="1475768"/>
            <a:ext cx="626459" cy="626459"/>
            <a:chOff x="1316879" y="4254550"/>
            <a:chExt cx="684000" cy="684000"/>
          </a:xfrm>
        </p:grpSpPr>
        <p:sp>
          <p:nvSpPr>
            <p:cNvPr id="33"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latin typeface="+mn-lt"/>
                <a:ea typeface="+mn-ea"/>
                <a:cs typeface="+mn-ea"/>
                <a:sym typeface="+mn-lt"/>
              </a:endParaRPr>
            </a:p>
          </p:txBody>
        </p:sp>
        <p:sp>
          <p:nvSpPr>
            <p:cNvPr id="34"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cs typeface="+mn-ea"/>
                <a:sym typeface="+mn-lt"/>
              </a:endParaRPr>
            </a:p>
          </p:txBody>
        </p: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702" y="1671813"/>
            <a:ext cx="11761307" cy="5164454"/>
          </a:xfrm>
          <a:prstGeom prst="rect">
            <a:avLst/>
          </a:prstGeom>
        </p:spPr>
      </p:pic>
      <p:cxnSp>
        <p:nvCxnSpPr>
          <p:cNvPr id="6" name="直接箭头连接符 5"/>
          <p:cNvCxnSpPr>
            <a:endCxn id="9" idx="4"/>
          </p:cNvCxnSpPr>
          <p:nvPr/>
        </p:nvCxnSpPr>
        <p:spPr>
          <a:xfrm>
            <a:off x="2252911" y="3667914"/>
            <a:ext cx="3773554" cy="27311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endCxn id="9" idx="4"/>
          </p:cNvCxnSpPr>
          <p:nvPr/>
        </p:nvCxnSpPr>
        <p:spPr>
          <a:xfrm flipH="1">
            <a:off x="6026465" y="5108074"/>
            <a:ext cx="3859296" cy="12910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矩形标注 8"/>
          <p:cNvSpPr/>
          <p:nvPr/>
        </p:nvSpPr>
        <p:spPr>
          <a:xfrm>
            <a:off x="3270933" y="6836267"/>
            <a:ext cx="5606714" cy="1008112"/>
          </a:xfrm>
          <a:prstGeom prst="wedgeRectCallout">
            <a:avLst>
              <a:gd name="adj1" fmla="val -853"/>
              <a:gd name="adj2" fmla="val -933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在用户中心找到“志愿者卡“，点击上传照片，照片为蓝底一寸证件照，大小不得超过</a:t>
            </a:r>
            <a:r>
              <a:rPr lang="en-US" altLang="zh-CN" dirty="0" smtClean="0"/>
              <a:t>200K</a:t>
            </a:r>
            <a:r>
              <a:rPr lang="zh-CN" altLang="en-US" dirty="0" smtClean="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ppt_w</p:attrName>
                                        </p:attrNameLst>
                                      </p:cBhvr>
                                      <p:tavLst>
                                        <p:tav tm="0" fmla="#ppt_w*sin(2.5*pi*$)">
                                          <p:val>
                                            <p:fltVal val="0"/>
                                          </p:val>
                                        </p:tav>
                                        <p:tav tm="100000">
                                          <p:val>
                                            <p:fltVal val="1"/>
                                          </p:val>
                                        </p:tav>
                                      </p:tavLst>
                                    </p:anim>
                                    <p:anim calcmode="lin" valueType="num">
                                      <p:cBhvr>
                                        <p:cTn id="15" dur="10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grpSp>
        <p:nvGrpSpPr>
          <p:cNvPr id="64" name="组合 63"/>
          <p:cNvGrpSpPr/>
          <p:nvPr/>
        </p:nvGrpSpPr>
        <p:grpSpPr>
          <a:xfrm>
            <a:off x="539014" y="726011"/>
            <a:ext cx="11780723" cy="0"/>
            <a:chOff x="503625" y="726011"/>
            <a:chExt cx="11780723" cy="0"/>
          </a:xfrm>
        </p:grpSpPr>
        <p:cxnSp>
          <p:nvCxnSpPr>
            <p:cNvPr id="65" name="直接连接符 64"/>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575026" y="726012"/>
            <a:ext cx="418704" cy="646331"/>
          </a:xfrm>
          <a:prstGeom prst="rect">
            <a:avLst/>
          </a:prstGeom>
          <a:noFill/>
        </p:spPr>
        <p:txBody>
          <a:bodyPr wrap="none" rtlCol="0">
            <a:spAutoFit/>
          </a:bodyPr>
          <a:lstStyle/>
          <a:p>
            <a:r>
              <a:rPr lang="en-US" altLang="zh-CN"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1</a:t>
            </a:r>
            <a:endParaRPr lang="zh-CN" altLang="en-US"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grpSp>
        <p:nvGrpSpPr>
          <p:cNvPr id="32" name="Group 128"/>
          <p:cNvGrpSpPr/>
          <p:nvPr/>
        </p:nvGrpSpPr>
        <p:grpSpPr>
          <a:xfrm>
            <a:off x="964509" y="1475768"/>
            <a:ext cx="626459" cy="626459"/>
            <a:chOff x="1316879" y="4254550"/>
            <a:chExt cx="684000" cy="684000"/>
          </a:xfrm>
        </p:grpSpPr>
        <p:sp>
          <p:nvSpPr>
            <p:cNvPr id="33"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latin typeface="+mn-lt"/>
                <a:ea typeface="+mn-ea"/>
                <a:cs typeface="+mn-ea"/>
                <a:sym typeface="+mn-lt"/>
              </a:endParaRPr>
            </a:p>
          </p:txBody>
        </p:sp>
        <p:sp>
          <p:nvSpPr>
            <p:cNvPr id="34"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cs typeface="+mn-ea"/>
                <a:sym typeface="+mn-lt"/>
              </a:endParaRP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8855" y="997926"/>
            <a:ext cx="9649071" cy="5138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直接箭头连接符 3"/>
          <p:cNvCxnSpPr/>
          <p:nvPr/>
        </p:nvCxnSpPr>
        <p:spPr>
          <a:xfrm flipH="1">
            <a:off x="5392370" y="5848573"/>
            <a:ext cx="2263685"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 name="云形标注 4"/>
          <p:cNvSpPr/>
          <p:nvPr/>
        </p:nvSpPr>
        <p:spPr>
          <a:xfrm>
            <a:off x="2180903" y="6280620"/>
            <a:ext cx="3176677" cy="952029"/>
          </a:xfrm>
          <a:prstGeom prst="cloudCallout">
            <a:avLst>
              <a:gd name="adj1" fmla="val 59861"/>
              <a:gd name="adj2" fmla="val -507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在弹出的对话框中，选择照片，点击“打开”。</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ppt_w</p:attrName>
                                        </p:attrNameLst>
                                      </p:cBhvr>
                                      <p:tavLst>
                                        <p:tav tm="0" fmla="#ppt_w*sin(2.5*pi*$)">
                                          <p:val>
                                            <p:fltVal val="0"/>
                                          </p:val>
                                        </p:tav>
                                        <p:tav tm="100000">
                                          <p:val>
                                            <p:fltVal val="1"/>
                                          </p:val>
                                        </p:tav>
                                      </p:tavLst>
                                    </p:anim>
                                    <p:anim calcmode="lin" valueType="num">
                                      <p:cBhvr>
                                        <p:cTn id="15" dur="10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858750" cy="7232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Freeform 6"/>
          <p:cNvSpPr/>
          <p:nvPr/>
        </p:nvSpPr>
        <p:spPr bwMode="auto">
          <a:xfrm>
            <a:off x="1237462" y="2162555"/>
            <a:ext cx="4937180" cy="4349428"/>
          </a:xfrm>
          <a:custGeom>
            <a:avLst/>
            <a:gdLst>
              <a:gd name="T0" fmla="*/ 0 w 998"/>
              <a:gd name="T1" fmla="*/ 0 h 861"/>
              <a:gd name="T2" fmla="*/ 998 w 998"/>
              <a:gd name="T3" fmla="*/ 0 h 861"/>
              <a:gd name="T4" fmla="*/ 492 w 998"/>
              <a:gd name="T5" fmla="*/ 861 h 861"/>
              <a:gd name="T6" fmla="*/ 0 w 998"/>
              <a:gd name="T7" fmla="*/ 0 h 861"/>
            </a:gdLst>
            <a:ahLst/>
            <a:cxnLst>
              <a:cxn ang="0">
                <a:pos x="T0" y="T1"/>
              </a:cxn>
              <a:cxn ang="0">
                <a:pos x="T2" y="T3"/>
              </a:cxn>
              <a:cxn ang="0">
                <a:pos x="T4" y="T5"/>
              </a:cxn>
              <a:cxn ang="0">
                <a:pos x="T6" y="T7"/>
              </a:cxn>
            </a:cxnLst>
            <a:rect l="0" t="0" r="r" b="b"/>
            <a:pathLst>
              <a:path w="998" h="861">
                <a:moveTo>
                  <a:pt x="0" y="0"/>
                </a:moveTo>
                <a:lnTo>
                  <a:pt x="998" y="0"/>
                </a:lnTo>
                <a:lnTo>
                  <a:pt x="492" y="861"/>
                </a:lnTo>
                <a:lnTo>
                  <a:pt x="0" y="0"/>
                </a:lnTo>
                <a:close/>
              </a:path>
            </a:pathLst>
          </a:custGeom>
          <a:solidFill>
            <a:schemeClr val="bg1">
              <a:alpha val="30196"/>
            </a:schemeClr>
          </a:solidFill>
          <a:ln w="0">
            <a:noFill/>
            <a:prstDash val="solid"/>
            <a:round/>
          </a:ln>
        </p:spPr>
        <p:txBody>
          <a:bodyPr vert="horz" wrap="square" lIns="128580" tIns="64290" rIns="128580" bIns="64290" numCol="1" anchor="t" anchorCtr="0" compatLnSpc="1"/>
          <a:lstStyle/>
          <a:p>
            <a:endParaRPr lang="zh-CN" altLang="en-US">
              <a:latin typeface="+mn-lt"/>
              <a:ea typeface="+mn-ea"/>
              <a:cs typeface="+mn-ea"/>
              <a:sym typeface="+mn-lt"/>
            </a:endParaRPr>
          </a:p>
        </p:txBody>
      </p:sp>
      <p:sp>
        <p:nvSpPr>
          <p:cNvPr id="17" name="Freeform 11"/>
          <p:cNvSpPr/>
          <p:nvPr/>
        </p:nvSpPr>
        <p:spPr bwMode="auto">
          <a:xfrm>
            <a:off x="1648542" y="1423110"/>
            <a:ext cx="4115020" cy="3581420"/>
          </a:xfrm>
          <a:custGeom>
            <a:avLst/>
            <a:gdLst>
              <a:gd name="T0" fmla="*/ 949 w 1896"/>
              <a:gd name="T1" fmla="*/ 0 h 1616"/>
              <a:gd name="T2" fmla="*/ 1896 w 1896"/>
              <a:gd name="T3" fmla="*/ 1616 h 1616"/>
              <a:gd name="T4" fmla="*/ 0 w 1896"/>
              <a:gd name="T5" fmla="*/ 1616 h 1616"/>
              <a:gd name="T6" fmla="*/ 949 w 1896"/>
              <a:gd name="T7" fmla="*/ 0 h 1616"/>
            </a:gdLst>
            <a:ahLst/>
            <a:cxnLst>
              <a:cxn ang="0">
                <a:pos x="T0" y="T1"/>
              </a:cxn>
              <a:cxn ang="0">
                <a:pos x="T2" y="T3"/>
              </a:cxn>
              <a:cxn ang="0">
                <a:pos x="T4" y="T5"/>
              </a:cxn>
              <a:cxn ang="0">
                <a:pos x="T6" y="T7"/>
              </a:cxn>
            </a:cxnLst>
            <a:rect l="0" t="0" r="r" b="b"/>
            <a:pathLst>
              <a:path w="1896" h="1616">
                <a:moveTo>
                  <a:pt x="949" y="0"/>
                </a:moveTo>
                <a:lnTo>
                  <a:pt x="1896" y="1616"/>
                </a:lnTo>
                <a:lnTo>
                  <a:pt x="0" y="1616"/>
                </a:lnTo>
                <a:lnTo>
                  <a:pt x="949" y="0"/>
                </a:lnTo>
                <a:close/>
              </a:path>
            </a:pathLst>
          </a:custGeom>
          <a:noFill/>
          <a:ln w="19050">
            <a:solidFill>
              <a:schemeClr val="bg1"/>
            </a:solidFill>
            <a:prstDash val="solid"/>
            <a:round/>
          </a:ln>
        </p:spPr>
        <p:txBody>
          <a:bodyPr vert="horz" wrap="square" lIns="128580" tIns="64290" rIns="128580" bIns="64290" numCol="1" anchor="t" anchorCtr="0" compatLnSpc="1"/>
          <a:lstStyle/>
          <a:p>
            <a:endParaRPr lang="zh-CN" altLang="en-US" dirty="0">
              <a:latin typeface="+mn-lt"/>
              <a:ea typeface="+mn-ea"/>
              <a:cs typeface="+mn-ea"/>
              <a:sym typeface="+mn-lt"/>
            </a:endParaRPr>
          </a:p>
        </p:txBody>
      </p:sp>
      <p:sp>
        <p:nvSpPr>
          <p:cNvPr id="2050" name="文本框 2"/>
          <p:cNvSpPr txBox="1">
            <a:spLocks noChangeArrowheads="1"/>
          </p:cNvSpPr>
          <p:nvPr>
            <p:custDataLst>
              <p:tags r:id="rId1"/>
            </p:custDataLst>
          </p:nvPr>
        </p:nvSpPr>
        <p:spPr bwMode="auto">
          <a:xfrm>
            <a:off x="2952413" y="2449016"/>
            <a:ext cx="1695986" cy="156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bg1"/>
                </a:solidFill>
                <a:latin typeface="+mn-lt"/>
                <a:ea typeface="+mn-ea"/>
                <a:cs typeface="+mn-ea"/>
                <a:sym typeface="+mn-lt"/>
              </a:rPr>
              <a:t>04</a:t>
            </a:r>
            <a:endParaRPr lang="zh-CN" altLang="en-US" sz="10200" b="1" dirty="0">
              <a:solidFill>
                <a:schemeClr val="bg1"/>
              </a:solidFill>
              <a:latin typeface="+mn-lt"/>
              <a:ea typeface="+mn-ea"/>
              <a:cs typeface="+mn-ea"/>
              <a:sym typeface="+mn-lt"/>
            </a:endParaRPr>
          </a:p>
        </p:txBody>
      </p:sp>
      <p:cxnSp>
        <p:nvCxnSpPr>
          <p:cNvPr id="7" name="直接连接符 6"/>
          <p:cNvCxnSpPr/>
          <p:nvPr>
            <p:custDataLst>
              <p:tags r:id="rId2"/>
            </p:custDataLst>
          </p:nvPr>
        </p:nvCxnSpPr>
        <p:spPr>
          <a:xfrm>
            <a:off x="6205337" y="3616325"/>
            <a:ext cx="4143101"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3"/>
            </p:custDataLst>
          </p:nvPr>
        </p:nvSpPr>
        <p:spPr bwMode="auto">
          <a:xfrm>
            <a:off x="2067237" y="3868624"/>
            <a:ext cx="3466334" cy="430887"/>
          </a:xfrm>
          <a:prstGeom prst="rect">
            <a:avLst/>
          </a:prstGeom>
          <a:noFill/>
          <a:ln>
            <a:noFill/>
          </a:ln>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mn-lt"/>
                <a:ea typeface="+mn-ea"/>
                <a:cs typeface="+mn-ea"/>
                <a:sym typeface="+mn-lt"/>
              </a:rPr>
              <a:t>章节 </a:t>
            </a:r>
            <a:r>
              <a:rPr lang="en-US" altLang="zh-CN" sz="2800" b="1" dirty="0">
                <a:solidFill>
                  <a:schemeClr val="bg1"/>
                </a:solidFill>
                <a:latin typeface="+mn-lt"/>
                <a:ea typeface="+mn-ea"/>
                <a:cs typeface="+mn-ea"/>
                <a:sym typeface="+mn-lt"/>
              </a:rPr>
              <a:t>PART</a:t>
            </a:r>
            <a:endParaRPr lang="zh-CN" altLang="en-US" sz="2800" b="1" dirty="0">
              <a:solidFill>
                <a:schemeClr val="bg1"/>
              </a:solidFill>
              <a:latin typeface="+mn-lt"/>
              <a:ea typeface="+mn-ea"/>
              <a:cs typeface="+mn-ea"/>
              <a:sym typeface="+mn-lt"/>
            </a:endParaRPr>
          </a:p>
        </p:txBody>
      </p:sp>
      <p:sp>
        <p:nvSpPr>
          <p:cNvPr id="8" name="矩形 7"/>
          <p:cNvSpPr/>
          <p:nvPr/>
        </p:nvSpPr>
        <p:spPr>
          <a:xfrm>
            <a:off x="6205340" y="2748641"/>
            <a:ext cx="4468132" cy="1661993"/>
          </a:xfrm>
          <a:prstGeom prst="rect">
            <a:avLst/>
          </a:prstGeom>
        </p:spPr>
        <p:txBody>
          <a:bodyPr wrap="square" lIns="0" tIns="0" rIns="0" bIns="0">
            <a:spAutoFit/>
          </a:bodyPr>
          <a:lstStyle/>
          <a:p>
            <a:r>
              <a:rPr lang="zh-CN" altLang="en-US" sz="5400" dirty="0">
                <a:solidFill>
                  <a:schemeClr val="bg1"/>
                </a:solidFill>
                <a:latin typeface="+mn-lt"/>
                <a:ea typeface="+mn-ea"/>
                <a:cs typeface="+mn-ea"/>
                <a:sym typeface="+mn-lt"/>
              </a:rPr>
              <a:t>常见</a:t>
            </a:r>
            <a:r>
              <a:rPr lang="zh-CN" altLang="en-US" sz="5400" dirty="0" smtClean="0">
                <a:solidFill>
                  <a:schemeClr val="bg1"/>
                </a:solidFill>
                <a:latin typeface="+mn-lt"/>
                <a:ea typeface="+mn-ea"/>
                <a:cs typeface="+mn-ea"/>
                <a:sym typeface="+mn-lt"/>
              </a:rPr>
              <a:t>问题及解 </a:t>
            </a:r>
            <a:endParaRPr lang="en-US" altLang="zh-CN" sz="5400" dirty="0" smtClean="0">
              <a:solidFill>
                <a:schemeClr val="bg1"/>
              </a:solidFill>
              <a:latin typeface="+mn-lt"/>
              <a:ea typeface="+mn-ea"/>
              <a:cs typeface="+mn-ea"/>
              <a:sym typeface="+mn-lt"/>
            </a:endParaRPr>
          </a:p>
          <a:p>
            <a:r>
              <a:rPr lang="zh-CN" altLang="en-US" sz="5400" dirty="0" smtClean="0">
                <a:solidFill>
                  <a:schemeClr val="bg1"/>
                </a:solidFill>
                <a:latin typeface="+mn-lt"/>
                <a:ea typeface="+mn-ea"/>
                <a:cs typeface="+mn-ea"/>
                <a:sym typeface="+mn-lt"/>
              </a:rPr>
              <a:t>     决方案</a:t>
            </a:r>
            <a:endParaRPr lang="zh-CN" altLang="en-US" sz="5400" dirty="0">
              <a:solidFill>
                <a:schemeClr val="bg1"/>
              </a:solidFill>
              <a:latin typeface="+mn-lt"/>
              <a:ea typeface="+mn-ea"/>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1" accel="40000" fill="hold" grpId="0" nodeType="withEffect" p14:presetBounceEnd="40000">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14:bounceEnd="40000">
                                          <p:cBhvr additive="base">
                                            <p:cTn id="10" dur="175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1" dur="1750" fill="hold"/>
                                            <p:tgtEl>
                                              <p:spTgt spid="16"/>
                                            </p:tgtEl>
                                            <p:attrNameLst>
                                              <p:attrName>ppt_y</p:attrName>
                                            </p:attrNameLst>
                                          </p:cBhvr>
                                          <p:tavLst>
                                            <p:tav tm="0">
                                              <p:val>
                                                <p:strVal val="0-#ppt_h/2"/>
                                              </p:val>
                                            </p:tav>
                                            <p:tav tm="100000">
                                              <p:val>
                                                <p:strVal val="#ppt_y"/>
                                              </p:val>
                                            </p:tav>
                                          </p:tavLst>
                                        </p:anim>
                                      </p:childTnLst>
                                    </p:cTn>
                                  </p:par>
                                  <p:par>
                                    <p:cTn id="12" presetID="2" presetClass="entr" presetSubtype="4" accel="40000" fill="hold" grpId="0" nodeType="withEffect" p14:presetBounceEnd="40000">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14:bounceEnd="40000">
                                          <p:cBhvr additive="base">
                                            <p:cTn id="14" dur="175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15" dur="17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0-#ppt_w/2"/>
                                              </p:val>
                                            </p:tav>
                                            <p:tav tm="100000">
                                              <p:val>
                                                <p:strVal val="#ppt_x"/>
                                              </p:val>
                                            </p:tav>
                                          </p:tavLst>
                                        </p:anim>
                                        <p:anim calcmode="lin" valueType="num">
                                          <p:cBhvr additive="base">
                                            <p:cTn id="26"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ppt_w"/>
                                              </p:val>
                                            </p:tav>
                                            <p:tav tm="100000">
                                              <p:val>
                                                <p:strVal val="#ppt_w"/>
                                              </p:val>
                                            </p:tav>
                                          </p:tavLst>
                                        </p:anim>
                                        <p:anim calcmode="lin" valueType="num">
                                          <p:cBhvr>
                                            <p:cTn id="32"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2050" grpId="0"/>
          <p:bldP spid="2052"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1" accel="4000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1750" fill="hold"/>
                                            <p:tgtEl>
                                              <p:spTgt spid="16"/>
                                            </p:tgtEl>
                                            <p:attrNameLst>
                                              <p:attrName>ppt_x</p:attrName>
                                            </p:attrNameLst>
                                          </p:cBhvr>
                                          <p:tavLst>
                                            <p:tav tm="0">
                                              <p:val>
                                                <p:strVal val="#ppt_x"/>
                                              </p:val>
                                            </p:tav>
                                            <p:tav tm="100000">
                                              <p:val>
                                                <p:strVal val="#ppt_x"/>
                                              </p:val>
                                            </p:tav>
                                          </p:tavLst>
                                        </p:anim>
                                        <p:anim calcmode="lin" valueType="num">
                                          <p:cBhvr additive="base">
                                            <p:cTn id="11" dur="1750" fill="hold"/>
                                            <p:tgtEl>
                                              <p:spTgt spid="16"/>
                                            </p:tgtEl>
                                            <p:attrNameLst>
                                              <p:attrName>ppt_y</p:attrName>
                                            </p:attrNameLst>
                                          </p:cBhvr>
                                          <p:tavLst>
                                            <p:tav tm="0">
                                              <p:val>
                                                <p:strVal val="0-#ppt_h/2"/>
                                              </p:val>
                                            </p:tav>
                                            <p:tav tm="100000">
                                              <p:val>
                                                <p:strVal val="#ppt_y"/>
                                              </p:val>
                                            </p:tav>
                                          </p:tavLst>
                                        </p:anim>
                                      </p:childTnLst>
                                    </p:cTn>
                                  </p:par>
                                  <p:par>
                                    <p:cTn id="12" presetID="2" presetClass="entr" presetSubtype="4" accel="4000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1750" fill="hold"/>
                                            <p:tgtEl>
                                              <p:spTgt spid="17"/>
                                            </p:tgtEl>
                                            <p:attrNameLst>
                                              <p:attrName>ppt_x</p:attrName>
                                            </p:attrNameLst>
                                          </p:cBhvr>
                                          <p:tavLst>
                                            <p:tav tm="0">
                                              <p:val>
                                                <p:strVal val="#ppt_x"/>
                                              </p:val>
                                            </p:tav>
                                            <p:tav tm="100000">
                                              <p:val>
                                                <p:strVal val="#ppt_x"/>
                                              </p:val>
                                            </p:tav>
                                          </p:tavLst>
                                        </p:anim>
                                        <p:anim calcmode="lin" valueType="num">
                                          <p:cBhvr additive="base">
                                            <p:cTn id="15" dur="17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0-#ppt_w/2"/>
                                              </p:val>
                                            </p:tav>
                                            <p:tav tm="100000">
                                              <p:val>
                                                <p:strVal val="#ppt_x"/>
                                              </p:val>
                                            </p:tav>
                                          </p:tavLst>
                                        </p:anim>
                                        <p:anim calcmode="lin" valueType="num">
                                          <p:cBhvr additive="base">
                                            <p:cTn id="26"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ppt_w"/>
                                              </p:val>
                                            </p:tav>
                                            <p:tav tm="100000">
                                              <p:val>
                                                <p:strVal val="#ppt_w"/>
                                              </p:val>
                                            </p:tav>
                                          </p:tavLst>
                                        </p:anim>
                                        <p:anim calcmode="lin" valueType="num">
                                          <p:cBhvr>
                                            <p:cTn id="32"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2050" grpId="0"/>
          <p:bldP spid="2052" grpId="0"/>
          <p:bldP spid="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858750" cy="7232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Freeform 6"/>
          <p:cNvSpPr/>
          <p:nvPr/>
        </p:nvSpPr>
        <p:spPr bwMode="auto">
          <a:xfrm>
            <a:off x="1237462" y="2162555"/>
            <a:ext cx="4937180" cy="4349428"/>
          </a:xfrm>
          <a:custGeom>
            <a:avLst/>
            <a:gdLst>
              <a:gd name="T0" fmla="*/ 0 w 998"/>
              <a:gd name="T1" fmla="*/ 0 h 861"/>
              <a:gd name="T2" fmla="*/ 998 w 998"/>
              <a:gd name="T3" fmla="*/ 0 h 861"/>
              <a:gd name="T4" fmla="*/ 492 w 998"/>
              <a:gd name="T5" fmla="*/ 861 h 861"/>
              <a:gd name="T6" fmla="*/ 0 w 998"/>
              <a:gd name="T7" fmla="*/ 0 h 861"/>
            </a:gdLst>
            <a:ahLst/>
            <a:cxnLst>
              <a:cxn ang="0">
                <a:pos x="T0" y="T1"/>
              </a:cxn>
              <a:cxn ang="0">
                <a:pos x="T2" y="T3"/>
              </a:cxn>
              <a:cxn ang="0">
                <a:pos x="T4" y="T5"/>
              </a:cxn>
              <a:cxn ang="0">
                <a:pos x="T6" y="T7"/>
              </a:cxn>
            </a:cxnLst>
            <a:rect l="0" t="0" r="r" b="b"/>
            <a:pathLst>
              <a:path w="998" h="861">
                <a:moveTo>
                  <a:pt x="0" y="0"/>
                </a:moveTo>
                <a:lnTo>
                  <a:pt x="998" y="0"/>
                </a:lnTo>
                <a:lnTo>
                  <a:pt x="492" y="861"/>
                </a:lnTo>
                <a:lnTo>
                  <a:pt x="0" y="0"/>
                </a:lnTo>
                <a:close/>
              </a:path>
            </a:pathLst>
          </a:custGeom>
          <a:solidFill>
            <a:schemeClr val="bg1">
              <a:alpha val="30196"/>
            </a:schemeClr>
          </a:solidFill>
          <a:ln w="0">
            <a:noFill/>
            <a:prstDash val="solid"/>
            <a:round/>
          </a:ln>
        </p:spPr>
        <p:txBody>
          <a:bodyPr vert="horz" wrap="square" lIns="128580" tIns="64290" rIns="128580" bIns="64290" numCol="1" anchor="t" anchorCtr="0" compatLnSpc="1"/>
          <a:lstStyle/>
          <a:p>
            <a:endParaRPr lang="zh-CN" altLang="en-US">
              <a:latin typeface="+mn-lt"/>
              <a:ea typeface="+mn-ea"/>
              <a:cs typeface="+mn-ea"/>
              <a:sym typeface="+mn-lt"/>
            </a:endParaRPr>
          </a:p>
        </p:txBody>
      </p:sp>
      <p:sp>
        <p:nvSpPr>
          <p:cNvPr id="17" name="Freeform 11"/>
          <p:cNvSpPr/>
          <p:nvPr/>
        </p:nvSpPr>
        <p:spPr bwMode="auto">
          <a:xfrm>
            <a:off x="1648542" y="1423110"/>
            <a:ext cx="4115020" cy="3581420"/>
          </a:xfrm>
          <a:custGeom>
            <a:avLst/>
            <a:gdLst>
              <a:gd name="T0" fmla="*/ 949 w 1896"/>
              <a:gd name="T1" fmla="*/ 0 h 1616"/>
              <a:gd name="T2" fmla="*/ 1896 w 1896"/>
              <a:gd name="T3" fmla="*/ 1616 h 1616"/>
              <a:gd name="T4" fmla="*/ 0 w 1896"/>
              <a:gd name="T5" fmla="*/ 1616 h 1616"/>
              <a:gd name="T6" fmla="*/ 949 w 1896"/>
              <a:gd name="T7" fmla="*/ 0 h 1616"/>
            </a:gdLst>
            <a:ahLst/>
            <a:cxnLst>
              <a:cxn ang="0">
                <a:pos x="T0" y="T1"/>
              </a:cxn>
              <a:cxn ang="0">
                <a:pos x="T2" y="T3"/>
              </a:cxn>
              <a:cxn ang="0">
                <a:pos x="T4" y="T5"/>
              </a:cxn>
              <a:cxn ang="0">
                <a:pos x="T6" y="T7"/>
              </a:cxn>
            </a:cxnLst>
            <a:rect l="0" t="0" r="r" b="b"/>
            <a:pathLst>
              <a:path w="1896" h="1616">
                <a:moveTo>
                  <a:pt x="949" y="0"/>
                </a:moveTo>
                <a:lnTo>
                  <a:pt x="1896" y="1616"/>
                </a:lnTo>
                <a:lnTo>
                  <a:pt x="0" y="1616"/>
                </a:lnTo>
                <a:lnTo>
                  <a:pt x="949" y="0"/>
                </a:lnTo>
                <a:close/>
              </a:path>
            </a:pathLst>
          </a:custGeom>
          <a:noFill/>
          <a:ln w="19050">
            <a:solidFill>
              <a:schemeClr val="bg1"/>
            </a:solidFill>
            <a:prstDash val="solid"/>
            <a:round/>
          </a:ln>
        </p:spPr>
        <p:txBody>
          <a:bodyPr vert="horz" wrap="square" lIns="128580" tIns="64290" rIns="128580" bIns="64290" numCol="1" anchor="t" anchorCtr="0" compatLnSpc="1"/>
          <a:lstStyle/>
          <a:p>
            <a:endParaRPr lang="zh-CN" altLang="en-US" dirty="0">
              <a:latin typeface="+mn-lt"/>
              <a:ea typeface="+mn-ea"/>
              <a:cs typeface="+mn-ea"/>
              <a:sym typeface="+mn-lt"/>
            </a:endParaRPr>
          </a:p>
        </p:txBody>
      </p:sp>
      <p:sp>
        <p:nvSpPr>
          <p:cNvPr id="2050" name="文本框 2"/>
          <p:cNvSpPr txBox="1">
            <a:spLocks noChangeArrowheads="1"/>
          </p:cNvSpPr>
          <p:nvPr>
            <p:custDataLst>
              <p:tags r:id="rId1"/>
            </p:custDataLst>
          </p:nvPr>
        </p:nvSpPr>
        <p:spPr bwMode="auto">
          <a:xfrm>
            <a:off x="2952413" y="2449016"/>
            <a:ext cx="1695986" cy="156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bg1"/>
                </a:solidFill>
                <a:latin typeface="+mn-lt"/>
                <a:ea typeface="+mn-ea"/>
                <a:cs typeface="+mn-ea"/>
                <a:sym typeface="+mn-lt"/>
              </a:rPr>
              <a:t>01</a:t>
            </a:r>
            <a:endParaRPr lang="zh-CN" altLang="en-US" sz="10200" b="1" dirty="0">
              <a:solidFill>
                <a:schemeClr val="bg1"/>
              </a:solidFill>
              <a:latin typeface="+mn-lt"/>
              <a:ea typeface="+mn-ea"/>
              <a:cs typeface="+mn-ea"/>
              <a:sym typeface="+mn-lt"/>
            </a:endParaRPr>
          </a:p>
        </p:txBody>
      </p:sp>
      <p:cxnSp>
        <p:nvCxnSpPr>
          <p:cNvPr id="7" name="直接连接符 6"/>
          <p:cNvCxnSpPr/>
          <p:nvPr>
            <p:custDataLst>
              <p:tags r:id="rId2"/>
            </p:custDataLst>
          </p:nvPr>
        </p:nvCxnSpPr>
        <p:spPr>
          <a:xfrm>
            <a:off x="6205337" y="3616325"/>
            <a:ext cx="4143101"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3"/>
            </p:custDataLst>
          </p:nvPr>
        </p:nvSpPr>
        <p:spPr bwMode="auto">
          <a:xfrm>
            <a:off x="2067237" y="3868624"/>
            <a:ext cx="3466334" cy="430887"/>
          </a:xfrm>
          <a:prstGeom prst="rect">
            <a:avLst/>
          </a:prstGeom>
          <a:noFill/>
          <a:ln>
            <a:noFill/>
          </a:ln>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mn-lt"/>
                <a:ea typeface="+mn-ea"/>
                <a:cs typeface="+mn-ea"/>
                <a:sym typeface="+mn-lt"/>
              </a:rPr>
              <a:t>章节 </a:t>
            </a:r>
            <a:r>
              <a:rPr lang="en-US" altLang="zh-CN" sz="2800" b="1" dirty="0">
                <a:solidFill>
                  <a:schemeClr val="bg1"/>
                </a:solidFill>
                <a:latin typeface="+mn-lt"/>
                <a:ea typeface="+mn-ea"/>
                <a:cs typeface="+mn-ea"/>
                <a:sym typeface="+mn-lt"/>
              </a:rPr>
              <a:t>PART</a:t>
            </a:r>
            <a:endParaRPr lang="zh-CN" altLang="en-US" sz="2800" b="1" dirty="0">
              <a:solidFill>
                <a:schemeClr val="bg1"/>
              </a:solidFill>
              <a:latin typeface="+mn-lt"/>
              <a:ea typeface="+mn-ea"/>
              <a:cs typeface="+mn-ea"/>
              <a:sym typeface="+mn-lt"/>
            </a:endParaRPr>
          </a:p>
        </p:txBody>
      </p:sp>
      <p:sp>
        <p:nvSpPr>
          <p:cNvPr id="8" name="矩形 7"/>
          <p:cNvSpPr/>
          <p:nvPr/>
        </p:nvSpPr>
        <p:spPr>
          <a:xfrm>
            <a:off x="6205340" y="2748641"/>
            <a:ext cx="4468132" cy="830997"/>
          </a:xfrm>
          <a:prstGeom prst="rect">
            <a:avLst/>
          </a:prstGeom>
        </p:spPr>
        <p:txBody>
          <a:bodyPr wrap="square" lIns="0" tIns="0" rIns="0" bIns="0">
            <a:spAutoFit/>
          </a:bodyPr>
          <a:lstStyle/>
          <a:p>
            <a:r>
              <a:rPr lang="zh-CN" altLang="en-US" sz="5400" dirty="0" smtClean="0">
                <a:solidFill>
                  <a:schemeClr val="bg1"/>
                </a:solidFill>
                <a:latin typeface="+mn-lt"/>
                <a:ea typeface="+mn-ea"/>
                <a:cs typeface="+mn-ea"/>
                <a:sym typeface="+mn-lt"/>
              </a:rPr>
              <a:t>志愿云介绍</a:t>
            </a:r>
            <a:endParaRPr lang="zh-CN" altLang="en-US" sz="5400" dirty="0">
              <a:solidFill>
                <a:schemeClr val="bg1"/>
              </a:solidFill>
              <a:latin typeface="+mn-lt"/>
              <a:ea typeface="+mn-ea"/>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1" accel="40000" fill="hold" grpId="0" nodeType="withEffect" p14:presetBounceEnd="40000">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14:bounceEnd="40000">
                                          <p:cBhvr additive="base">
                                            <p:cTn id="10" dur="175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1" dur="1750" fill="hold"/>
                                            <p:tgtEl>
                                              <p:spTgt spid="16"/>
                                            </p:tgtEl>
                                            <p:attrNameLst>
                                              <p:attrName>ppt_y</p:attrName>
                                            </p:attrNameLst>
                                          </p:cBhvr>
                                          <p:tavLst>
                                            <p:tav tm="0">
                                              <p:val>
                                                <p:strVal val="0-#ppt_h/2"/>
                                              </p:val>
                                            </p:tav>
                                            <p:tav tm="100000">
                                              <p:val>
                                                <p:strVal val="#ppt_y"/>
                                              </p:val>
                                            </p:tav>
                                          </p:tavLst>
                                        </p:anim>
                                      </p:childTnLst>
                                    </p:cTn>
                                  </p:par>
                                  <p:par>
                                    <p:cTn id="12" presetID="2" presetClass="entr" presetSubtype="4" accel="40000" fill="hold" grpId="0" nodeType="withEffect" p14:presetBounceEnd="40000">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14:bounceEnd="40000">
                                          <p:cBhvr additive="base">
                                            <p:cTn id="14" dur="175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15" dur="17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0-#ppt_w/2"/>
                                              </p:val>
                                            </p:tav>
                                            <p:tav tm="100000">
                                              <p:val>
                                                <p:strVal val="#ppt_x"/>
                                              </p:val>
                                            </p:tav>
                                          </p:tavLst>
                                        </p:anim>
                                        <p:anim calcmode="lin" valueType="num">
                                          <p:cBhvr additive="base">
                                            <p:cTn id="26"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ppt_w"/>
                                              </p:val>
                                            </p:tav>
                                            <p:tav tm="100000">
                                              <p:val>
                                                <p:strVal val="#ppt_w"/>
                                              </p:val>
                                            </p:tav>
                                          </p:tavLst>
                                        </p:anim>
                                        <p:anim calcmode="lin" valueType="num">
                                          <p:cBhvr>
                                            <p:cTn id="32"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2050" grpId="0"/>
          <p:bldP spid="2052"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1" accel="4000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1750" fill="hold"/>
                                            <p:tgtEl>
                                              <p:spTgt spid="16"/>
                                            </p:tgtEl>
                                            <p:attrNameLst>
                                              <p:attrName>ppt_x</p:attrName>
                                            </p:attrNameLst>
                                          </p:cBhvr>
                                          <p:tavLst>
                                            <p:tav tm="0">
                                              <p:val>
                                                <p:strVal val="#ppt_x"/>
                                              </p:val>
                                            </p:tav>
                                            <p:tav tm="100000">
                                              <p:val>
                                                <p:strVal val="#ppt_x"/>
                                              </p:val>
                                            </p:tav>
                                          </p:tavLst>
                                        </p:anim>
                                        <p:anim calcmode="lin" valueType="num">
                                          <p:cBhvr additive="base">
                                            <p:cTn id="11" dur="1750" fill="hold"/>
                                            <p:tgtEl>
                                              <p:spTgt spid="16"/>
                                            </p:tgtEl>
                                            <p:attrNameLst>
                                              <p:attrName>ppt_y</p:attrName>
                                            </p:attrNameLst>
                                          </p:cBhvr>
                                          <p:tavLst>
                                            <p:tav tm="0">
                                              <p:val>
                                                <p:strVal val="0-#ppt_h/2"/>
                                              </p:val>
                                            </p:tav>
                                            <p:tav tm="100000">
                                              <p:val>
                                                <p:strVal val="#ppt_y"/>
                                              </p:val>
                                            </p:tav>
                                          </p:tavLst>
                                        </p:anim>
                                      </p:childTnLst>
                                    </p:cTn>
                                  </p:par>
                                  <p:par>
                                    <p:cTn id="12" presetID="2" presetClass="entr" presetSubtype="4" accel="4000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1750" fill="hold"/>
                                            <p:tgtEl>
                                              <p:spTgt spid="17"/>
                                            </p:tgtEl>
                                            <p:attrNameLst>
                                              <p:attrName>ppt_x</p:attrName>
                                            </p:attrNameLst>
                                          </p:cBhvr>
                                          <p:tavLst>
                                            <p:tav tm="0">
                                              <p:val>
                                                <p:strVal val="#ppt_x"/>
                                              </p:val>
                                            </p:tav>
                                            <p:tav tm="100000">
                                              <p:val>
                                                <p:strVal val="#ppt_x"/>
                                              </p:val>
                                            </p:tav>
                                          </p:tavLst>
                                        </p:anim>
                                        <p:anim calcmode="lin" valueType="num">
                                          <p:cBhvr additive="base">
                                            <p:cTn id="15" dur="17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0-#ppt_w/2"/>
                                              </p:val>
                                            </p:tav>
                                            <p:tav tm="100000">
                                              <p:val>
                                                <p:strVal val="#ppt_x"/>
                                              </p:val>
                                            </p:tav>
                                          </p:tavLst>
                                        </p:anim>
                                        <p:anim calcmode="lin" valueType="num">
                                          <p:cBhvr additive="base">
                                            <p:cTn id="26"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ppt_w"/>
                                              </p:val>
                                            </p:tav>
                                            <p:tav tm="100000">
                                              <p:val>
                                                <p:strVal val="#ppt_w"/>
                                              </p:val>
                                            </p:tav>
                                          </p:tavLst>
                                        </p:anim>
                                        <p:anim calcmode="lin" valueType="num">
                                          <p:cBhvr>
                                            <p:cTn id="32"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2050" grpId="0"/>
          <p:bldP spid="2052" grpId="0"/>
          <p:bldP spid="8"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grpSp>
        <p:nvGrpSpPr>
          <p:cNvPr id="64" name="组合 63"/>
          <p:cNvGrpSpPr/>
          <p:nvPr/>
        </p:nvGrpSpPr>
        <p:grpSpPr>
          <a:xfrm>
            <a:off x="539014" y="726011"/>
            <a:ext cx="11780723" cy="0"/>
            <a:chOff x="503625" y="726011"/>
            <a:chExt cx="11780723" cy="0"/>
          </a:xfrm>
        </p:grpSpPr>
        <p:cxnSp>
          <p:nvCxnSpPr>
            <p:cNvPr id="65" name="直接连接符 64"/>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740744" y="726012"/>
            <a:ext cx="11578994" cy="4093428"/>
          </a:xfrm>
          <a:prstGeom prst="rect">
            <a:avLst/>
          </a:prstGeom>
          <a:noFill/>
        </p:spPr>
        <p:txBody>
          <a:bodyPr wrap="square" rtlCol="0">
            <a:spAutoFit/>
          </a:bodyPr>
          <a:lstStyle/>
          <a:p>
            <a:pPr>
              <a:lnSpc>
                <a:spcPct val="130000"/>
              </a:lnSpc>
            </a:pPr>
            <a:r>
              <a:rPr lang="en-US" altLang="zh-CN" sz="3200" dirty="0" smtClean="0">
                <a:solidFill>
                  <a:srgbClr val="FF0000"/>
                </a:solidFill>
              </a:rPr>
              <a:t>1 </a:t>
            </a:r>
            <a:r>
              <a:rPr lang="zh-CN" altLang="en-US" sz="2400" dirty="0" smtClean="0">
                <a:solidFill>
                  <a:srgbClr val="FF0000"/>
                </a:solidFill>
              </a:rPr>
              <a:t>、</a:t>
            </a:r>
            <a:r>
              <a:rPr lang="en-US" altLang="zh-CN" sz="2400" dirty="0" smtClean="0">
                <a:solidFill>
                  <a:srgbClr val="FF0000"/>
                </a:solidFill>
              </a:rPr>
              <a:t> ①</a:t>
            </a:r>
            <a:r>
              <a:rPr lang="zh-CN" altLang="zh-CN" sz="2400" dirty="0">
                <a:solidFill>
                  <a:srgbClr val="FF0000"/>
                </a:solidFill>
              </a:rPr>
              <a:t>如何找回密码</a:t>
            </a:r>
            <a:r>
              <a:rPr lang="en-US" altLang="zh-CN" sz="2400" dirty="0">
                <a:solidFill>
                  <a:srgbClr val="FF0000"/>
                </a:solidFill>
              </a:rPr>
              <a:t>?</a:t>
            </a:r>
            <a:br>
              <a:rPr lang="en-US" altLang="zh-CN" sz="2400" dirty="0">
                <a:solidFill>
                  <a:srgbClr val="FF0000"/>
                </a:solidFill>
              </a:rPr>
            </a:br>
            <a:r>
              <a:rPr lang="zh-CN" altLang="zh-CN" sz="2400" dirty="0">
                <a:solidFill>
                  <a:srgbClr val="FF0000"/>
                </a:solidFill>
              </a:rPr>
              <a:t>　　　　</a:t>
            </a:r>
            <a:r>
              <a:rPr lang="zh-CN" altLang="en-US" sz="2400" dirty="0" smtClean="0">
                <a:solidFill>
                  <a:srgbClr val="FF0000"/>
                </a:solidFill>
              </a:rPr>
              <a:t>解决办法</a:t>
            </a:r>
            <a:r>
              <a:rPr lang="zh-CN" altLang="zh-CN" sz="2400" dirty="0" smtClean="0">
                <a:solidFill>
                  <a:srgbClr val="FF0000"/>
                </a:solidFill>
              </a:rPr>
              <a:t>：</a:t>
            </a:r>
            <a:r>
              <a:rPr lang="zh-CN" altLang="zh-CN" sz="2400" dirty="0">
                <a:solidFill>
                  <a:srgbClr val="FF0000"/>
                </a:solidFill>
              </a:rPr>
              <a:t>点击</a:t>
            </a:r>
            <a:r>
              <a:rPr lang="en-US" altLang="zh-CN" sz="2400" dirty="0">
                <a:solidFill>
                  <a:srgbClr val="FF0000"/>
                </a:solidFill>
              </a:rPr>
              <a:t>“</a:t>
            </a:r>
            <a:r>
              <a:rPr lang="zh-CN" altLang="zh-CN" sz="2400" dirty="0">
                <a:solidFill>
                  <a:srgbClr val="FF0000"/>
                </a:solidFill>
              </a:rPr>
              <a:t>忘记密码</a:t>
            </a:r>
            <a:r>
              <a:rPr lang="en-US" altLang="zh-CN" sz="2400" dirty="0">
                <a:solidFill>
                  <a:srgbClr val="FF0000"/>
                </a:solidFill>
              </a:rPr>
              <a:t>”</a:t>
            </a:r>
            <a:r>
              <a:rPr lang="zh-CN" altLang="zh-CN" sz="2400" dirty="0">
                <a:solidFill>
                  <a:srgbClr val="FF0000"/>
                </a:solidFill>
              </a:rPr>
              <a:t>，输入注册时所用邮箱</a:t>
            </a:r>
            <a:r>
              <a:rPr lang="en-US" altLang="zh-CN" sz="2400" dirty="0">
                <a:solidFill>
                  <a:srgbClr val="FF0000"/>
                </a:solidFill>
              </a:rPr>
              <a:t>→</a:t>
            </a:r>
            <a:r>
              <a:rPr lang="zh-CN" altLang="zh-CN" sz="2400" dirty="0">
                <a:solidFill>
                  <a:srgbClr val="FF0000"/>
                </a:solidFill>
              </a:rPr>
              <a:t>发邮件到邮箱，邮箱中的地址需手动黏贴到浏览器进行访问，即可重新设置</a:t>
            </a:r>
            <a:r>
              <a:rPr lang="zh-CN" altLang="zh-CN" sz="2400" dirty="0" smtClean="0">
                <a:solidFill>
                  <a:srgbClr val="FF0000"/>
                </a:solidFill>
              </a:rPr>
              <a:t>密码</a:t>
            </a:r>
            <a:br>
              <a:rPr lang="en-US" altLang="zh-CN" sz="2400" dirty="0">
                <a:solidFill>
                  <a:srgbClr val="FF0000"/>
                </a:solidFill>
              </a:rPr>
            </a:br>
            <a:br>
              <a:rPr lang="en-US" altLang="zh-CN" sz="2400" dirty="0">
                <a:solidFill>
                  <a:srgbClr val="FF0000"/>
                </a:solidFill>
              </a:rPr>
            </a:br>
            <a:r>
              <a:rPr lang="zh-CN" altLang="zh-CN" sz="2400" dirty="0">
                <a:solidFill>
                  <a:srgbClr val="FF0000"/>
                </a:solidFill>
              </a:rPr>
              <a:t>　　</a:t>
            </a:r>
            <a:r>
              <a:rPr lang="en-US" altLang="zh-CN" sz="2400" dirty="0">
                <a:solidFill>
                  <a:srgbClr val="FF0000"/>
                </a:solidFill>
              </a:rPr>
              <a:t>②</a:t>
            </a:r>
            <a:r>
              <a:rPr lang="zh-CN" altLang="zh-CN" sz="2400" dirty="0">
                <a:solidFill>
                  <a:srgbClr val="FF0000"/>
                </a:solidFill>
              </a:rPr>
              <a:t>如何找回用户名</a:t>
            </a:r>
            <a:r>
              <a:rPr lang="en-US" altLang="zh-CN" sz="2400" dirty="0">
                <a:solidFill>
                  <a:srgbClr val="FF0000"/>
                </a:solidFill>
              </a:rPr>
              <a:t>?</a:t>
            </a:r>
            <a:br>
              <a:rPr lang="en-US" altLang="zh-CN" sz="2400" dirty="0">
                <a:solidFill>
                  <a:srgbClr val="FF0000"/>
                </a:solidFill>
              </a:rPr>
            </a:br>
            <a:br>
              <a:rPr lang="en-US" altLang="zh-CN" sz="2400" dirty="0">
                <a:solidFill>
                  <a:srgbClr val="FF0000"/>
                </a:solidFill>
              </a:rPr>
            </a:br>
            <a:r>
              <a:rPr lang="zh-CN" altLang="zh-CN" sz="2400" dirty="0">
                <a:solidFill>
                  <a:srgbClr val="FF0000"/>
                </a:solidFill>
              </a:rPr>
              <a:t>　　点击</a:t>
            </a:r>
            <a:r>
              <a:rPr lang="en-US" altLang="zh-CN" sz="2400" dirty="0">
                <a:solidFill>
                  <a:srgbClr val="FF0000"/>
                </a:solidFill>
              </a:rPr>
              <a:t>“</a:t>
            </a:r>
            <a:r>
              <a:rPr lang="zh-CN" altLang="zh-CN" sz="2400" dirty="0">
                <a:solidFill>
                  <a:srgbClr val="FF0000"/>
                </a:solidFill>
              </a:rPr>
              <a:t>找回用户名</a:t>
            </a:r>
            <a:r>
              <a:rPr lang="en-US" altLang="zh-CN" sz="2400" dirty="0">
                <a:solidFill>
                  <a:srgbClr val="FF0000"/>
                </a:solidFill>
              </a:rPr>
              <a:t>”</a:t>
            </a:r>
            <a:r>
              <a:rPr lang="zh-CN" altLang="zh-CN" sz="2400" dirty="0">
                <a:solidFill>
                  <a:srgbClr val="FF0000"/>
                </a:solidFill>
              </a:rPr>
              <a:t>，输入证件号码及电话</a:t>
            </a:r>
            <a:r>
              <a:rPr lang="en-US" altLang="zh-CN" sz="2400" dirty="0">
                <a:solidFill>
                  <a:srgbClr val="FF0000"/>
                </a:solidFill>
              </a:rPr>
              <a:t>→</a:t>
            </a:r>
            <a:r>
              <a:rPr lang="zh-CN" altLang="zh-CN" sz="2400" dirty="0">
                <a:solidFill>
                  <a:srgbClr val="FF0000"/>
                </a:solidFill>
              </a:rPr>
              <a:t>页面自动显示用户名</a:t>
            </a:r>
            <a:r>
              <a:rPr lang="zh-CN" altLang="zh-CN" sz="2400" dirty="0"/>
              <a:t>。</a:t>
            </a:r>
            <a:br>
              <a:rPr lang="en-US" altLang="zh-CN" sz="2400" dirty="0"/>
            </a:br>
            <a:endParaRPr lang="en-US" altLang="zh-CN"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明體 Std L" pitchFamily="18" charset="-128"/>
              <a:ea typeface="Adobe 明體 Std L" pitchFamily="18" charset="-128"/>
              <a:cs typeface="Ebrima" panose="02000000000000000000" pitchFamily="2" charset="0"/>
            </a:endParaRPr>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grpSp>
        <p:nvGrpSpPr>
          <p:cNvPr id="64" name="组合 63"/>
          <p:cNvGrpSpPr/>
          <p:nvPr/>
        </p:nvGrpSpPr>
        <p:grpSpPr>
          <a:xfrm>
            <a:off x="539014" y="726011"/>
            <a:ext cx="11780723" cy="0"/>
            <a:chOff x="503625" y="726011"/>
            <a:chExt cx="11780723" cy="0"/>
          </a:xfrm>
        </p:grpSpPr>
        <p:cxnSp>
          <p:nvCxnSpPr>
            <p:cNvPr id="65" name="直接连接符 64"/>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740744" y="726012"/>
            <a:ext cx="11578994" cy="6974217"/>
          </a:xfrm>
          <a:prstGeom prst="rect">
            <a:avLst/>
          </a:prstGeom>
          <a:noFill/>
        </p:spPr>
        <p:txBody>
          <a:bodyPr wrap="square" rtlCol="0">
            <a:spAutoFit/>
          </a:bodyPr>
          <a:lstStyle/>
          <a:p>
            <a:pPr indent="720090">
              <a:lnSpc>
                <a:spcPct val="130000"/>
              </a:lnSpc>
            </a:pPr>
            <a:r>
              <a:rPr lang="en-US" altLang="zh-CN" sz="2800" dirty="0" smtClean="0">
                <a:solidFill>
                  <a:srgbClr val="FF0000"/>
                </a:solidFill>
              </a:rPr>
              <a:t>2</a:t>
            </a:r>
            <a:r>
              <a:rPr lang="zh-CN" altLang="en-US" sz="2000" dirty="0" smtClean="0">
                <a:solidFill>
                  <a:srgbClr val="FF0000"/>
                </a:solidFill>
              </a:rPr>
              <a:t>、</a:t>
            </a:r>
            <a:r>
              <a:rPr lang="zh-CN" altLang="en-US" sz="2000" dirty="0">
                <a:solidFill>
                  <a:srgbClr val="FF0000"/>
                </a:solidFill>
              </a:rPr>
              <a:t> </a:t>
            </a:r>
            <a:r>
              <a:rPr lang="zh-CN" altLang="en-US" sz="2400" dirty="0">
                <a:solidFill>
                  <a:srgbClr val="FF0000"/>
                </a:solidFill>
              </a:rPr>
              <a:t> 注册中遇到“使用该证件号码的志愿者已经注册过</a:t>
            </a:r>
            <a:r>
              <a:rPr lang="zh-CN" altLang="en-US" sz="2400" dirty="0" smtClean="0">
                <a:solidFill>
                  <a:srgbClr val="FF0000"/>
                </a:solidFill>
              </a:rPr>
              <a:t>”或者“</a:t>
            </a:r>
            <a:r>
              <a:rPr lang="zh-CN" altLang="zh-CN" sz="2400" dirty="0">
                <a:solidFill>
                  <a:srgbClr val="FF0000"/>
                </a:solidFill>
              </a:rPr>
              <a:t>使用该证件号码的志愿者已经注册过</a:t>
            </a:r>
            <a:r>
              <a:rPr lang="en-US" altLang="zh-CN" sz="2400" dirty="0">
                <a:solidFill>
                  <a:srgbClr val="FF0000"/>
                </a:solidFill>
              </a:rPr>
              <a:t>!</a:t>
            </a:r>
            <a:r>
              <a:rPr lang="zh-CN" altLang="zh-CN" sz="2400" dirty="0">
                <a:solidFill>
                  <a:srgbClr val="FF0000"/>
                </a:solidFill>
              </a:rPr>
              <a:t>无须再次注册，建议找回密码</a:t>
            </a:r>
            <a:r>
              <a:rPr lang="en-US" altLang="zh-CN" sz="2400" dirty="0">
                <a:solidFill>
                  <a:srgbClr val="FF0000"/>
                </a:solidFill>
              </a:rPr>
              <a:t>”?</a:t>
            </a:r>
            <a:r>
              <a:rPr lang="zh-CN" altLang="en-US" sz="2400" dirty="0" smtClean="0">
                <a:solidFill>
                  <a:srgbClr val="FF0000"/>
                </a:solidFill>
              </a:rPr>
              <a:t>”问题</a:t>
            </a:r>
            <a:br>
              <a:rPr lang="zh-CN" altLang="en-US" sz="2400" dirty="0">
                <a:solidFill>
                  <a:srgbClr val="FF0000"/>
                </a:solidFill>
              </a:rPr>
            </a:br>
            <a:r>
              <a:rPr lang="zh-CN" altLang="en-US" sz="2400" dirty="0">
                <a:solidFill>
                  <a:srgbClr val="FF0000"/>
                </a:solidFill>
              </a:rPr>
              <a:t>解决方法</a:t>
            </a:r>
            <a:r>
              <a:rPr lang="en-US" altLang="zh-CN" sz="2400" dirty="0" smtClean="0">
                <a:solidFill>
                  <a:srgbClr val="FF0000"/>
                </a:solidFill>
              </a:rPr>
              <a:t>:</a:t>
            </a:r>
            <a:br>
              <a:rPr lang="en-US" altLang="zh-CN" sz="2400" dirty="0"/>
            </a:br>
            <a:r>
              <a:rPr lang="en-US" altLang="zh-CN" sz="2400" dirty="0" smtClean="0"/>
              <a:t>                 </a:t>
            </a:r>
            <a:r>
              <a:rPr lang="en-US" altLang="zh-CN" sz="2400" dirty="0" smtClean="0">
                <a:solidFill>
                  <a:srgbClr val="FF0000"/>
                </a:solidFill>
              </a:rPr>
              <a:t>“</a:t>
            </a:r>
            <a:r>
              <a:rPr lang="zh-CN" altLang="zh-CN" sz="2400" dirty="0">
                <a:solidFill>
                  <a:srgbClr val="FF0000"/>
                </a:solidFill>
              </a:rPr>
              <a:t>志愿云</a:t>
            </a:r>
            <a:r>
              <a:rPr lang="en-US" altLang="zh-CN" sz="2400" dirty="0">
                <a:solidFill>
                  <a:srgbClr val="FF0000"/>
                </a:solidFill>
              </a:rPr>
              <a:t>”</a:t>
            </a:r>
            <a:r>
              <a:rPr lang="zh-CN" altLang="zh-CN" sz="2400" dirty="0">
                <a:solidFill>
                  <a:srgbClr val="FF0000"/>
                </a:solidFill>
              </a:rPr>
              <a:t>为全国志愿者网络注册平台，志愿者在各地、或其他志愿者系统注册后，数据可能汇集在此。提示此信息时，请按照提示找回用户名或密码。如果无法找回，请</a:t>
            </a:r>
            <a:r>
              <a:rPr lang="zh-CN" altLang="zh-CN" sz="2400" dirty="0" smtClean="0">
                <a:solidFill>
                  <a:srgbClr val="FF0000"/>
                </a:solidFill>
              </a:rPr>
              <a:t>统一</a:t>
            </a:r>
            <a:r>
              <a:rPr lang="zh-CN" altLang="en-US" sz="2400" dirty="0" smtClean="0">
                <a:solidFill>
                  <a:srgbClr val="FF0000"/>
                </a:solidFill>
              </a:rPr>
              <a:t>登记。</a:t>
            </a:r>
            <a:br>
              <a:rPr lang="en-US" altLang="zh-CN" sz="2400" dirty="0">
                <a:solidFill>
                  <a:srgbClr val="FF0000"/>
                </a:solidFill>
              </a:rPr>
            </a:br>
            <a:r>
              <a:rPr lang="en-US" altLang="zh-CN" sz="2400" dirty="0" smtClean="0">
                <a:solidFill>
                  <a:srgbClr val="FF0000"/>
                </a:solidFill>
              </a:rPr>
              <a:t>         (</a:t>
            </a:r>
            <a:r>
              <a:rPr lang="en-US" altLang="zh-CN" sz="2400" dirty="0">
                <a:solidFill>
                  <a:srgbClr val="FF0000"/>
                </a:solidFill>
              </a:rPr>
              <a:t>1)</a:t>
            </a:r>
            <a:r>
              <a:rPr lang="zh-CN" altLang="en-US" sz="2400" dirty="0">
                <a:solidFill>
                  <a:srgbClr val="FF0000"/>
                </a:solidFill>
              </a:rPr>
              <a:t>、请以学院为单位将学院、姓名、身份证号码、电话号码汇总至</a:t>
            </a:r>
            <a:r>
              <a:rPr lang="en-US" altLang="zh-CN" sz="2400" dirty="0">
                <a:solidFill>
                  <a:srgbClr val="FF0000"/>
                </a:solidFill>
              </a:rPr>
              <a:t>《</a:t>
            </a:r>
            <a:r>
              <a:rPr lang="zh-CN" altLang="en-US" sz="2400" dirty="0">
                <a:solidFill>
                  <a:srgbClr val="FF0000"/>
                </a:solidFill>
              </a:rPr>
              <a:t>证件号码无法注册登记表</a:t>
            </a:r>
            <a:r>
              <a:rPr lang="en-US" altLang="zh-CN" sz="2400" dirty="0">
                <a:solidFill>
                  <a:srgbClr val="FF0000"/>
                </a:solidFill>
              </a:rPr>
              <a:t>》(</a:t>
            </a:r>
            <a:r>
              <a:rPr lang="zh-CN" altLang="en-US" sz="2400" dirty="0">
                <a:solidFill>
                  <a:srgbClr val="FF0000"/>
                </a:solidFill>
              </a:rPr>
              <a:t>电子表格</a:t>
            </a:r>
            <a:r>
              <a:rPr lang="en-US" altLang="zh-CN" sz="2400" dirty="0">
                <a:solidFill>
                  <a:srgbClr val="FF0000"/>
                </a:solidFill>
              </a:rPr>
              <a:t>)</a:t>
            </a:r>
            <a:r>
              <a:rPr lang="zh-CN" altLang="en-US" sz="2400" dirty="0">
                <a:solidFill>
                  <a:srgbClr val="FF0000"/>
                </a:solidFill>
              </a:rPr>
              <a:t>中。</a:t>
            </a:r>
            <a:br>
              <a:rPr lang="zh-CN" altLang="en-US" sz="2400" dirty="0">
                <a:solidFill>
                  <a:srgbClr val="FF0000"/>
                </a:solidFill>
              </a:rPr>
            </a:br>
            <a:r>
              <a:rPr lang="zh-CN" altLang="en-US" sz="2400" dirty="0" smtClean="0">
                <a:solidFill>
                  <a:srgbClr val="FF0000"/>
                </a:solidFill>
              </a:rPr>
              <a:t>         </a:t>
            </a:r>
            <a:r>
              <a:rPr lang="en-US" altLang="zh-CN" sz="2400" dirty="0" smtClean="0">
                <a:solidFill>
                  <a:srgbClr val="FF0000"/>
                </a:solidFill>
              </a:rPr>
              <a:t>(</a:t>
            </a:r>
            <a:r>
              <a:rPr lang="en-US" altLang="zh-CN" sz="2400" dirty="0">
                <a:solidFill>
                  <a:srgbClr val="FF0000"/>
                </a:solidFill>
              </a:rPr>
              <a:t>2)</a:t>
            </a:r>
            <a:r>
              <a:rPr lang="zh-CN" altLang="en-US" sz="2400" dirty="0">
                <a:solidFill>
                  <a:srgbClr val="FF0000"/>
                </a:solidFill>
              </a:rPr>
              <a:t>、  以证件号码无法注册登记表</a:t>
            </a:r>
            <a:r>
              <a:rPr lang="en-US" altLang="zh-CN" sz="2400" dirty="0">
                <a:solidFill>
                  <a:srgbClr val="FF0000"/>
                </a:solidFill>
              </a:rPr>
              <a:t>(XX </a:t>
            </a:r>
            <a:r>
              <a:rPr lang="zh-CN" altLang="en-US" sz="2400" dirty="0">
                <a:solidFill>
                  <a:srgbClr val="FF0000"/>
                </a:solidFill>
              </a:rPr>
              <a:t>学院分会</a:t>
            </a:r>
            <a:r>
              <a:rPr lang="en-US" altLang="zh-CN" sz="2400" dirty="0">
                <a:solidFill>
                  <a:srgbClr val="FF0000"/>
                </a:solidFill>
              </a:rPr>
              <a:t>)</a:t>
            </a:r>
            <a:r>
              <a:rPr lang="zh-CN" altLang="en-US" sz="2400" dirty="0">
                <a:solidFill>
                  <a:srgbClr val="FF0000"/>
                </a:solidFill>
              </a:rPr>
              <a:t>为文件名称</a:t>
            </a:r>
            <a:br>
              <a:rPr lang="zh-CN" altLang="en-US" sz="2400" dirty="0">
                <a:solidFill>
                  <a:srgbClr val="FF0000"/>
                </a:solidFill>
              </a:rPr>
            </a:br>
            <a:r>
              <a:rPr lang="zh-CN" altLang="en-US" sz="2400" dirty="0" smtClean="0">
                <a:solidFill>
                  <a:srgbClr val="FF0000"/>
                </a:solidFill>
              </a:rPr>
              <a:t>         </a:t>
            </a:r>
            <a:r>
              <a:rPr lang="en-US" altLang="zh-CN" sz="2400" dirty="0" smtClean="0">
                <a:solidFill>
                  <a:srgbClr val="FF0000"/>
                </a:solidFill>
              </a:rPr>
              <a:t>(</a:t>
            </a:r>
            <a:r>
              <a:rPr lang="en-US" altLang="zh-CN" sz="2400" dirty="0">
                <a:solidFill>
                  <a:srgbClr val="FF0000"/>
                </a:solidFill>
              </a:rPr>
              <a:t>3)</a:t>
            </a:r>
            <a:r>
              <a:rPr lang="zh-CN" altLang="en-US" sz="2400" dirty="0" smtClean="0">
                <a:solidFill>
                  <a:srgbClr val="FF0000"/>
                </a:solidFill>
              </a:rPr>
              <a:t>、发送</a:t>
            </a:r>
            <a:r>
              <a:rPr lang="zh-CN" altLang="en-US" sz="2400" dirty="0">
                <a:solidFill>
                  <a:srgbClr val="FF0000"/>
                </a:solidFill>
              </a:rPr>
              <a:t>至贵州大学明德学院青年志愿者协会志愿云团体联系人邮箱</a:t>
            </a:r>
            <a:r>
              <a:rPr lang="en-US" altLang="zh-CN" sz="2400" dirty="0">
                <a:solidFill>
                  <a:srgbClr val="FF0000"/>
                </a:solidFill>
              </a:rPr>
              <a:t>(Email: 973605648</a:t>
            </a:r>
            <a:r>
              <a:rPr lang="en-US" altLang="zh-CN" sz="2400" dirty="0" smtClean="0">
                <a:solidFill>
                  <a:srgbClr val="FF0000"/>
                </a:solidFill>
              </a:rPr>
              <a:t>@qq</a:t>
            </a:r>
            <a:r>
              <a:rPr lang="en-US" altLang="zh-CN" sz="2400" dirty="0">
                <a:solidFill>
                  <a:srgbClr val="FF0000"/>
                </a:solidFill>
              </a:rPr>
              <a:t>. com)</a:t>
            </a:r>
            <a:r>
              <a:rPr lang="zh-CN" altLang="en-US" sz="2400" dirty="0">
                <a:solidFill>
                  <a:srgbClr val="FF0000"/>
                </a:solidFill>
              </a:rPr>
              <a:t>，处理结果将会</a:t>
            </a:r>
            <a:r>
              <a:rPr lang="zh-CN" altLang="en-US" sz="2400" dirty="0" smtClean="0">
                <a:solidFill>
                  <a:srgbClr val="FF0000"/>
                </a:solidFill>
              </a:rPr>
              <a:t>在</a:t>
            </a:r>
            <a:r>
              <a:rPr lang="en-US" altLang="zh-CN" sz="2400" dirty="0" smtClean="0">
                <a:solidFill>
                  <a:srgbClr val="FF0000"/>
                </a:solidFill>
              </a:rPr>
              <a:t>1-7</a:t>
            </a:r>
            <a:r>
              <a:rPr lang="zh-CN" altLang="en-US" sz="2400" dirty="0" smtClean="0">
                <a:solidFill>
                  <a:srgbClr val="FF0000"/>
                </a:solidFill>
              </a:rPr>
              <a:t>个</a:t>
            </a:r>
            <a:r>
              <a:rPr lang="zh-CN" altLang="en-US" sz="2400" dirty="0">
                <a:solidFill>
                  <a:srgbClr val="FF0000"/>
                </a:solidFill>
              </a:rPr>
              <a:t>工作日内以邮件的方式</a:t>
            </a:r>
            <a:r>
              <a:rPr lang="zh-CN" altLang="en-US" sz="2400" dirty="0" smtClean="0">
                <a:solidFill>
                  <a:srgbClr val="FF0000"/>
                </a:solidFill>
              </a:rPr>
              <a:t>回复。</a:t>
            </a:r>
            <a:br>
              <a:rPr lang="zh-CN" altLang="en-US" sz="2400" dirty="0">
                <a:solidFill>
                  <a:srgbClr val="FF0000"/>
                </a:solidFill>
              </a:rPr>
            </a:br>
            <a:r>
              <a:rPr lang="zh-CN" altLang="en-US" sz="2400" dirty="0" smtClean="0">
                <a:solidFill>
                  <a:srgbClr val="FF0000"/>
                </a:solidFill>
              </a:rPr>
              <a:t>         </a:t>
            </a:r>
            <a:r>
              <a:rPr lang="en-US" altLang="zh-CN" sz="2400" dirty="0" smtClean="0">
                <a:solidFill>
                  <a:srgbClr val="FF0000"/>
                </a:solidFill>
              </a:rPr>
              <a:t>(</a:t>
            </a:r>
            <a:r>
              <a:rPr lang="en-US" altLang="zh-CN" sz="2400" dirty="0">
                <a:solidFill>
                  <a:srgbClr val="FF0000"/>
                </a:solidFill>
              </a:rPr>
              <a:t>4)</a:t>
            </a:r>
            <a:r>
              <a:rPr lang="zh-CN" altLang="en-US" sz="2400" dirty="0">
                <a:solidFill>
                  <a:srgbClr val="FF0000"/>
                </a:solidFill>
              </a:rPr>
              <a:t>、以个人、班级或学部为单位者，发送时间及格式错误者概不受理。</a:t>
            </a:r>
            <a:br>
              <a:rPr lang="zh-CN" altLang="en-US" sz="2800" dirty="0">
                <a:solidFill>
                  <a:srgbClr val="FF0000"/>
                </a:solidFill>
              </a:rPr>
            </a:br>
            <a:endParaRPr lang="zh-CN" altLang="en-US" sz="2800" dirty="0">
              <a:solidFill>
                <a:srgbClr val="FF0000"/>
              </a:solidFill>
            </a:endParaRPr>
          </a:p>
          <a:p>
            <a:pPr marL="342900" indent="-342900">
              <a:lnSpc>
                <a:spcPct val="130000"/>
              </a:lnSpc>
              <a:buFont typeface="+mj-lt"/>
              <a:buAutoNum type="alphaUcPeriod"/>
            </a:pPr>
            <a:endParaRPr lang="en-US" altLang="zh-CN"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明體 Std L" pitchFamily="18" charset="-128"/>
              <a:ea typeface="Adobe 明體 Std L" pitchFamily="18" charset="-128"/>
              <a:cs typeface="Ebrima" panose="02000000000000000000" pitchFamily="2" charset="0"/>
            </a:endParaRPr>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grpSp>
        <p:nvGrpSpPr>
          <p:cNvPr id="64" name="组合 63"/>
          <p:cNvGrpSpPr/>
          <p:nvPr/>
        </p:nvGrpSpPr>
        <p:grpSpPr>
          <a:xfrm>
            <a:off x="539014" y="726011"/>
            <a:ext cx="11780723" cy="0"/>
            <a:chOff x="503625" y="726011"/>
            <a:chExt cx="11780723" cy="0"/>
          </a:xfrm>
        </p:grpSpPr>
        <p:cxnSp>
          <p:nvCxnSpPr>
            <p:cNvPr id="65" name="直接连接符 64"/>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558484" y="726012"/>
            <a:ext cx="11761253" cy="6814173"/>
          </a:xfrm>
          <a:prstGeom prst="rect">
            <a:avLst/>
          </a:prstGeom>
        </p:spPr>
        <p:txBody>
          <a:bodyPr wrap="square">
            <a:spAutoFit/>
          </a:bodyPr>
          <a:lstStyle/>
          <a:p>
            <a:pPr>
              <a:lnSpc>
                <a:spcPct val="130000"/>
              </a:lnSpc>
            </a:pPr>
            <a:r>
              <a:rPr lang="en-US" altLang="zh-CN" sz="2400" dirty="0" smtClean="0">
                <a:solidFill>
                  <a:srgbClr val="FF0000"/>
                </a:solidFill>
              </a:rPr>
              <a:t>3</a:t>
            </a:r>
            <a:r>
              <a:rPr lang="zh-CN" altLang="en-US" sz="2400" dirty="0" smtClean="0">
                <a:solidFill>
                  <a:srgbClr val="FF0000"/>
                </a:solidFill>
              </a:rPr>
              <a:t>、</a:t>
            </a:r>
            <a:r>
              <a:rPr lang="zh-CN" altLang="en-US" sz="2800" dirty="0">
                <a:solidFill>
                  <a:srgbClr val="FF0000"/>
                </a:solidFill>
              </a:rPr>
              <a:t>注册后遇到“未通过实名认证”问题</a:t>
            </a:r>
            <a:br>
              <a:rPr lang="zh-CN" altLang="en-US" sz="2800" dirty="0">
                <a:solidFill>
                  <a:srgbClr val="FF0000"/>
                </a:solidFill>
              </a:rPr>
            </a:br>
            <a:r>
              <a:rPr lang="zh-CN" altLang="en-US" sz="2800" dirty="0">
                <a:solidFill>
                  <a:srgbClr val="FF0000"/>
                </a:solidFill>
              </a:rPr>
              <a:t>解决方法</a:t>
            </a:r>
            <a:r>
              <a:rPr lang="en-US" altLang="zh-CN" sz="2800" dirty="0">
                <a:solidFill>
                  <a:srgbClr val="FF0000"/>
                </a:solidFill>
              </a:rPr>
              <a:t>:</a:t>
            </a:r>
            <a:br>
              <a:rPr lang="en-US" altLang="zh-CN" sz="2800" dirty="0">
                <a:solidFill>
                  <a:srgbClr val="FF0000"/>
                </a:solidFill>
              </a:rPr>
            </a:br>
            <a:r>
              <a:rPr lang="en-US" altLang="zh-CN" sz="2800" dirty="0" smtClean="0">
                <a:solidFill>
                  <a:srgbClr val="FF0000"/>
                </a:solidFill>
              </a:rPr>
              <a:t>       (</a:t>
            </a:r>
            <a:r>
              <a:rPr lang="en-US" altLang="zh-CN" sz="2800" dirty="0">
                <a:solidFill>
                  <a:srgbClr val="FF0000"/>
                </a:solidFill>
              </a:rPr>
              <a:t>1)</a:t>
            </a:r>
            <a:r>
              <a:rPr lang="zh-CN" altLang="en-US" sz="2800" dirty="0">
                <a:solidFill>
                  <a:srgbClr val="FF0000"/>
                </a:solidFill>
              </a:rPr>
              <a:t>、登录账号，点击“未通过实名认证”，上传身份证正面</a:t>
            </a:r>
            <a:r>
              <a:rPr lang="en-US" altLang="zh-CN" sz="2800" dirty="0">
                <a:solidFill>
                  <a:srgbClr val="FF0000"/>
                </a:solidFill>
              </a:rPr>
              <a:t>(</a:t>
            </a:r>
            <a:r>
              <a:rPr lang="zh-CN" altLang="en-US" sz="2800" dirty="0">
                <a:solidFill>
                  <a:srgbClr val="FF0000"/>
                </a:solidFill>
              </a:rPr>
              <a:t>大小不得超过</a:t>
            </a:r>
            <a:r>
              <a:rPr lang="en-US" altLang="zh-CN" sz="2800" dirty="0">
                <a:solidFill>
                  <a:srgbClr val="FF0000"/>
                </a:solidFill>
              </a:rPr>
              <a:t>512KB);</a:t>
            </a:r>
            <a:br>
              <a:rPr lang="en-US" altLang="zh-CN" sz="2800" dirty="0">
                <a:solidFill>
                  <a:srgbClr val="FF0000"/>
                </a:solidFill>
              </a:rPr>
            </a:br>
            <a:r>
              <a:rPr lang="en-US" altLang="zh-CN" sz="2800" dirty="0" smtClean="0">
                <a:solidFill>
                  <a:srgbClr val="FF0000"/>
                </a:solidFill>
              </a:rPr>
              <a:t>        (</a:t>
            </a:r>
            <a:r>
              <a:rPr lang="en-US" altLang="zh-CN" sz="2800" dirty="0">
                <a:solidFill>
                  <a:srgbClr val="FF0000"/>
                </a:solidFill>
              </a:rPr>
              <a:t>2)</a:t>
            </a:r>
            <a:r>
              <a:rPr lang="zh-CN" altLang="en-US" sz="2800" dirty="0">
                <a:solidFill>
                  <a:srgbClr val="FF0000"/>
                </a:solidFill>
              </a:rPr>
              <a:t>、  </a:t>
            </a:r>
            <a:r>
              <a:rPr lang="en-US" altLang="zh-CN" sz="2800" dirty="0">
                <a:solidFill>
                  <a:srgbClr val="FF0000"/>
                </a:solidFill>
              </a:rPr>
              <a:t>5-10</a:t>
            </a:r>
            <a:r>
              <a:rPr lang="zh-CN" altLang="en-US" sz="2800" dirty="0">
                <a:solidFill>
                  <a:srgbClr val="FF0000"/>
                </a:solidFill>
              </a:rPr>
              <a:t>个工作后仍未通过实名认证，请以学院为单位将学院、姓名、籍贯、身份证住址、身份证号码、电话号码汇总至</a:t>
            </a:r>
            <a:r>
              <a:rPr lang="en-US" altLang="zh-CN" sz="2800" dirty="0">
                <a:solidFill>
                  <a:srgbClr val="FF0000"/>
                </a:solidFill>
              </a:rPr>
              <a:t>《</a:t>
            </a:r>
            <a:r>
              <a:rPr lang="zh-CN" altLang="en-US" sz="2800" dirty="0">
                <a:solidFill>
                  <a:srgbClr val="FF0000"/>
                </a:solidFill>
              </a:rPr>
              <a:t>未通过实名认证登记表</a:t>
            </a:r>
            <a:r>
              <a:rPr lang="en-US" altLang="zh-CN" sz="2800" dirty="0">
                <a:solidFill>
                  <a:srgbClr val="FF0000"/>
                </a:solidFill>
              </a:rPr>
              <a:t>》</a:t>
            </a:r>
            <a:r>
              <a:rPr lang="zh-CN" altLang="en-US" sz="2800" dirty="0">
                <a:solidFill>
                  <a:srgbClr val="FF0000"/>
                </a:solidFill>
              </a:rPr>
              <a:t>中，并将身份证正面照片</a:t>
            </a:r>
            <a:r>
              <a:rPr lang="en-US" altLang="zh-CN" sz="2800" dirty="0">
                <a:solidFill>
                  <a:srgbClr val="FF0000"/>
                </a:solidFill>
              </a:rPr>
              <a:t>(JPG </a:t>
            </a:r>
            <a:r>
              <a:rPr lang="zh-CN" altLang="en-US" sz="2800" dirty="0">
                <a:solidFill>
                  <a:srgbClr val="FF0000"/>
                </a:solidFill>
              </a:rPr>
              <a:t>格式，不得超过</a:t>
            </a:r>
            <a:r>
              <a:rPr lang="en-US" altLang="zh-CN" sz="2800" dirty="0">
                <a:solidFill>
                  <a:srgbClr val="FF0000"/>
                </a:solidFill>
              </a:rPr>
              <a:t>512KB)</a:t>
            </a:r>
            <a:r>
              <a:rPr lang="zh-CN" altLang="en-US" sz="2800" dirty="0">
                <a:solidFill>
                  <a:srgbClr val="FF0000"/>
                </a:solidFill>
              </a:rPr>
              <a:t>整理成一个文件夹，以未通过实名认证登记表</a:t>
            </a:r>
            <a:r>
              <a:rPr lang="en-US" altLang="zh-CN" sz="2800" dirty="0">
                <a:solidFill>
                  <a:srgbClr val="FF0000"/>
                </a:solidFill>
              </a:rPr>
              <a:t>(XX</a:t>
            </a:r>
            <a:r>
              <a:rPr lang="zh-CN" altLang="en-US" sz="2800" dirty="0" smtClean="0">
                <a:solidFill>
                  <a:srgbClr val="FF0000"/>
                </a:solidFill>
              </a:rPr>
              <a:t>学院</a:t>
            </a:r>
            <a:r>
              <a:rPr lang="en-US" altLang="zh-CN" sz="2800" dirty="0" smtClean="0">
                <a:solidFill>
                  <a:srgbClr val="FF0000"/>
                </a:solidFill>
              </a:rPr>
              <a:t>)</a:t>
            </a:r>
            <a:r>
              <a:rPr lang="zh-CN" altLang="en-US" sz="2800" dirty="0">
                <a:solidFill>
                  <a:srgbClr val="FF0000"/>
                </a:solidFill>
              </a:rPr>
              <a:t>为文件名并发送至贵州大学明德学院青年志愿者协会志愿云团体联系人邮箱</a:t>
            </a:r>
            <a:r>
              <a:rPr lang="en-US" altLang="zh-CN" sz="2800" dirty="0">
                <a:solidFill>
                  <a:srgbClr val="FF0000"/>
                </a:solidFill>
              </a:rPr>
              <a:t>(</a:t>
            </a:r>
            <a:r>
              <a:rPr lang="en-US" altLang="zh-CN" sz="2800" dirty="0" smtClean="0">
                <a:solidFill>
                  <a:srgbClr val="FF0000"/>
                </a:solidFill>
              </a:rPr>
              <a:t>Email:</a:t>
            </a:r>
            <a:r>
              <a:rPr lang="en-US" altLang="zh-CN" sz="2800" dirty="0">
                <a:solidFill>
                  <a:srgbClr val="FF0000"/>
                </a:solidFill>
              </a:rPr>
              <a:t> 973605648@qq</a:t>
            </a:r>
            <a:r>
              <a:rPr lang="en-US" altLang="zh-CN" sz="2800" dirty="0" smtClean="0">
                <a:solidFill>
                  <a:srgbClr val="FF0000"/>
                </a:solidFill>
              </a:rPr>
              <a:t>.</a:t>
            </a:r>
            <a:r>
              <a:rPr lang="en-US" altLang="zh-CN" sz="2800" dirty="0">
                <a:solidFill>
                  <a:srgbClr val="FF0000"/>
                </a:solidFill>
              </a:rPr>
              <a:t> com)</a:t>
            </a:r>
            <a:r>
              <a:rPr lang="zh-CN" altLang="en-US" sz="2800" dirty="0">
                <a:solidFill>
                  <a:srgbClr val="FF0000"/>
                </a:solidFill>
              </a:rPr>
              <a:t>，处理结果将会在</a:t>
            </a:r>
            <a:r>
              <a:rPr lang="en-US" altLang="zh-CN" sz="2800" dirty="0" smtClean="0">
                <a:solidFill>
                  <a:srgbClr val="FF0000"/>
                </a:solidFill>
              </a:rPr>
              <a:t>1</a:t>
            </a:r>
            <a:r>
              <a:rPr lang="en-US" altLang="zh-CN" sz="2800" dirty="0">
                <a:solidFill>
                  <a:srgbClr val="FF0000"/>
                </a:solidFill>
              </a:rPr>
              <a:t>-</a:t>
            </a:r>
            <a:r>
              <a:rPr lang="en-US" altLang="zh-CN" sz="2800" dirty="0" smtClean="0">
                <a:solidFill>
                  <a:srgbClr val="FF0000"/>
                </a:solidFill>
              </a:rPr>
              <a:t>7</a:t>
            </a:r>
            <a:r>
              <a:rPr lang="zh-CN" altLang="en-US" sz="2800" dirty="0" smtClean="0">
                <a:solidFill>
                  <a:srgbClr val="FF0000"/>
                </a:solidFill>
              </a:rPr>
              <a:t>个</a:t>
            </a:r>
            <a:r>
              <a:rPr lang="zh-CN" altLang="en-US" sz="2800" dirty="0">
                <a:solidFill>
                  <a:srgbClr val="FF0000"/>
                </a:solidFill>
              </a:rPr>
              <a:t>工作日内以邮件的方式</a:t>
            </a:r>
            <a:r>
              <a:rPr lang="zh-CN" altLang="en-US" sz="2800" dirty="0" smtClean="0">
                <a:solidFill>
                  <a:srgbClr val="FF0000"/>
                </a:solidFill>
              </a:rPr>
              <a:t>回复。</a:t>
            </a:r>
            <a:br>
              <a:rPr lang="zh-CN" altLang="en-US" sz="2800" dirty="0">
                <a:solidFill>
                  <a:srgbClr val="FF0000"/>
                </a:solidFill>
              </a:rPr>
            </a:br>
            <a:endParaRPr lang="zh-CN" altLang="en-US" sz="2800" dirty="0">
              <a:solidFill>
                <a:srgbClr val="FF0000"/>
              </a:solidFill>
            </a:endParaRPr>
          </a:p>
          <a:p>
            <a:pPr marL="342900" indent="-342900">
              <a:lnSpc>
                <a:spcPct val="130000"/>
              </a:lnSpc>
              <a:buFont typeface="+mj-lt"/>
              <a:buAutoNum type="alphaUcPeriod" startAt="3"/>
            </a:pPr>
            <a:endParaRPr lang="zh-CN" altLang="en-US" sz="28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grpSp>
        <p:nvGrpSpPr>
          <p:cNvPr id="64" name="组合 63"/>
          <p:cNvGrpSpPr/>
          <p:nvPr/>
        </p:nvGrpSpPr>
        <p:grpSpPr>
          <a:xfrm>
            <a:off x="539014" y="726011"/>
            <a:ext cx="11780723" cy="0"/>
            <a:chOff x="503625" y="726011"/>
            <a:chExt cx="11780723" cy="0"/>
          </a:xfrm>
        </p:grpSpPr>
        <p:cxnSp>
          <p:nvCxnSpPr>
            <p:cNvPr id="65" name="直接连接符 64"/>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555959" y="726011"/>
            <a:ext cx="11763778" cy="6734151"/>
          </a:xfrm>
          <a:prstGeom prst="rect">
            <a:avLst/>
          </a:prstGeom>
        </p:spPr>
        <p:txBody>
          <a:bodyPr wrap="square">
            <a:spAutoFit/>
          </a:bodyPr>
          <a:lstStyle/>
          <a:p>
            <a:pPr>
              <a:lnSpc>
                <a:spcPct val="130000"/>
              </a:lnSpc>
            </a:pPr>
            <a:r>
              <a:rPr lang="en-US" altLang="zh-CN" sz="2800" dirty="0" smtClean="0">
                <a:solidFill>
                  <a:srgbClr val="FF0000"/>
                </a:solidFill>
              </a:rPr>
              <a:t>4</a:t>
            </a:r>
            <a:r>
              <a:rPr lang="zh-CN" altLang="en-US" sz="2800" dirty="0" smtClean="0">
                <a:solidFill>
                  <a:srgbClr val="FF0000"/>
                </a:solidFill>
              </a:rPr>
              <a:t>、</a:t>
            </a:r>
            <a:r>
              <a:rPr lang="zh-CN" altLang="en-US" sz="2800" dirty="0"/>
              <a:t>  </a:t>
            </a:r>
            <a:r>
              <a:rPr lang="zh-CN" altLang="en-US" sz="2800" dirty="0">
                <a:solidFill>
                  <a:srgbClr val="FF0000"/>
                </a:solidFill>
              </a:rPr>
              <a:t>注册后忘记密码问题  </a:t>
            </a:r>
            <a:br>
              <a:rPr lang="en-US" altLang="zh-CN" sz="2800" dirty="0">
                <a:solidFill>
                  <a:srgbClr val="FF0000"/>
                </a:solidFill>
              </a:rPr>
            </a:br>
            <a:r>
              <a:rPr lang="zh-CN" altLang="en-US" sz="2800" dirty="0">
                <a:solidFill>
                  <a:srgbClr val="FF0000"/>
                </a:solidFill>
              </a:rPr>
              <a:t>解决方法</a:t>
            </a:r>
            <a:r>
              <a:rPr lang="en-US" altLang="zh-CN" sz="2800" dirty="0">
                <a:solidFill>
                  <a:srgbClr val="FF0000"/>
                </a:solidFill>
              </a:rPr>
              <a:t>:</a:t>
            </a:r>
            <a:br>
              <a:rPr lang="en-US" altLang="zh-CN" sz="2800" dirty="0">
                <a:solidFill>
                  <a:srgbClr val="FF0000"/>
                </a:solidFill>
              </a:rPr>
            </a:br>
            <a:r>
              <a:rPr lang="en-US" altLang="zh-CN" sz="2800" dirty="0" smtClean="0">
                <a:solidFill>
                  <a:srgbClr val="FF0000"/>
                </a:solidFill>
              </a:rPr>
              <a:t>         (</a:t>
            </a:r>
            <a:r>
              <a:rPr lang="en-US" altLang="zh-CN" sz="2800" dirty="0">
                <a:solidFill>
                  <a:srgbClr val="FF0000"/>
                </a:solidFill>
              </a:rPr>
              <a:t>1)</a:t>
            </a:r>
            <a:r>
              <a:rPr lang="zh-CN" altLang="en-US" sz="2800" dirty="0">
                <a:solidFill>
                  <a:srgbClr val="FF0000"/>
                </a:solidFill>
              </a:rPr>
              <a:t>、通过用户名、邮箱或姓名、证件号码找回</a:t>
            </a:r>
            <a:r>
              <a:rPr lang="en-US" altLang="zh-CN" sz="2800" dirty="0">
                <a:solidFill>
                  <a:srgbClr val="FF0000"/>
                </a:solidFill>
              </a:rPr>
              <a:t>;</a:t>
            </a:r>
            <a:br>
              <a:rPr lang="en-US" altLang="zh-CN" sz="2800" dirty="0">
                <a:solidFill>
                  <a:srgbClr val="FF0000"/>
                </a:solidFill>
              </a:rPr>
            </a:br>
            <a:r>
              <a:rPr lang="en-US" altLang="zh-CN" sz="2800" dirty="0" smtClean="0">
                <a:solidFill>
                  <a:srgbClr val="FF0000"/>
                </a:solidFill>
              </a:rPr>
              <a:t>         (</a:t>
            </a:r>
            <a:r>
              <a:rPr lang="en-US" altLang="zh-CN" sz="2800" dirty="0">
                <a:solidFill>
                  <a:srgbClr val="FF0000"/>
                </a:solidFill>
              </a:rPr>
              <a:t>2)</a:t>
            </a:r>
            <a:r>
              <a:rPr lang="zh-CN" altLang="en-US" sz="2800" dirty="0">
                <a:solidFill>
                  <a:srgbClr val="FF0000"/>
                </a:solidFill>
              </a:rPr>
              <a:t>、  请以学院为单位将学院、姓名、身份证号码、电话号码汇总至</a:t>
            </a:r>
            <a:r>
              <a:rPr lang="en-US" altLang="zh-CN" sz="2800" dirty="0">
                <a:solidFill>
                  <a:srgbClr val="FF0000"/>
                </a:solidFill>
              </a:rPr>
              <a:t>〈</a:t>
            </a:r>
            <a:r>
              <a:rPr lang="zh-CN" altLang="en-US" sz="2800" dirty="0">
                <a:solidFill>
                  <a:srgbClr val="FF0000"/>
                </a:solidFill>
              </a:rPr>
              <a:t>密码无法找回登记表</a:t>
            </a:r>
            <a:r>
              <a:rPr lang="en-US" altLang="zh-CN" sz="2800" dirty="0">
                <a:solidFill>
                  <a:srgbClr val="FF0000"/>
                </a:solidFill>
              </a:rPr>
              <a:t>》(</a:t>
            </a:r>
            <a:r>
              <a:rPr lang="zh-CN" altLang="en-US" sz="2800" dirty="0">
                <a:solidFill>
                  <a:srgbClr val="FF0000"/>
                </a:solidFill>
              </a:rPr>
              <a:t>电子表格</a:t>
            </a:r>
            <a:r>
              <a:rPr lang="en-US" altLang="zh-CN" sz="2800" dirty="0">
                <a:solidFill>
                  <a:srgbClr val="FF0000"/>
                </a:solidFill>
              </a:rPr>
              <a:t>)</a:t>
            </a:r>
            <a:r>
              <a:rPr lang="zh-CN" altLang="en-US" sz="2800" dirty="0">
                <a:solidFill>
                  <a:srgbClr val="FF0000"/>
                </a:solidFill>
              </a:rPr>
              <a:t>中。</a:t>
            </a:r>
            <a:br>
              <a:rPr lang="zh-CN" altLang="en-US" sz="2800" dirty="0">
                <a:solidFill>
                  <a:srgbClr val="FF0000"/>
                </a:solidFill>
              </a:rPr>
            </a:br>
            <a:r>
              <a:rPr lang="zh-CN" altLang="en-US" sz="2800" dirty="0" smtClean="0">
                <a:solidFill>
                  <a:srgbClr val="FF0000"/>
                </a:solidFill>
              </a:rPr>
              <a:t>         </a:t>
            </a:r>
            <a:r>
              <a:rPr lang="en-US" altLang="zh-CN" sz="2800" dirty="0" smtClean="0">
                <a:solidFill>
                  <a:srgbClr val="FF0000"/>
                </a:solidFill>
              </a:rPr>
              <a:t>(</a:t>
            </a:r>
            <a:r>
              <a:rPr lang="en-US" altLang="zh-CN" sz="2800" dirty="0">
                <a:solidFill>
                  <a:srgbClr val="FF0000"/>
                </a:solidFill>
              </a:rPr>
              <a:t>3)</a:t>
            </a:r>
            <a:r>
              <a:rPr lang="zh-CN" altLang="en-US" sz="2800" dirty="0">
                <a:solidFill>
                  <a:srgbClr val="FF0000"/>
                </a:solidFill>
              </a:rPr>
              <a:t>、以密码无法找回登记表  </a:t>
            </a:r>
            <a:r>
              <a:rPr lang="en-US" altLang="zh-CN" sz="2800" dirty="0">
                <a:solidFill>
                  <a:srgbClr val="FF0000"/>
                </a:solidFill>
              </a:rPr>
              <a:t>(XX  </a:t>
            </a:r>
            <a:r>
              <a:rPr lang="zh-CN" altLang="en-US" sz="2800" dirty="0" smtClean="0">
                <a:solidFill>
                  <a:srgbClr val="FF0000"/>
                </a:solidFill>
              </a:rPr>
              <a:t>学院</a:t>
            </a:r>
            <a:r>
              <a:rPr lang="en-US" altLang="zh-CN" sz="2800" dirty="0" smtClean="0">
                <a:solidFill>
                  <a:srgbClr val="FF0000"/>
                </a:solidFill>
              </a:rPr>
              <a:t>)</a:t>
            </a:r>
            <a:r>
              <a:rPr lang="zh-CN" altLang="en-US" sz="2800" dirty="0">
                <a:solidFill>
                  <a:srgbClr val="FF0000"/>
                </a:solidFill>
              </a:rPr>
              <a:t>为文件名称</a:t>
            </a:r>
            <a:br>
              <a:rPr lang="zh-CN" altLang="en-US" sz="2800" dirty="0">
                <a:solidFill>
                  <a:srgbClr val="FF0000"/>
                </a:solidFill>
              </a:rPr>
            </a:br>
            <a:r>
              <a:rPr lang="zh-CN" altLang="en-US" sz="2800" dirty="0" smtClean="0">
                <a:solidFill>
                  <a:srgbClr val="FF0000"/>
                </a:solidFill>
              </a:rPr>
              <a:t>         </a:t>
            </a:r>
            <a:r>
              <a:rPr lang="en-US" altLang="zh-CN" sz="2800" dirty="0" smtClean="0">
                <a:solidFill>
                  <a:srgbClr val="FF0000"/>
                </a:solidFill>
              </a:rPr>
              <a:t>(</a:t>
            </a:r>
            <a:r>
              <a:rPr lang="en-US" altLang="zh-CN" sz="2800" dirty="0">
                <a:solidFill>
                  <a:srgbClr val="FF0000"/>
                </a:solidFill>
              </a:rPr>
              <a:t>4)</a:t>
            </a:r>
            <a:r>
              <a:rPr lang="zh-CN" altLang="en-US" sz="2800" dirty="0">
                <a:solidFill>
                  <a:srgbClr val="FF0000"/>
                </a:solidFill>
              </a:rPr>
              <a:t>、 </a:t>
            </a:r>
            <a:r>
              <a:rPr lang="zh-CN" altLang="en-US" sz="2800" dirty="0" smtClean="0">
                <a:solidFill>
                  <a:srgbClr val="FF0000"/>
                </a:solidFill>
              </a:rPr>
              <a:t>发送</a:t>
            </a:r>
            <a:r>
              <a:rPr lang="zh-CN" altLang="en-US" sz="2800" dirty="0">
                <a:solidFill>
                  <a:srgbClr val="FF0000"/>
                </a:solidFill>
              </a:rPr>
              <a:t>至贵州大学明德学院青年志愿者协会志愿云团体联系人邮箱</a:t>
            </a:r>
            <a:r>
              <a:rPr lang="en-US" altLang="zh-CN" sz="2800" dirty="0">
                <a:solidFill>
                  <a:srgbClr val="FF0000"/>
                </a:solidFill>
              </a:rPr>
              <a:t>(Email: </a:t>
            </a:r>
            <a:r>
              <a:rPr lang="en-US" altLang="zh-CN" sz="2800" dirty="0" smtClean="0">
                <a:solidFill>
                  <a:srgbClr val="FF0000"/>
                </a:solidFill>
              </a:rPr>
              <a:t>973605648@qq</a:t>
            </a:r>
            <a:r>
              <a:rPr lang="en-US" altLang="zh-CN" sz="2800" dirty="0">
                <a:solidFill>
                  <a:srgbClr val="FF0000"/>
                </a:solidFill>
              </a:rPr>
              <a:t>. com),</a:t>
            </a:r>
            <a:r>
              <a:rPr lang="zh-CN" altLang="en-US" sz="2800" dirty="0">
                <a:solidFill>
                  <a:srgbClr val="FF0000"/>
                </a:solidFill>
              </a:rPr>
              <a:t>处理结果将会</a:t>
            </a:r>
            <a:r>
              <a:rPr lang="zh-CN" altLang="en-US" sz="2800" dirty="0" smtClean="0">
                <a:solidFill>
                  <a:srgbClr val="FF0000"/>
                </a:solidFill>
              </a:rPr>
              <a:t>在</a:t>
            </a:r>
            <a:r>
              <a:rPr lang="en-US" altLang="zh-CN" sz="2800" dirty="0" smtClean="0">
                <a:solidFill>
                  <a:srgbClr val="FF0000"/>
                </a:solidFill>
              </a:rPr>
              <a:t>1-7</a:t>
            </a:r>
            <a:r>
              <a:rPr lang="zh-CN" altLang="en-US" sz="2800" dirty="0" smtClean="0">
                <a:solidFill>
                  <a:srgbClr val="FF0000"/>
                </a:solidFill>
              </a:rPr>
              <a:t>个</a:t>
            </a:r>
            <a:r>
              <a:rPr lang="zh-CN" altLang="en-US" sz="2800" dirty="0">
                <a:solidFill>
                  <a:srgbClr val="FF0000"/>
                </a:solidFill>
              </a:rPr>
              <a:t>工作日内以邮件的方式</a:t>
            </a:r>
            <a:r>
              <a:rPr lang="zh-CN" altLang="en-US" sz="2800" dirty="0" smtClean="0">
                <a:solidFill>
                  <a:srgbClr val="FF0000"/>
                </a:solidFill>
              </a:rPr>
              <a:t>回复。</a:t>
            </a:r>
            <a:br>
              <a:rPr lang="zh-CN" altLang="en-US" sz="2800" dirty="0">
                <a:solidFill>
                  <a:srgbClr val="FF0000"/>
                </a:solidFill>
              </a:rPr>
            </a:br>
            <a:r>
              <a:rPr lang="zh-CN" altLang="en-US" sz="2800" dirty="0" smtClean="0">
                <a:solidFill>
                  <a:srgbClr val="FF0000"/>
                </a:solidFill>
              </a:rPr>
              <a:t>          </a:t>
            </a:r>
            <a:r>
              <a:rPr lang="en-US" altLang="zh-CN" sz="2800" dirty="0" smtClean="0">
                <a:solidFill>
                  <a:srgbClr val="FF0000"/>
                </a:solidFill>
              </a:rPr>
              <a:t>(</a:t>
            </a:r>
            <a:r>
              <a:rPr lang="en-US" altLang="zh-CN" sz="2800" dirty="0">
                <a:solidFill>
                  <a:srgbClr val="FF0000"/>
                </a:solidFill>
              </a:rPr>
              <a:t>5)</a:t>
            </a:r>
            <a:r>
              <a:rPr lang="zh-CN" altLang="en-US" sz="2800" dirty="0">
                <a:solidFill>
                  <a:srgbClr val="FF0000"/>
                </a:solidFill>
              </a:rPr>
              <a:t>、以个人、班级或学部为单位者，发送时间及格式错误者概不受理。</a:t>
            </a:r>
            <a:br>
              <a:rPr lang="zh-CN" altLang="en-US" sz="2800" dirty="0">
                <a:solidFill>
                  <a:srgbClr val="FF0000"/>
                </a:solidFill>
              </a:rPr>
            </a:br>
            <a:endParaRPr lang="zh-CN" altLang="en-US" sz="2800" dirty="0">
              <a:solidFill>
                <a:srgbClr val="FF0000"/>
              </a:solidFill>
            </a:endParaRPr>
          </a:p>
          <a:p>
            <a:pPr marL="342900" indent="-342900">
              <a:lnSpc>
                <a:spcPct val="130000"/>
              </a:lnSpc>
              <a:buFont typeface="+mj-lt"/>
              <a:buAutoNum type="alphaUcPeriod" startAt="6"/>
            </a:pPr>
            <a:endParaRPr lang="zh-CN" altLang="en-US" sz="24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grpSp>
        <p:nvGrpSpPr>
          <p:cNvPr id="64" name="组合 63"/>
          <p:cNvGrpSpPr/>
          <p:nvPr/>
        </p:nvGrpSpPr>
        <p:grpSpPr>
          <a:xfrm>
            <a:off x="539014" y="726011"/>
            <a:ext cx="11780723" cy="0"/>
            <a:chOff x="503625" y="726011"/>
            <a:chExt cx="11780723" cy="0"/>
          </a:xfrm>
        </p:grpSpPr>
        <p:cxnSp>
          <p:nvCxnSpPr>
            <p:cNvPr id="65" name="直接连接符 64"/>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555959" y="726011"/>
            <a:ext cx="11763778" cy="6173998"/>
          </a:xfrm>
          <a:prstGeom prst="rect">
            <a:avLst/>
          </a:prstGeom>
        </p:spPr>
        <p:txBody>
          <a:bodyPr wrap="square">
            <a:spAutoFit/>
          </a:bodyPr>
          <a:lstStyle/>
          <a:p>
            <a:pPr>
              <a:lnSpc>
                <a:spcPct val="130000"/>
              </a:lnSpc>
            </a:pPr>
            <a:r>
              <a:rPr lang="en-US" altLang="zh-CN" sz="2800" dirty="0" smtClean="0">
                <a:solidFill>
                  <a:srgbClr val="FF0000"/>
                </a:solidFill>
              </a:rPr>
              <a:t>5</a:t>
            </a:r>
            <a:r>
              <a:rPr lang="zh-CN" altLang="en-US" sz="2800" dirty="0" smtClean="0">
                <a:solidFill>
                  <a:srgbClr val="FF0000"/>
                </a:solidFill>
              </a:rPr>
              <a:t>、</a:t>
            </a:r>
            <a:r>
              <a:rPr lang="zh-CN" altLang="zh-CN" sz="2800" dirty="0">
                <a:solidFill>
                  <a:srgbClr val="FF0000"/>
                </a:solidFill>
              </a:rPr>
              <a:t>问：注册志愿者如何申请志愿者卡</a:t>
            </a:r>
            <a:r>
              <a:rPr lang="en-US" altLang="zh-CN" sz="2800" dirty="0">
                <a:solidFill>
                  <a:srgbClr val="FF0000"/>
                </a:solidFill>
              </a:rPr>
              <a:t>?</a:t>
            </a:r>
            <a:br>
              <a:rPr lang="en-US" altLang="zh-CN" sz="2800" dirty="0">
                <a:solidFill>
                  <a:srgbClr val="FF0000"/>
                </a:solidFill>
              </a:rPr>
            </a:br>
            <a:br>
              <a:rPr lang="en-US" altLang="zh-CN" sz="2800" dirty="0">
                <a:solidFill>
                  <a:srgbClr val="FF0000"/>
                </a:solidFill>
              </a:rPr>
            </a:br>
            <a:r>
              <a:rPr lang="zh-CN" altLang="zh-CN" sz="2800" dirty="0">
                <a:solidFill>
                  <a:srgbClr val="FF0000"/>
                </a:solidFill>
              </a:rPr>
              <a:t>答：注册志愿者登陆</a:t>
            </a:r>
            <a:r>
              <a:rPr lang="en-US" altLang="zh-CN" sz="2800" dirty="0">
                <a:solidFill>
                  <a:srgbClr val="FF0000"/>
                </a:solidFill>
              </a:rPr>
              <a:t>“</a:t>
            </a:r>
            <a:r>
              <a:rPr lang="zh-CN" altLang="zh-CN" sz="2800" dirty="0">
                <a:solidFill>
                  <a:srgbClr val="FF0000"/>
                </a:solidFill>
              </a:rPr>
              <a:t>志愿云</a:t>
            </a:r>
            <a:r>
              <a:rPr lang="en-US" altLang="zh-CN" sz="2800" dirty="0">
                <a:solidFill>
                  <a:srgbClr val="FF0000"/>
                </a:solidFill>
              </a:rPr>
              <a:t>”</a:t>
            </a:r>
            <a:r>
              <a:rPr lang="zh-CN" altLang="zh-CN" sz="2800" dirty="0">
                <a:solidFill>
                  <a:srgbClr val="FF0000"/>
                </a:solidFill>
              </a:rPr>
              <a:t>后，在</a:t>
            </a:r>
            <a:r>
              <a:rPr lang="en-US" altLang="zh-CN" sz="2800" dirty="0">
                <a:solidFill>
                  <a:srgbClr val="FF0000"/>
                </a:solidFill>
              </a:rPr>
              <a:t>“</a:t>
            </a:r>
            <a:r>
              <a:rPr lang="zh-CN" altLang="zh-CN" sz="2800" dirty="0">
                <a:solidFill>
                  <a:srgbClr val="FF0000"/>
                </a:solidFill>
              </a:rPr>
              <a:t>志愿者证</a:t>
            </a:r>
            <a:r>
              <a:rPr lang="en-US" altLang="zh-CN" sz="2800" dirty="0">
                <a:solidFill>
                  <a:srgbClr val="FF0000"/>
                </a:solidFill>
              </a:rPr>
              <a:t>”</a:t>
            </a:r>
            <a:r>
              <a:rPr lang="zh-CN" altLang="zh-CN" sz="2800" dirty="0">
                <a:solidFill>
                  <a:srgbClr val="FF0000"/>
                </a:solidFill>
              </a:rPr>
              <a:t>栏目，可以看到电子版的志愿服务证。志愿者可将电子版自行打印制作或者下载到手机里，便于出示和使用。</a:t>
            </a:r>
            <a:br>
              <a:rPr lang="en-US" altLang="zh-CN" sz="2800" dirty="0">
                <a:solidFill>
                  <a:srgbClr val="FF0000"/>
                </a:solidFill>
              </a:rPr>
            </a:br>
            <a:r>
              <a:rPr lang="en-US" altLang="zh-CN" sz="2800" dirty="0"/>
              <a:t> </a:t>
            </a:r>
            <a:r>
              <a:rPr lang="en-US" altLang="zh-CN" sz="2800" dirty="0" smtClean="0">
                <a:solidFill>
                  <a:srgbClr val="FF0000"/>
                </a:solidFill>
              </a:rPr>
              <a:t>6</a:t>
            </a:r>
            <a:r>
              <a:rPr lang="zh-CN" altLang="en-US" sz="2800" dirty="0" smtClean="0">
                <a:solidFill>
                  <a:srgbClr val="FF0000"/>
                </a:solidFill>
              </a:rPr>
              <a:t>、</a:t>
            </a:r>
            <a:r>
              <a:rPr lang="zh-CN" altLang="en-US" sz="2800" dirty="0">
                <a:solidFill>
                  <a:srgbClr val="FF0000"/>
                </a:solidFill>
              </a:rPr>
              <a:t>  </a:t>
            </a:r>
            <a:r>
              <a:rPr lang="zh-CN" altLang="zh-CN" sz="2800" dirty="0">
                <a:solidFill>
                  <a:srgbClr val="FF0000"/>
                </a:solidFill>
              </a:rPr>
              <a:t>问：志愿者或志愿团体注册时数据填写正常，但是无法提交</a:t>
            </a:r>
            <a:r>
              <a:rPr lang="en-US" altLang="zh-CN" sz="2800" dirty="0">
                <a:solidFill>
                  <a:srgbClr val="FF0000"/>
                </a:solidFill>
              </a:rPr>
              <a:t>?</a:t>
            </a:r>
            <a:br>
              <a:rPr lang="en-US" altLang="zh-CN" sz="2800" dirty="0">
                <a:solidFill>
                  <a:srgbClr val="FF0000"/>
                </a:solidFill>
              </a:rPr>
            </a:br>
            <a:br>
              <a:rPr lang="en-US" altLang="zh-CN" sz="2800" dirty="0">
                <a:solidFill>
                  <a:srgbClr val="FF0000"/>
                </a:solidFill>
              </a:rPr>
            </a:br>
            <a:r>
              <a:rPr lang="zh-CN" altLang="zh-CN" sz="2800" dirty="0">
                <a:solidFill>
                  <a:srgbClr val="FF0000"/>
                </a:solidFill>
              </a:rPr>
              <a:t>答：建议使用</a:t>
            </a:r>
            <a:r>
              <a:rPr lang="en-US" altLang="zh-CN" sz="2800" dirty="0">
                <a:solidFill>
                  <a:srgbClr val="FF0000"/>
                </a:solidFill>
              </a:rPr>
              <a:t>Internet Explorer 7</a:t>
            </a:r>
            <a:r>
              <a:rPr lang="zh-CN" altLang="zh-CN" sz="2800" dirty="0">
                <a:solidFill>
                  <a:srgbClr val="FF0000"/>
                </a:solidFill>
              </a:rPr>
              <a:t>及以上、</a:t>
            </a:r>
            <a:r>
              <a:rPr lang="en-US" altLang="zh-CN" sz="2800" dirty="0">
                <a:solidFill>
                  <a:srgbClr val="FF0000"/>
                </a:solidFill>
              </a:rPr>
              <a:t>Mozilla Firefox</a:t>
            </a:r>
            <a:r>
              <a:rPr lang="zh-CN" altLang="zh-CN" sz="2800" dirty="0">
                <a:solidFill>
                  <a:srgbClr val="FF0000"/>
                </a:solidFill>
              </a:rPr>
              <a:t>或</a:t>
            </a:r>
            <a:r>
              <a:rPr lang="en-US" altLang="zh-CN" sz="2800" dirty="0">
                <a:solidFill>
                  <a:srgbClr val="FF0000"/>
                </a:solidFill>
              </a:rPr>
              <a:t>Google Chrome</a:t>
            </a:r>
            <a:r>
              <a:rPr lang="zh-CN" altLang="zh-CN" sz="2800" dirty="0" smtClean="0">
                <a:solidFill>
                  <a:srgbClr val="FF0000"/>
                </a:solidFill>
              </a:rPr>
              <a:t>浏览器</a:t>
            </a:r>
            <a:r>
              <a:rPr lang="zh-CN" altLang="en-US" sz="2800" dirty="0" smtClean="0">
                <a:solidFill>
                  <a:srgbClr val="FF0000"/>
                </a:solidFill>
              </a:rPr>
              <a:t>、</a:t>
            </a:r>
            <a:r>
              <a:rPr lang="en-US" altLang="zh-CN" sz="2800" dirty="0" smtClean="0">
                <a:solidFill>
                  <a:srgbClr val="FF0000"/>
                </a:solidFill>
              </a:rPr>
              <a:t>QQ</a:t>
            </a:r>
            <a:r>
              <a:rPr lang="zh-CN" altLang="en-US" sz="2800" dirty="0" smtClean="0">
                <a:solidFill>
                  <a:srgbClr val="FF0000"/>
                </a:solidFill>
              </a:rPr>
              <a:t>浏览器</a:t>
            </a:r>
            <a:r>
              <a:rPr lang="zh-CN" altLang="zh-CN" sz="2800" dirty="0" smtClean="0">
                <a:solidFill>
                  <a:srgbClr val="FF0000"/>
                </a:solidFill>
              </a:rPr>
              <a:t>来</a:t>
            </a:r>
            <a:r>
              <a:rPr lang="zh-CN" altLang="zh-CN" sz="2800" dirty="0">
                <a:solidFill>
                  <a:srgbClr val="FF0000"/>
                </a:solidFill>
              </a:rPr>
              <a:t>进行注册。</a:t>
            </a:r>
            <a:br>
              <a:rPr lang="zh-CN" altLang="en-US" sz="2800" dirty="0">
                <a:solidFill>
                  <a:srgbClr val="FF0000"/>
                </a:solidFill>
              </a:rPr>
            </a:br>
            <a:endParaRPr lang="zh-CN" altLang="en-US" sz="2800" dirty="0">
              <a:solidFill>
                <a:srgbClr val="FF0000"/>
              </a:solidFill>
            </a:endParaRPr>
          </a:p>
          <a:p>
            <a:pPr marL="342900" indent="-342900">
              <a:lnSpc>
                <a:spcPct val="130000"/>
              </a:lnSpc>
              <a:buFont typeface="+mj-lt"/>
              <a:buAutoNum type="alphaUcPeriod" startAt="6"/>
            </a:pPr>
            <a:endParaRPr lang="zh-CN" altLang="en-US" sz="24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grpSp>
        <p:nvGrpSpPr>
          <p:cNvPr id="64" name="组合 63"/>
          <p:cNvGrpSpPr/>
          <p:nvPr/>
        </p:nvGrpSpPr>
        <p:grpSpPr>
          <a:xfrm>
            <a:off x="539014" y="726011"/>
            <a:ext cx="11780723" cy="0"/>
            <a:chOff x="503625" y="726011"/>
            <a:chExt cx="11780723" cy="0"/>
          </a:xfrm>
        </p:grpSpPr>
        <p:cxnSp>
          <p:nvCxnSpPr>
            <p:cNvPr id="65" name="直接连接符 64"/>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555959" y="726011"/>
            <a:ext cx="11763778" cy="1532727"/>
          </a:xfrm>
          <a:prstGeom prst="rect">
            <a:avLst/>
          </a:prstGeom>
        </p:spPr>
        <p:txBody>
          <a:bodyPr wrap="square">
            <a:spAutoFit/>
          </a:bodyPr>
          <a:lstStyle/>
          <a:p>
            <a:pPr>
              <a:lnSpc>
                <a:spcPct val="130000"/>
              </a:lnSpc>
            </a:pPr>
            <a:r>
              <a:rPr lang="zh-CN" altLang="en-US" sz="2400" dirty="0" smtClean="0"/>
              <a:t>附件</a:t>
            </a:r>
            <a:r>
              <a:rPr lang="en-US" altLang="zh-CN" sz="2400" dirty="0" smtClean="0"/>
              <a:t>1</a:t>
            </a:r>
            <a:br>
              <a:rPr lang="zh-CN" altLang="en-US" sz="2400" dirty="0"/>
            </a:br>
            <a:endParaRPr lang="zh-CN" altLang="en-US" sz="2400" dirty="0"/>
          </a:p>
          <a:p>
            <a:pPr marL="342900" indent="-342900">
              <a:lnSpc>
                <a:spcPct val="130000"/>
              </a:lnSpc>
              <a:buFont typeface="+mj-lt"/>
              <a:buAutoNum type="alphaUcPeriod" startAt="6"/>
            </a:pPr>
            <a:endParaRPr lang="zh-CN" altLang="en-US" sz="24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aphicFrame>
        <p:nvGraphicFramePr>
          <p:cNvPr id="3" name="表格 2"/>
          <p:cNvGraphicFramePr>
            <a:graphicFrameLocks noGrp="1"/>
          </p:cNvGraphicFramePr>
          <p:nvPr/>
        </p:nvGraphicFramePr>
        <p:xfrm>
          <a:off x="884756" y="1240061"/>
          <a:ext cx="10873212" cy="4608513"/>
        </p:xfrm>
        <a:graphic>
          <a:graphicData uri="http://schemas.openxmlformats.org/drawingml/2006/table">
            <a:tbl>
              <a:tblPr firstRow="1" bandRow="1">
                <a:tableStyleId>{5940675A-B579-460E-94D1-54222C63F5DA}</a:tableStyleId>
              </a:tblPr>
              <a:tblGrid>
                <a:gridCol w="1386053"/>
                <a:gridCol w="1386052"/>
                <a:gridCol w="974130"/>
                <a:gridCol w="2010173"/>
                <a:gridCol w="1827430"/>
                <a:gridCol w="913715"/>
                <a:gridCol w="2375659"/>
              </a:tblGrid>
              <a:tr h="502497">
                <a:tc gridSpan="7">
                  <a:txBody>
                    <a:bodyPr/>
                    <a:lstStyle/>
                    <a:p>
                      <a:pPr algn="ctr"/>
                      <a:r>
                        <a:rPr lang="zh-CN" altLang="en-US" dirty="0" smtClean="0"/>
                        <a:t>身份证号码无法注册登记表</a:t>
                      </a:r>
                      <a:endParaRPr lang="zh-CN" altLang="en-US" dirty="0"/>
                    </a:p>
                  </a:txBody>
                  <a:tcPr/>
                </a:tc>
                <a:tc hMerge="1">
                  <a:tcPr/>
                </a:tc>
                <a:tc hMerge="1">
                  <a:tcPr/>
                </a:tc>
                <a:tc hMerge="1">
                  <a:tcPr/>
                </a:tc>
                <a:tc hMerge="1">
                  <a:tcPr/>
                </a:tc>
                <a:tc hMerge="1">
                  <a:tcPr/>
                </a:tc>
                <a:tc hMerge="1">
                  <a:tcPr/>
                </a:tc>
              </a:tr>
              <a:tr h="684336">
                <a:tc>
                  <a:txBody>
                    <a:bodyPr/>
                    <a:lstStyle/>
                    <a:p>
                      <a:pPr algn="ctr"/>
                      <a:r>
                        <a:rPr lang="zh-CN" altLang="en-US" dirty="0" smtClean="0"/>
                        <a:t>序号</a:t>
                      </a:r>
                      <a:endParaRPr lang="zh-CN" altLang="en-US" dirty="0"/>
                    </a:p>
                  </a:txBody>
                  <a:tcPr/>
                </a:tc>
                <a:tc>
                  <a:txBody>
                    <a:bodyPr/>
                    <a:lstStyle/>
                    <a:p>
                      <a:pPr algn="ctr"/>
                      <a:r>
                        <a:rPr lang="zh-CN" altLang="en-US" dirty="0" smtClean="0"/>
                        <a:t>姓名</a:t>
                      </a:r>
                      <a:endParaRPr lang="zh-CN" altLang="en-US" dirty="0"/>
                    </a:p>
                  </a:txBody>
                  <a:tcPr/>
                </a:tc>
                <a:tc>
                  <a:txBody>
                    <a:bodyPr/>
                    <a:lstStyle/>
                    <a:p>
                      <a:pPr algn="ctr"/>
                      <a:r>
                        <a:rPr lang="zh-CN" altLang="en-US" dirty="0" smtClean="0"/>
                        <a:t>学院</a:t>
                      </a:r>
                      <a:endParaRPr lang="zh-CN" altLang="en-US" dirty="0"/>
                    </a:p>
                  </a:txBody>
                  <a:tcPr/>
                </a:tc>
                <a:tc>
                  <a:txBody>
                    <a:bodyPr/>
                    <a:lstStyle/>
                    <a:p>
                      <a:pPr algn="ctr"/>
                      <a:r>
                        <a:rPr lang="zh-CN" altLang="en-US" dirty="0" smtClean="0"/>
                        <a:t>身份证号码</a:t>
                      </a:r>
                      <a:endParaRPr lang="zh-CN" altLang="en-US" dirty="0"/>
                    </a:p>
                  </a:txBody>
                  <a:tcPr/>
                </a:tc>
                <a:tc>
                  <a:txBody>
                    <a:bodyPr/>
                    <a:lstStyle/>
                    <a:p>
                      <a:pPr algn="ctr"/>
                      <a:r>
                        <a:rPr lang="zh-CN" altLang="en-US" dirty="0" smtClean="0"/>
                        <a:t>电话号码</a:t>
                      </a:r>
                      <a:endParaRPr lang="zh-CN" altLang="en-US" dirty="0"/>
                    </a:p>
                  </a:txBody>
                  <a:tcPr/>
                </a:tc>
                <a:tc>
                  <a:txBody>
                    <a:bodyPr/>
                    <a:lstStyle/>
                    <a:p>
                      <a:pPr algn="ctr"/>
                      <a:r>
                        <a:rPr lang="zh-CN" altLang="en-US" dirty="0" smtClean="0"/>
                        <a:t>邮箱</a:t>
                      </a:r>
                      <a:endParaRPr lang="zh-CN" altLang="en-US" dirty="0"/>
                    </a:p>
                  </a:txBody>
                  <a:tcPr/>
                </a:tc>
                <a:tc>
                  <a:txBody>
                    <a:bodyPr/>
                    <a:lstStyle/>
                    <a:p>
                      <a:pPr algn="ctr"/>
                      <a:r>
                        <a:rPr lang="zh-CN" altLang="en-US" dirty="0" smtClean="0"/>
                        <a:t>籍贯是否为外省</a:t>
                      </a:r>
                      <a:endParaRPr lang="zh-CN" altLang="en-US" dirty="0"/>
                    </a:p>
                  </a:txBody>
                  <a:tcPr/>
                </a:tc>
              </a:tr>
              <a:tr h="684336">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c>
                  <a:txBody>
                    <a:bodyPr/>
                    <a:lstStyle/>
                    <a:p>
                      <a:endParaRPr lang="zh-CN" altLang="en-US" dirty="0"/>
                    </a:p>
                  </a:txBody>
                  <a:tcPr/>
                </a:tc>
              </a:tr>
              <a:tr h="684336">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684336">
                <a:tc>
                  <a:txBody>
                    <a:bodyPr/>
                    <a:lstStyle/>
                    <a:p>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684336">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684336">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grpSp>
        <p:nvGrpSpPr>
          <p:cNvPr id="64" name="组合 63"/>
          <p:cNvGrpSpPr/>
          <p:nvPr/>
        </p:nvGrpSpPr>
        <p:grpSpPr>
          <a:xfrm>
            <a:off x="539014" y="726011"/>
            <a:ext cx="11780723" cy="0"/>
            <a:chOff x="503625" y="726011"/>
            <a:chExt cx="11780723" cy="0"/>
          </a:xfrm>
        </p:grpSpPr>
        <p:cxnSp>
          <p:nvCxnSpPr>
            <p:cNvPr id="65" name="直接连接符 64"/>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555959" y="726011"/>
            <a:ext cx="11763778" cy="1052596"/>
          </a:xfrm>
          <a:prstGeom prst="rect">
            <a:avLst/>
          </a:prstGeom>
        </p:spPr>
        <p:txBody>
          <a:bodyPr wrap="square">
            <a:spAutoFit/>
          </a:bodyPr>
          <a:lstStyle/>
          <a:p>
            <a:pPr>
              <a:lnSpc>
                <a:spcPct val="130000"/>
              </a:lnSpc>
            </a:pPr>
            <a:r>
              <a:rPr lang="zh-CN" altLang="en-US" sz="2400" dirty="0" smtClean="0"/>
              <a:t>附件</a:t>
            </a:r>
            <a:r>
              <a:rPr lang="en-US" altLang="zh-CN" sz="2400" dirty="0" smtClean="0"/>
              <a:t>2</a:t>
            </a:r>
            <a:r>
              <a:rPr lang="zh-CN" altLang="en-US" sz="2400" dirty="0" smtClean="0"/>
              <a:t>  </a:t>
            </a:r>
            <a:endParaRPr lang="zh-CN" altLang="en-US" sz="2400" dirty="0" smtClean="0"/>
          </a:p>
          <a:p>
            <a:pPr marL="342900" indent="-342900">
              <a:lnSpc>
                <a:spcPct val="130000"/>
              </a:lnSpc>
              <a:buFont typeface="+mj-lt"/>
              <a:buAutoNum type="alphaUcPeriod" startAt="6"/>
            </a:pPr>
            <a:endParaRPr lang="zh-CN" altLang="en-US" sz="24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aphicFrame>
        <p:nvGraphicFramePr>
          <p:cNvPr id="3" name="表格 2"/>
          <p:cNvGraphicFramePr>
            <a:graphicFrameLocks noGrp="1"/>
          </p:cNvGraphicFramePr>
          <p:nvPr/>
        </p:nvGraphicFramePr>
        <p:xfrm>
          <a:off x="740745" y="1384080"/>
          <a:ext cx="10873208" cy="4752524"/>
        </p:xfrm>
        <a:graphic>
          <a:graphicData uri="http://schemas.openxmlformats.org/drawingml/2006/table">
            <a:tbl>
              <a:tblPr firstRow="1" bandRow="1">
                <a:tableStyleId>{5940675A-B579-460E-94D1-54222C63F5DA}</a:tableStyleId>
              </a:tblPr>
              <a:tblGrid>
                <a:gridCol w="1359151"/>
                <a:gridCol w="1359151"/>
                <a:gridCol w="954104"/>
                <a:gridCol w="1512168"/>
                <a:gridCol w="1611181"/>
                <a:gridCol w="1359151"/>
                <a:gridCol w="1359151"/>
                <a:gridCol w="1359151"/>
              </a:tblGrid>
              <a:tr h="678932">
                <a:tc gridSpan="8">
                  <a:txBody>
                    <a:bodyPr/>
                    <a:lstStyle/>
                    <a:p>
                      <a:pPr algn="ctr"/>
                      <a:r>
                        <a:rPr lang="zh-CN" altLang="en-US" dirty="0" smtClean="0"/>
                        <a:t>未通过实名认证登记表</a:t>
                      </a:r>
                      <a:endParaRPr lang="zh-CN" altLang="en-US" dirty="0"/>
                    </a:p>
                  </a:txBody>
                  <a:tcPr/>
                </a:tc>
                <a:tc hMerge="1">
                  <a:tcPr/>
                </a:tc>
                <a:tc hMerge="1">
                  <a:tcPr/>
                </a:tc>
                <a:tc hMerge="1">
                  <a:tcPr/>
                </a:tc>
                <a:tc hMerge="1">
                  <a:tcPr/>
                </a:tc>
                <a:tc hMerge="1">
                  <a:tcPr/>
                </a:tc>
                <a:tc hMerge="1">
                  <a:tcPr/>
                </a:tc>
                <a:tc hMerge="1">
                  <a:tcPr/>
                </a:tc>
              </a:tr>
              <a:tr h="678932">
                <a:tc>
                  <a:txBody>
                    <a:bodyPr/>
                    <a:lstStyle/>
                    <a:p>
                      <a:pPr algn="ctr"/>
                      <a:r>
                        <a:rPr lang="zh-CN" altLang="en-US" dirty="0" smtClean="0"/>
                        <a:t>序号</a:t>
                      </a:r>
                      <a:endParaRPr lang="zh-CN" altLang="en-US" dirty="0"/>
                    </a:p>
                  </a:txBody>
                  <a:tcPr/>
                </a:tc>
                <a:tc>
                  <a:txBody>
                    <a:bodyPr/>
                    <a:lstStyle/>
                    <a:p>
                      <a:pPr algn="ctr"/>
                      <a:r>
                        <a:rPr lang="zh-CN" altLang="en-US" dirty="0" smtClean="0"/>
                        <a:t>姓名</a:t>
                      </a:r>
                      <a:endParaRPr lang="zh-CN" altLang="en-US" dirty="0"/>
                    </a:p>
                  </a:txBody>
                  <a:tcPr/>
                </a:tc>
                <a:tc>
                  <a:txBody>
                    <a:bodyPr/>
                    <a:lstStyle/>
                    <a:p>
                      <a:pPr algn="ctr"/>
                      <a:r>
                        <a:rPr lang="zh-CN" altLang="en-US" dirty="0" smtClean="0"/>
                        <a:t>学院</a:t>
                      </a:r>
                      <a:endParaRPr lang="zh-CN" altLang="en-US" dirty="0"/>
                    </a:p>
                  </a:txBody>
                  <a:tcPr/>
                </a:tc>
                <a:tc>
                  <a:txBody>
                    <a:bodyPr/>
                    <a:lstStyle/>
                    <a:p>
                      <a:pPr algn="ctr"/>
                      <a:r>
                        <a:rPr lang="zh-CN" altLang="en-US" dirty="0" smtClean="0"/>
                        <a:t>身份证号码</a:t>
                      </a:r>
                      <a:endParaRPr lang="zh-CN" altLang="en-US" dirty="0"/>
                    </a:p>
                  </a:txBody>
                  <a:tcPr/>
                </a:tc>
                <a:tc>
                  <a:txBody>
                    <a:bodyPr/>
                    <a:lstStyle/>
                    <a:p>
                      <a:pPr algn="ctr"/>
                      <a:r>
                        <a:rPr lang="zh-CN" altLang="en-US" dirty="0" smtClean="0"/>
                        <a:t>身份证住址</a:t>
                      </a:r>
                      <a:endParaRPr lang="zh-CN" altLang="en-US" dirty="0"/>
                    </a:p>
                  </a:txBody>
                  <a:tcPr/>
                </a:tc>
                <a:tc>
                  <a:txBody>
                    <a:bodyPr/>
                    <a:lstStyle/>
                    <a:p>
                      <a:pPr algn="ctr"/>
                      <a:r>
                        <a:rPr lang="zh-CN" altLang="en-US" dirty="0" smtClean="0"/>
                        <a:t>籍贯</a:t>
                      </a:r>
                      <a:endParaRPr lang="zh-CN" altLang="en-US" dirty="0"/>
                    </a:p>
                  </a:txBody>
                  <a:tcPr/>
                </a:tc>
                <a:tc>
                  <a:txBody>
                    <a:bodyPr/>
                    <a:lstStyle/>
                    <a:p>
                      <a:pPr algn="ctr"/>
                      <a:r>
                        <a:rPr lang="zh-CN" altLang="en-US" dirty="0" smtClean="0"/>
                        <a:t>手机号码</a:t>
                      </a:r>
                      <a:endParaRPr lang="zh-CN" altLang="en-US" dirty="0"/>
                    </a:p>
                  </a:txBody>
                  <a:tcPr/>
                </a:tc>
                <a:tc>
                  <a:txBody>
                    <a:bodyPr/>
                    <a:lstStyle/>
                    <a:p>
                      <a:pPr algn="ctr"/>
                      <a:r>
                        <a:rPr lang="zh-CN" altLang="en-US" dirty="0" smtClean="0"/>
                        <a:t>邮箱</a:t>
                      </a:r>
                      <a:endParaRPr lang="zh-CN" altLang="en-US" dirty="0"/>
                    </a:p>
                  </a:txBody>
                  <a:tcPr/>
                </a:tc>
              </a:tr>
              <a:tr h="678932">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tr>
              <a:tr h="678932">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678932">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678932">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678932">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c>
                  <a:txBody>
                    <a:bodyPr/>
                    <a:lstStyle/>
                    <a:p>
                      <a:endParaRPr lang="zh-CN" altLang="en-US"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79405" tIns="39702" rIns="79405" bIns="39702" numCol="1" anchor="t" anchorCtr="0" compatLnSpc="1"/>
              <a:lstStyle/>
              <a:p>
                <a:pPr>
                  <a:lnSpc>
                    <a:spcPct val="120000"/>
                  </a:lnSpc>
                </a:pPr>
                <a:endParaRPr lang="zh-CN" altLang="en-US" sz="1600">
                  <a:latin typeface="+mn-lt"/>
                  <a:ea typeface="+mn-ea"/>
                  <a:cs typeface="+mn-ea"/>
                  <a:sym typeface="+mn-lt"/>
                </a:endParaRPr>
              </a:p>
            </p:txBody>
          </p:sp>
        </p:grpSp>
      </p:grpSp>
      <p:grpSp>
        <p:nvGrpSpPr>
          <p:cNvPr id="64" name="组合 63"/>
          <p:cNvGrpSpPr/>
          <p:nvPr/>
        </p:nvGrpSpPr>
        <p:grpSpPr>
          <a:xfrm>
            <a:off x="539014" y="726011"/>
            <a:ext cx="11780723" cy="0"/>
            <a:chOff x="503625" y="726011"/>
            <a:chExt cx="11780723" cy="0"/>
          </a:xfrm>
        </p:grpSpPr>
        <p:cxnSp>
          <p:nvCxnSpPr>
            <p:cNvPr id="65" name="直接连接符 64"/>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555959" y="726011"/>
            <a:ext cx="11763778" cy="572464"/>
          </a:xfrm>
          <a:prstGeom prst="rect">
            <a:avLst/>
          </a:prstGeom>
        </p:spPr>
        <p:txBody>
          <a:bodyPr wrap="square">
            <a:spAutoFit/>
          </a:bodyPr>
          <a:lstStyle/>
          <a:p>
            <a:pPr>
              <a:lnSpc>
                <a:spcPct val="130000"/>
              </a:lnSpc>
            </a:pPr>
            <a:r>
              <a:rPr lang="zh-CN" altLang="en-US" sz="2400" dirty="0" smtClean="0"/>
              <a:t>附件</a:t>
            </a:r>
            <a:r>
              <a:rPr lang="en-US" altLang="zh-CN" sz="2400" dirty="0" smtClean="0"/>
              <a:t>3</a:t>
            </a:r>
            <a:r>
              <a:rPr lang="zh-CN" altLang="en-US" sz="2400" dirty="0"/>
              <a:t>  </a:t>
            </a:r>
            <a:endParaRPr lang="zh-CN" altLang="en-US" sz="24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aphicFrame>
        <p:nvGraphicFramePr>
          <p:cNvPr id="3" name="表格 2"/>
          <p:cNvGraphicFramePr>
            <a:graphicFrameLocks noGrp="1"/>
          </p:cNvGraphicFramePr>
          <p:nvPr/>
        </p:nvGraphicFramePr>
        <p:xfrm>
          <a:off x="1748857" y="1672108"/>
          <a:ext cx="9217019" cy="5112569"/>
        </p:xfrm>
        <a:graphic>
          <a:graphicData uri="http://schemas.openxmlformats.org/drawingml/2006/table">
            <a:tbl>
              <a:tblPr firstRow="1" bandRow="1">
                <a:tableStyleId>{5940675A-B579-460E-94D1-54222C63F5DA}</a:tableStyleId>
              </a:tblPr>
              <a:tblGrid>
                <a:gridCol w="1316717"/>
                <a:gridCol w="1316717"/>
                <a:gridCol w="894956"/>
                <a:gridCol w="1738478"/>
                <a:gridCol w="1316717"/>
                <a:gridCol w="1316717"/>
                <a:gridCol w="1316717"/>
              </a:tblGrid>
              <a:tr h="730367">
                <a:tc gridSpan="7">
                  <a:txBody>
                    <a:bodyPr/>
                    <a:lstStyle/>
                    <a:p>
                      <a:pPr algn="ctr"/>
                      <a:r>
                        <a:rPr lang="zh-CN" altLang="en-US" dirty="0" smtClean="0"/>
                        <a:t>密码无法找回登记表</a:t>
                      </a:r>
                      <a:endParaRPr lang="zh-CN" altLang="en-US" dirty="0"/>
                    </a:p>
                  </a:txBody>
                  <a:tcPr/>
                </a:tc>
                <a:tc hMerge="1">
                  <a:tcPr/>
                </a:tc>
                <a:tc hMerge="1">
                  <a:tcPr/>
                </a:tc>
                <a:tc hMerge="1">
                  <a:tcPr/>
                </a:tc>
                <a:tc hMerge="1">
                  <a:tcPr/>
                </a:tc>
                <a:tc hMerge="1">
                  <a:tcPr/>
                </a:tc>
                <a:tc hMerge="1">
                  <a:tcPr/>
                </a:tc>
              </a:tr>
              <a:tr h="730367">
                <a:tc>
                  <a:txBody>
                    <a:bodyPr/>
                    <a:lstStyle/>
                    <a:p>
                      <a:pPr algn="ctr"/>
                      <a:r>
                        <a:rPr lang="zh-CN" altLang="en-US" dirty="0" smtClean="0"/>
                        <a:t>序号</a:t>
                      </a:r>
                      <a:endParaRPr lang="zh-CN" altLang="en-US" dirty="0"/>
                    </a:p>
                  </a:txBody>
                  <a:tcPr/>
                </a:tc>
                <a:tc>
                  <a:txBody>
                    <a:bodyPr/>
                    <a:lstStyle/>
                    <a:p>
                      <a:pPr algn="ctr"/>
                      <a:r>
                        <a:rPr lang="zh-CN" altLang="en-US" dirty="0" smtClean="0"/>
                        <a:t>姓名</a:t>
                      </a:r>
                      <a:endParaRPr lang="zh-CN" altLang="en-US" dirty="0"/>
                    </a:p>
                  </a:txBody>
                  <a:tcPr/>
                </a:tc>
                <a:tc>
                  <a:txBody>
                    <a:bodyPr/>
                    <a:lstStyle/>
                    <a:p>
                      <a:pPr algn="ctr"/>
                      <a:r>
                        <a:rPr lang="zh-CN" altLang="en-US" dirty="0" smtClean="0"/>
                        <a:t>学院</a:t>
                      </a:r>
                      <a:endParaRPr lang="zh-CN" altLang="en-US" dirty="0"/>
                    </a:p>
                  </a:txBody>
                  <a:tcPr/>
                </a:tc>
                <a:tc>
                  <a:txBody>
                    <a:bodyPr/>
                    <a:lstStyle/>
                    <a:p>
                      <a:pPr algn="ctr"/>
                      <a:r>
                        <a:rPr lang="zh-CN" altLang="en-US" dirty="0" smtClean="0"/>
                        <a:t>身份证号码</a:t>
                      </a:r>
                      <a:endParaRPr lang="zh-CN" altLang="en-US" dirty="0"/>
                    </a:p>
                  </a:txBody>
                  <a:tcPr/>
                </a:tc>
                <a:tc>
                  <a:txBody>
                    <a:bodyPr/>
                    <a:lstStyle/>
                    <a:p>
                      <a:pPr algn="ctr"/>
                      <a:r>
                        <a:rPr lang="zh-CN" altLang="en-US" dirty="0" smtClean="0"/>
                        <a:t>电话号码</a:t>
                      </a:r>
                      <a:endParaRPr lang="zh-CN" altLang="en-US" dirty="0"/>
                    </a:p>
                  </a:txBody>
                  <a:tcPr/>
                </a:tc>
                <a:tc>
                  <a:txBody>
                    <a:bodyPr/>
                    <a:lstStyle/>
                    <a:p>
                      <a:pPr algn="ctr"/>
                      <a:r>
                        <a:rPr lang="zh-CN" altLang="en-US" dirty="0" smtClean="0"/>
                        <a:t>邮箱</a:t>
                      </a:r>
                      <a:endParaRPr lang="zh-CN" altLang="en-US" dirty="0"/>
                    </a:p>
                  </a:txBody>
                  <a:tcPr/>
                </a:tc>
                <a:tc>
                  <a:txBody>
                    <a:bodyPr/>
                    <a:lstStyle/>
                    <a:p>
                      <a:pPr algn="ctr"/>
                      <a:r>
                        <a:rPr lang="zh-CN" altLang="en-US" dirty="0" smtClean="0"/>
                        <a:t>备注</a:t>
                      </a:r>
                      <a:endParaRPr lang="zh-CN" altLang="en-US" dirty="0"/>
                    </a:p>
                  </a:txBody>
                  <a:tcPr/>
                </a:tc>
              </a:tr>
              <a:tr h="730367">
                <a:tc>
                  <a:txBody>
                    <a:bodyPr/>
                    <a:lstStyle/>
                    <a:p>
                      <a:endParaRPr lang="zh-CN" altLang="en-US"/>
                    </a:p>
                  </a:txBody>
                  <a:tcPr/>
                </a:tc>
                <a:tc>
                  <a:txBody>
                    <a:bodyPr/>
                    <a:lstStyle/>
                    <a:p>
                      <a:endParaRPr lang="zh-CN" altLang="en-US"/>
                    </a:p>
                  </a:txBody>
                  <a:tcPr/>
                </a:tc>
                <a:tc>
                  <a:txBody>
                    <a:bodyPr/>
                    <a:lstStyle/>
                    <a:p>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730367">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730367">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730367">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730367">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 y="0"/>
            <a:ext cx="12858749" cy="7232649"/>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259"/>
          <p:cNvSpPr>
            <a:spLocks noChangeArrowheads="1"/>
          </p:cNvSpPr>
          <p:nvPr/>
        </p:nvSpPr>
        <p:spPr bwMode="auto">
          <a:xfrm>
            <a:off x="6183636" y="2391438"/>
            <a:ext cx="667511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400" b="1" dirty="0">
                <a:solidFill>
                  <a:schemeClr val="accent1"/>
                </a:solidFill>
                <a:latin typeface="+mn-lt"/>
                <a:ea typeface="+mn-ea"/>
                <a:cs typeface="+mn-ea"/>
                <a:sym typeface="+mn-lt"/>
              </a:rPr>
              <a:t>感谢一路有你</a:t>
            </a:r>
            <a:endParaRPr lang="zh-CN" altLang="en-US" sz="1600" b="1" dirty="0">
              <a:solidFill>
                <a:schemeClr val="accent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anim calcmode="lin" valueType="num">
                                      <p:cBhvr>
                                        <p:cTn id="1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7"/>
                                        </p:tgtEl>
                                      </p:cBhvr>
                                    </p:animEffect>
                                  </p:childTnLst>
                                </p:cTn>
                              </p:par>
                            </p:childTnLst>
                          </p:cTn>
                        </p:par>
                        <p:par>
                          <p:cTn id="16" fill="hold">
                            <p:stCondLst>
                              <p:cond delay="125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7"/>
                                        </p:tgtEl>
                                      </p:cBhvr>
                                    </p:animEffect>
                                    <p:animScale>
                                      <p:cBhvr>
                                        <p:cTn id="19"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p:bldP spid="17"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 y="0"/>
            <a:ext cx="12858749" cy="7232649"/>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376" y="1"/>
            <a:ext cx="6429374" cy="72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54" y="-3332"/>
            <a:ext cx="12858043" cy="4915801"/>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cs typeface="+mn-ea"/>
              <a:sym typeface="+mn-lt"/>
            </a:endParaRPr>
          </a:p>
        </p:txBody>
      </p:sp>
      <p:sp>
        <p:nvSpPr>
          <p:cNvPr id="19" name="Rectangle 18"/>
          <p:cNvSpPr/>
          <p:nvPr/>
        </p:nvSpPr>
        <p:spPr>
          <a:xfrm>
            <a:off x="7189474" y="0"/>
            <a:ext cx="4393103" cy="49124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lnSpc>
                <a:spcPct val="150000"/>
              </a:lnSpc>
            </a:pPr>
            <a:r>
              <a:rPr lang="zh-CN" altLang="en-US" sz="4800" dirty="0" smtClean="0"/>
              <a:t>学院</a:t>
            </a:r>
            <a:r>
              <a:rPr lang="zh-CN" altLang="zh-CN" dirty="0" smtClean="0"/>
              <a:t>为</a:t>
            </a:r>
            <a:r>
              <a:rPr lang="zh-CN" altLang="en-US" dirty="0">
                <a:solidFill>
                  <a:schemeClr val="bg1"/>
                </a:solidFill>
                <a:cs typeface="+mn-ea"/>
                <a:sym typeface="+mn-lt"/>
              </a:rPr>
              <a:t>适应志愿服务事业的快速</a:t>
            </a:r>
            <a:r>
              <a:rPr lang="zh-CN" altLang="en-US" dirty="0" smtClean="0">
                <a:solidFill>
                  <a:schemeClr val="bg1"/>
                </a:solidFill>
                <a:cs typeface="+mn-ea"/>
                <a:sym typeface="+mn-lt"/>
              </a:rPr>
              <a:t>发展，我院</a:t>
            </a:r>
            <a:r>
              <a:rPr lang="zh-CN" altLang="en-US" dirty="0" smtClean="0">
                <a:sym typeface="+mn-lt"/>
              </a:rPr>
              <a:t>团委响应省团委要求。在学院</a:t>
            </a:r>
            <a:r>
              <a:rPr lang="zh-CN" altLang="en-US" dirty="0">
                <a:solidFill>
                  <a:schemeClr val="bg1"/>
                </a:solidFill>
                <a:cs typeface="+mn-ea"/>
                <a:sym typeface="+mn-lt"/>
              </a:rPr>
              <a:t>建设</a:t>
            </a:r>
            <a:r>
              <a:rPr lang="zh-CN" altLang="en-US" dirty="0" smtClean="0">
                <a:solidFill>
                  <a:schemeClr val="bg1"/>
                </a:solidFill>
                <a:cs typeface="+mn-ea"/>
                <a:sym typeface="+mn-lt"/>
              </a:rPr>
              <a:t>志愿者</a:t>
            </a:r>
            <a:r>
              <a:rPr lang="zh-CN" altLang="en-US" dirty="0">
                <a:solidFill>
                  <a:schemeClr val="bg1"/>
                </a:solidFill>
                <a:cs typeface="+mn-ea"/>
                <a:sym typeface="+mn-lt"/>
              </a:rPr>
              <a:t>信息管理服务</a:t>
            </a:r>
            <a:r>
              <a:rPr lang="zh-CN" altLang="en-US" dirty="0" smtClean="0">
                <a:solidFill>
                  <a:schemeClr val="bg1"/>
                </a:solidFill>
                <a:cs typeface="+mn-ea"/>
                <a:sym typeface="+mn-lt"/>
              </a:rPr>
              <a:t>平台。</a:t>
            </a:r>
            <a:r>
              <a:rPr lang="zh-CN" altLang="zh-CN" dirty="0" smtClean="0"/>
              <a:t>使</a:t>
            </a:r>
            <a:r>
              <a:rPr lang="zh-CN" altLang="en-US" dirty="0" smtClean="0"/>
              <a:t>在校</a:t>
            </a:r>
            <a:r>
              <a:rPr lang="zh-CN" altLang="zh-CN" dirty="0" smtClean="0"/>
              <a:t>生深入</a:t>
            </a:r>
            <a:r>
              <a:rPr lang="zh-CN" altLang="zh-CN" dirty="0"/>
              <a:t>了解青年志愿者服务活动，以便日后更好的开展志愿服务活动</a:t>
            </a:r>
            <a:r>
              <a:rPr lang="zh-CN" altLang="zh-CN" dirty="0" smtClean="0"/>
              <a:t>，</a:t>
            </a:r>
            <a:r>
              <a:rPr lang="zh-CN" altLang="en-US" dirty="0" smtClean="0"/>
              <a:t>并且能够管理志愿服务，</a:t>
            </a:r>
            <a:r>
              <a:rPr lang="zh-CN" altLang="zh-CN" dirty="0"/>
              <a:t>更好服务好学院以及参加校外</a:t>
            </a:r>
            <a:r>
              <a:rPr lang="zh-CN" altLang="zh-CN" dirty="0" smtClean="0"/>
              <a:t>活动</a:t>
            </a:r>
            <a:r>
              <a:rPr lang="zh-CN" altLang="en-US" dirty="0" smtClean="0"/>
              <a:t>，</a:t>
            </a:r>
            <a:r>
              <a:rPr lang="zh-CN" altLang="zh-CN" dirty="0" smtClean="0"/>
              <a:t>以后在开展活动时</a:t>
            </a:r>
            <a:r>
              <a:rPr lang="zh-CN" altLang="en-US" dirty="0" smtClean="0"/>
              <a:t>，以便家积极参加。</a:t>
            </a:r>
            <a:endParaRPr lang="en-GB" dirty="0">
              <a:cs typeface="+mn-ea"/>
              <a:sym typeface="+mn-lt"/>
            </a:endParaRPr>
          </a:p>
        </p:txBody>
      </p:sp>
      <p:sp>
        <p:nvSpPr>
          <p:cNvPr id="8" name="Rectangle 6"/>
          <p:cNvSpPr/>
          <p:nvPr/>
        </p:nvSpPr>
        <p:spPr>
          <a:xfrm>
            <a:off x="1049964" y="5409952"/>
            <a:ext cx="10441775" cy="1846659"/>
          </a:xfrm>
          <a:prstGeom prst="rect">
            <a:avLst/>
          </a:prstGeom>
        </p:spPr>
        <p:txBody>
          <a:bodyPr wrap="square" lIns="0" tIns="0" rIns="0" bIns="0">
            <a:spAutoFit/>
          </a:bodyPr>
          <a:lstStyle/>
          <a:p>
            <a:pPr algn="just">
              <a:lnSpc>
                <a:spcPct val="150000"/>
              </a:lnSpc>
              <a:defRPr/>
            </a:pPr>
            <a:r>
              <a:rPr lang="zh-CN" altLang="en-US" sz="2000" b="1" dirty="0" smtClean="0">
                <a:solidFill>
                  <a:schemeClr val="bg2">
                    <a:lumMod val="25000"/>
                  </a:schemeClr>
                </a:solidFill>
                <a:latin typeface="+mn-lt"/>
                <a:ea typeface="+mn-ea"/>
                <a:cs typeface="+mn-ea"/>
                <a:sym typeface="+mn-lt"/>
              </a:rPr>
              <a:t>志愿云：</a:t>
            </a:r>
            <a:endParaRPr lang="en-US" altLang="zh-CN" sz="2000" b="1" dirty="0" smtClean="0">
              <a:solidFill>
                <a:schemeClr val="bg2">
                  <a:lumMod val="25000"/>
                </a:schemeClr>
              </a:solidFill>
              <a:latin typeface="+mn-lt"/>
              <a:ea typeface="+mn-ea"/>
              <a:cs typeface="+mn-ea"/>
              <a:sym typeface="+mn-lt"/>
            </a:endParaRPr>
          </a:p>
          <a:p>
            <a:pPr algn="just">
              <a:lnSpc>
                <a:spcPct val="150000"/>
              </a:lnSpc>
              <a:defRPr/>
            </a:pPr>
            <a:r>
              <a:rPr lang="zh-CN" altLang="en-US" sz="2000" b="1" dirty="0" smtClean="0">
                <a:solidFill>
                  <a:schemeClr val="bg2">
                    <a:lumMod val="25000"/>
                  </a:schemeClr>
                </a:solidFill>
                <a:latin typeface="+mn-lt"/>
                <a:ea typeface="+mn-ea"/>
                <a:cs typeface="+mn-ea"/>
                <a:sym typeface="+mn-lt"/>
              </a:rPr>
              <a:t>是</a:t>
            </a:r>
            <a:r>
              <a:rPr lang="zh-CN" altLang="en-US" sz="2000" b="1" dirty="0">
                <a:solidFill>
                  <a:schemeClr val="bg2">
                    <a:lumMod val="25000"/>
                  </a:schemeClr>
                </a:solidFill>
                <a:latin typeface="+mn-lt"/>
                <a:ea typeface="+mn-ea"/>
                <a:cs typeface="+mn-ea"/>
                <a:sym typeface="+mn-lt"/>
              </a:rPr>
              <a:t>志愿者实名注册，服务活动报名，服务时长记录，推动人员，组织，活动的供需对接，实现志愿服务全过程一体化，流程化的在线服务管理，</a:t>
            </a:r>
            <a:r>
              <a:rPr lang="zh-CN" altLang="en-US" sz="2000" b="1" dirty="0" smtClean="0">
                <a:solidFill>
                  <a:schemeClr val="bg2">
                    <a:lumMod val="25000"/>
                  </a:schemeClr>
                </a:solidFill>
                <a:latin typeface="+mn-lt"/>
                <a:ea typeface="+mn-ea"/>
                <a:cs typeface="+mn-ea"/>
                <a:sym typeface="+mn-lt"/>
              </a:rPr>
              <a:t>为志愿者</a:t>
            </a:r>
            <a:r>
              <a:rPr lang="zh-CN" altLang="en-US" sz="2000" b="1" dirty="0">
                <a:solidFill>
                  <a:schemeClr val="bg2">
                    <a:lumMod val="25000"/>
                  </a:schemeClr>
                </a:solidFill>
                <a:latin typeface="+mn-lt"/>
                <a:ea typeface="+mn-ea"/>
                <a:cs typeface="+mn-ea"/>
                <a:sym typeface="+mn-lt"/>
              </a:rPr>
              <a:t>和志愿服务组织提供便捷的使用体验。</a:t>
            </a:r>
            <a:endParaRPr lang="en-GB" altLang="zh-CN" sz="2000" b="1" dirty="0">
              <a:solidFill>
                <a:schemeClr val="bg2">
                  <a:lumMod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1" name="TextBox 50"/>
          <p:cNvSpPr txBox="1"/>
          <p:nvPr/>
        </p:nvSpPr>
        <p:spPr>
          <a:xfrm>
            <a:off x="5633955" y="2233681"/>
            <a:ext cx="1590846" cy="227113"/>
          </a:xfrm>
          <a:prstGeom prst="rect">
            <a:avLst/>
          </a:prstGeom>
          <a:noFill/>
        </p:spPr>
        <p:txBody>
          <a:bodyPr wrap="square" lIns="0" tIns="0" rIns="0" bIns="0" rtlCol="0" anchor="ctr">
            <a:spAutoFit/>
          </a:bodyPr>
          <a:lstStyle/>
          <a:p>
            <a:pPr algn="ctr"/>
            <a:r>
              <a:rPr lang="zh-CN" altLang="en-US" sz="1475" dirty="0">
                <a:solidFill>
                  <a:schemeClr val="bg1"/>
                </a:solidFill>
                <a:latin typeface="+mn-lt"/>
                <a:ea typeface="+mn-ea"/>
                <a:cs typeface="+mn-ea"/>
                <a:sym typeface="+mn-lt"/>
              </a:rPr>
              <a:t>请替换文字内容</a:t>
            </a:r>
            <a:endParaRPr lang="en-AU" sz="1475" dirty="0">
              <a:solidFill>
                <a:schemeClr val="bg1"/>
              </a:solidFill>
              <a:latin typeface="+mn-lt"/>
              <a:ea typeface="+mn-ea"/>
              <a:cs typeface="+mn-ea"/>
              <a:sym typeface="+mn-lt"/>
            </a:endParaRPr>
          </a:p>
        </p:txBody>
      </p:sp>
      <p:sp>
        <p:nvSpPr>
          <p:cNvPr id="52" name="Text Placeholder 32"/>
          <p:cNvSpPr txBox="1"/>
          <p:nvPr/>
        </p:nvSpPr>
        <p:spPr>
          <a:xfrm>
            <a:off x="5633955" y="2562638"/>
            <a:ext cx="1590846" cy="73866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spcBef>
                <a:spcPts val="0"/>
              </a:spcBef>
              <a:buNone/>
            </a:pPr>
            <a:r>
              <a:rPr lang="zh-CN" altLang="en-US" sz="800" dirty="0">
                <a:solidFill>
                  <a:schemeClr val="bg1"/>
                </a:solidFill>
                <a:latin typeface="+mn-lt"/>
                <a:cs typeface="+mn-ea"/>
                <a:sym typeface="+mn-lt"/>
              </a:rPr>
              <a:t>请替换文字内容，修改文字内容，也可以直接复制你的内容到此。请替换文字内容，修改文容，也可接复制你的内容到此。</a:t>
            </a:r>
            <a:endParaRPr lang="en-US" sz="800" dirty="0">
              <a:solidFill>
                <a:schemeClr val="bg1"/>
              </a:solidFill>
              <a:latin typeface="+mn-lt"/>
              <a:cs typeface="+mn-ea"/>
              <a:sym typeface="+mn-lt"/>
            </a:endParaRPr>
          </a:p>
        </p:txBody>
      </p:sp>
      <p:sp>
        <p:nvSpPr>
          <p:cNvPr id="60" name="Text Placeholder 32"/>
          <p:cNvSpPr txBox="1"/>
          <p:nvPr/>
        </p:nvSpPr>
        <p:spPr>
          <a:xfrm>
            <a:off x="1449134" y="4404814"/>
            <a:ext cx="3275291" cy="131318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Font typeface="Wingdings" panose="05000000000000000000" pitchFamily="2" charset="2"/>
              <a:buChar char="ü"/>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a:t>
            </a:r>
            <a:endParaRPr lang="en-US" altLang="zh-CN" sz="800" dirty="0">
              <a:solidFill>
                <a:schemeClr val="bg1"/>
              </a:solidFill>
              <a:latin typeface="+mn-lt"/>
              <a:cs typeface="+mn-ea"/>
              <a:sym typeface="+mn-lt"/>
            </a:endParaRPr>
          </a:p>
          <a:p>
            <a:pPr>
              <a:lnSpc>
                <a:spcPct val="150000"/>
              </a:lnSpc>
              <a:buFont typeface="Wingdings" panose="05000000000000000000" pitchFamily="2" charset="2"/>
              <a:buChar char="ü"/>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a:t>
            </a:r>
            <a:endParaRPr lang="en-US" altLang="zh-CN" sz="800" dirty="0">
              <a:solidFill>
                <a:schemeClr val="bg1"/>
              </a:solidFill>
              <a:latin typeface="+mn-lt"/>
              <a:cs typeface="+mn-ea"/>
              <a:sym typeface="+mn-lt"/>
            </a:endParaRPr>
          </a:p>
          <a:p>
            <a:pPr>
              <a:lnSpc>
                <a:spcPct val="150000"/>
              </a:lnSpc>
              <a:buFont typeface="Wingdings" panose="05000000000000000000" pitchFamily="2" charset="2"/>
              <a:buChar char="ü"/>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a:t>
            </a:r>
            <a:endParaRPr lang="zh-CN" altLang="en-US" sz="800" dirty="0">
              <a:solidFill>
                <a:schemeClr val="bg1"/>
              </a:solidFill>
              <a:latin typeface="+mn-lt"/>
              <a:cs typeface="+mn-ea"/>
              <a:sym typeface="+mn-lt"/>
            </a:endParaRPr>
          </a:p>
        </p:txBody>
      </p:sp>
      <p:sp>
        <p:nvSpPr>
          <p:cNvPr id="61" name="Text Placeholder 32"/>
          <p:cNvSpPr txBox="1"/>
          <p:nvPr/>
        </p:nvSpPr>
        <p:spPr>
          <a:xfrm>
            <a:off x="7807012" y="2754891"/>
            <a:ext cx="1697976" cy="276998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solidFill>
              <a:latin typeface="+mn-lt"/>
              <a:cs typeface="+mn-ea"/>
              <a:sym typeface="+mn-lt"/>
            </a:endParaRPr>
          </a:p>
        </p:txBody>
      </p:sp>
      <p:grpSp>
        <p:nvGrpSpPr>
          <p:cNvPr id="5" name="组合 4"/>
          <p:cNvGrpSpPr/>
          <p:nvPr/>
        </p:nvGrpSpPr>
        <p:grpSpPr>
          <a:xfrm>
            <a:off x="539014" y="726011"/>
            <a:ext cx="11780723" cy="0"/>
            <a:chOff x="503625" y="726011"/>
            <a:chExt cx="11780723" cy="0"/>
          </a:xfrm>
        </p:grpSpPr>
        <p:cxnSp>
          <p:nvCxnSpPr>
            <p:cNvPr id="3" name="直接连接符 2"/>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2108895" y="2347237"/>
            <a:ext cx="8062303" cy="3785652"/>
          </a:xfrm>
          <a:prstGeom prst="rect">
            <a:avLst/>
          </a:prstGeom>
          <a:noFill/>
        </p:spPr>
        <p:txBody>
          <a:bodyPr wrap="square" rtlCol="0">
            <a:spAutoFit/>
          </a:bodyPr>
          <a:lstStyle/>
          <a:p>
            <a:r>
              <a:rPr lang="en-US" altLang="zh-CN" sz="4000" dirty="0">
                <a:solidFill>
                  <a:srgbClr val="C00000"/>
                </a:solidFill>
              </a:rPr>
              <a:t>1.</a:t>
            </a:r>
            <a:r>
              <a:rPr lang="zh-CN" altLang="en-US" sz="4000" dirty="0" smtClean="0">
                <a:solidFill>
                  <a:srgbClr val="C00000"/>
                </a:solidFill>
              </a:rPr>
              <a:t>评优评奖  </a:t>
            </a:r>
            <a:r>
              <a:rPr lang="zh-CN" altLang="en-US" sz="4000" dirty="0">
                <a:solidFill>
                  <a:srgbClr val="C00000"/>
                </a:solidFill>
              </a:rPr>
              <a:t>学院评优奖励其一的要求是需要</a:t>
            </a:r>
            <a:r>
              <a:rPr lang="zh-CN" altLang="en-US" sz="4000" dirty="0" smtClean="0">
                <a:solidFill>
                  <a:srgbClr val="C00000"/>
                </a:solidFill>
              </a:rPr>
              <a:t>在志愿云上</a:t>
            </a:r>
            <a:r>
              <a:rPr lang="zh-CN" altLang="en-US" sz="4000" dirty="0">
                <a:solidFill>
                  <a:srgbClr val="C00000"/>
                </a:solidFill>
              </a:rPr>
              <a:t>积累足够</a:t>
            </a:r>
            <a:r>
              <a:rPr lang="zh-CN" altLang="en-US" sz="4000" dirty="0" smtClean="0">
                <a:solidFill>
                  <a:srgbClr val="C00000"/>
                </a:solidFill>
              </a:rPr>
              <a:t>的服务时长。如：十佳大学生、优秀团学干事、优秀团学干部、优秀志愿者等。</a:t>
            </a:r>
            <a:endParaRPr lang="en-US" altLang="zh-CN" sz="4000" dirty="0">
              <a:solidFill>
                <a:srgbClr val="C00000"/>
              </a:solidFill>
            </a:endParaRPr>
          </a:p>
          <a:p>
            <a:endParaRPr lang="en-US" altLang="zh-CN" sz="4000" dirty="0"/>
          </a:p>
        </p:txBody>
      </p:sp>
      <p:sp>
        <p:nvSpPr>
          <p:cNvPr id="4" name="同侧圆角矩形 3"/>
          <p:cNvSpPr/>
          <p:nvPr/>
        </p:nvSpPr>
        <p:spPr>
          <a:xfrm>
            <a:off x="3081036" y="1312068"/>
            <a:ext cx="6418209" cy="921613"/>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t>为什么要注册志愿云</a:t>
            </a:r>
            <a:endParaRPr lang="zh-CN" altLang="en-US" sz="4800"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1" name="TextBox 50"/>
          <p:cNvSpPr txBox="1"/>
          <p:nvPr/>
        </p:nvSpPr>
        <p:spPr>
          <a:xfrm>
            <a:off x="5633955" y="2233681"/>
            <a:ext cx="1590846" cy="227113"/>
          </a:xfrm>
          <a:prstGeom prst="rect">
            <a:avLst/>
          </a:prstGeom>
          <a:noFill/>
        </p:spPr>
        <p:txBody>
          <a:bodyPr wrap="square" lIns="0" tIns="0" rIns="0" bIns="0" rtlCol="0" anchor="ctr">
            <a:spAutoFit/>
          </a:bodyPr>
          <a:lstStyle/>
          <a:p>
            <a:pPr algn="ctr"/>
            <a:r>
              <a:rPr lang="zh-CN" altLang="en-US" sz="1475" dirty="0">
                <a:solidFill>
                  <a:schemeClr val="bg1"/>
                </a:solidFill>
                <a:latin typeface="+mn-lt"/>
                <a:ea typeface="+mn-ea"/>
                <a:cs typeface="+mn-ea"/>
                <a:sym typeface="+mn-lt"/>
              </a:rPr>
              <a:t>请替换文字内容</a:t>
            </a:r>
            <a:endParaRPr lang="en-AU" sz="1475" dirty="0">
              <a:solidFill>
                <a:schemeClr val="bg1"/>
              </a:solidFill>
              <a:latin typeface="+mn-lt"/>
              <a:ea typeface="+mn-ea"/>
              <a:cs typeface="+mn-ea"/>
              <a:sym typeface="+mn-lt"/>
            </a:endParaRPr>
          </a:p>
        </p:txBody>
      </p:sp>
      <p:sp>
        <p:nvSpPr>
          <p:cNvPr id="52" name="Text Placeholder 32"/>
          <p:cNvSpPr txBox="1"/>
          <p:nvPr/>
        </p:nvSpPr>
        <p:spPr>
          <a:xfrm>
            <a:off x="5633955" y="2562638"/>
            <a:ext cx="1590846" cy="73866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spcBef>
                <a:spcPts val="0"/>
              </a:spcBef>
              <a:buNone/>
            </a:pPr>
            <a:r>
              <a:rPr lang="zh-CN" altLang="en-US" sz="800" dirty="0">
                <a:solidFill>
                  <a:schemeClr val="bg1"/>
                </a:solidFill>
                <a:latin typeface="+mn-lt"/>
                <a:cs typeface="+mn-ea"/>
                <a:sym typeface="+mn-lt"/>
              </a:rPr>
              <a:t>请替换文字内容，修改文字内容，也可以直接复制你的内容到此。请替换文字内容，修改文容，也可接复制你的内容到此。</a:t>
            </a:r>
            <a:endParaRPr lang="en-US" sz="800" dirty="0">
              <a:solidFill>
                <a:schemeClr val="bg1"/>
              </a:solidFill>
              <a:latin typeface="+mn-lt"/>
              <a:cs typeface="+mn-ea"/>
              <a:sym typeface="+mn-lt"/>
            </a:endParaRPr>
          </a:p>
        </p:txBody>
      </p:sp>
      <p:sp>
        <p:nvSpPr>
          <p:cNvPr id="60" name="Text Placeholder 32"/>
          <p:cNvSpPr txBox="1"/>
          <p:nvPr/>
        </p:nvSpPr>
        <p:spPr>
          <a:xfrm>
            <a:off x="1449134" y="4404814"/>
            <a:ext cx="7932569" cy="75918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Font typeface="Wingdings" panose="05000000000000000000" pitchFamily="2" charset="2"/>
              <a:buChar char="ü"/>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a:t>
            </a:r>
            <a:endParaRPr lang="en-US" altLang="zh-CN" sz="800" dirty="0">
              <a:solidFill>
                <a:schemeClr val="bg1"/>
              </a:solidFill>
              <a:latin typeface="+mn-lt"/>
              <a:cs typeface="+mn-ea"/>
              <a:sym typeface="+mn-lt"/>
            </a:endParaRPr>
          </a:p>
          <a:p>
            <a:pPr>
              <a:lnSpc>
                <a:spcPct val="150000"/>
              </a:lnSpc>
              <a:buFont typeface="Wingdings" panose="05000000000000000000" pitchFamily="2" charset="2"/>
              <a:buChar char="ü"/>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a:t>
            </a:r>
            <a:endParaRPr lang="en-US" altLang="zh-CN" sz="800" dirty="0">
              <a:solidFill>
                <a:schemeClr val="bg1"/>
              </a:solidFill>
              <a:latin typeface="+mn-lt"/>
              <a:cs typeface="+mn-ea"/>
              <a:sym typeface="+mn-lt"/>
            </a:endParaRPr>
          </a:p>
          <a:p>
            <a:pPr>
              <a:lnSpc>
                <a:spcPct val="150000"/>
              </a:lnSpc>
              <a:buFont typeface="Wingdings" panose="05000000000000000000" pitchFamily="2" charset="2"/>
              <a:buChar char="ü"/>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a:t>
            </a:r>
            <a:endParaRPr lang="zh-CN" altLang="en-US" sz="800" dirty="0">
              <a:solidFill>
                <a:schemeClr val="bg1"/>
              </a:solidFill>
              <a:latin typeface="+mn-lt"/>
              <a:cs typeface="+mn-ea"/>
              <a:sym typeface="+mn-lt"/>
            </a:endParaRPr>
          </a:p>
        </p:txBody>
      </p:sp>
      <p:sp>
        <p:nvSpPr>
          <p:cNvPr id="61" name="Text Placeholder 32"/>
          <p:cNvSpPr txBox="1"/>
          <p:nvPr/>
        </p:nvSpPr>
        <p:spPr>
          <a:xfrm>
            <a:off x="7807012" y="2754891"/>
            <a:ext cx="1697976" cy="276998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solidFill>
              <a:latin typeface="+mn-lt"/>
              <a:cs typeface="+mn-ea"/>
              <a:sym typeface="+mn-lt"/>
            </a:endParaRPr>
          </a:p>
        </p:txBody>
      </p:sp>
      <p:grpSp>
        <p:nvGrpSpPr>
          <p:cNvPr id="5" name="组合 4"/>
          <p:cNvGrpSpPr/>
          <p:nvPr/>
        </p:nvGrpSpPr>
        <p:grpSpPr>
          <a:xfrm>
            <a:off x="539014" y="726011"/>
            <a:ext cx="11780723" cy="0"/>
            <a:chOff x="503625" y="726011"/>
            <a:chExt cx="11780723" cy="0"/>
          </a:xfrm>
        </p:grpSpPr>
        <p:cxnSp>
          <p:nvCxnSpPr>
            <p:cNvPr id="3" name="直接连接符 2"/>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 name="同侧圆角矩形 3"/>
          <p:cNvSpPr/>
          <p:nvPr/>
        </p:nvSpPr>
        <p:spPr>
          <a:xfrm>
            <a:off x="3081036" y="808014"/>
            <a:ext cx="6418209" cy="712834"/>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t>为什么要注册志愿云</a:t>
            </a:r>
            <a:endParaRPr lang="zh-CN" altLang="en-US" sz="4800" dirty="0"/>
          </a:p>
        </p:txBody>
      </p:sp>
      <p:sp>
        <p:nvSpPr>
          <p:cNvPr id="6" name="流程图: 过程 5"/>
          <p:cNvSpPr/>
          <p:nvPr/>
        </p:nvSpPr>
        <p:spPr>
          <a:xfrm>
            <a:off x="1449134" y="1672110"/>
            <a:ext cx="9516745" cy="890528"/>
          </a:xfrm>
          <a:prstGeom prst="flowChartProcess">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4400" dirty="0" smtClean="0"/>
              <a:t>2</a:t>
            </a:r>
            <a:r>
              <a:rPr lang="zh-CN" altLang="en-US" sz="2400" dirty="0">
                <a:solidFill>
                  <a:srgbClr val="00B050"/>
                </a:solidFill>
              </a:rPr>
              <a:t>此外</a:t>
            </a:r>
            <a:r>
              <a:rPr lang="zh-CN" altLang="en-US" sz="2400" dirty="0" smtClean="0">
                <a:solidFill>
                  <a:srgbClr val="00B050"/>
                </a:solidFill>
              </a:rPr>
              <a:t>，志愿云的</a:t>
            </a:r>
            <a:r>
              <a:rPr lang="zh-CN" altLang="en-US" sz="2400" dirty="0">
                <a:solidFill>
                  <a:srgbClr val="00B050"/>
                </a:solidFill>
              </a:rPr>
              <a:t>志愿者会根据积累的志愿时被划分为五个星级</a:t>
            </a:r>
            <a:r>
              <a:rPr lang="en-US" altLang="zh-CN" sz="2400" dirty="0">
                <a:solidFill>
                  <a:srgbClr val="00B050"/>
                </a:solidFill>
              </a:rPr>
              <a:t>(1-5</a:t>
            </a:r>
            <a:r>
              <a:rPr lang="zh-CN" altLang="en-US" sz="2400" dirty="0">
                <a:solidFill>
                  <a:srgbClr val="00B050"/>
                </a:solidFill>
              </a:rPr>
              <a:t>级</a:t>
            </a:r>
            <a:r>
              <a:rPr lang="en-US" altLang="zh-CN" sz="2400" dirty="0">
                <a:solidFill>
                  <a:srgbClr val="00B050"/>
                </a:solidFill>
              </a:rPr>
              <a:t>)</a:t>
            </a:r>
            <a:r>
              <a:rPr lang="zh-CN" altLang="en-US" sz="2400" dirty="0">
                <a:solidFill>
                  <a:srgbClr val="00B050"/>
                </a:solidFill>
              </a:rPr>
              <a:t>。星级越高，享受的各种待遇越多。</a:t>
            </a:r>
            <a:endParaRPr lang="zh-CN" altLang="en-US" sz="2400" dirty="0">
              <a:solidFill>
                <a:srgbClr val="00B050"/>
              </a:solidFill>
            </a:endParaRPr>
          </a:p>
          <a:p>
            <a:pPr algn="ctr"/>
            <a:endParaRPr lang="zh-CN" altLang="en-US" dirty="0"/>
          </a:p>
        </p:txBody>
      </p:sp>
      <p:sp>
        <p:nvSpPr>
          <p:cNvPr id="12" name="矩形 11"/>
          <p:cNvSpPr/>
          <p:nvPr/>
        </p:nvSpPr>
        <p:spPr>
          <a:xfrm>
            <a:off x="2705456" y="2754891"/>
            <a:ext cx="8234109" cy="3108543"/>
          </a:xfrm>
          <a:prstGeom prst="rect">
            <a:avLst/>
          </a:prstGeom>
        </p:spPr>
        <p:txBody>
          <a:bodyPr wrap="square">
            <a:spAutoFit/>
          </a:bodyPr>
          <a:lstStyle/>
          <a:p>
            <a:r>
              <a:rPr lang="zh-CN" altLang="en-US" sz="2800" dirty="0">
                <a:solidFill>
                  <a:srgbClr val="00B0F0"/>
                </a:solidFill>
              </a:rPr>
              <a:t>星级计算方法：</a:t>
            </a:r>
            <a:endParaRPr lang="zh-CN" altLang="en-US" sz="2800" dirty="0">
              <a:solidFill>
                <a:srgbClr val="00B0F0"/>
              </a:solidFill>
            </a:endParaRPr>
          </a:p>
          <a:p>
            <a:r>
              <a:rPr lang="zh-CN" altLang="en-US" sz="2800" dirty="0">
                <a:solidFill>
                  <a:srgbClr val="00B0F0"/>
                </a:solidFill>
              </a:rPr>
              <a:t>每位志愿者申请人的初始状态为无星级。</a:t>
            </a:r>
            <a:endParaRPr lang="zh-CN" altLang="en-US" sz="2800" dirty="0">
              <a:solidFill>
                <a:srgbClr val="00B0F0"/>
              </a:solidFill>
            </a:endParaRPr>
          </a:p>
          <a:p>
            <a:r>
              <a:rPr lang="zh-CN" altLang="en-US" sz="2800" dirty="0">
                <a:solidFill>
                  <a:srgbClr val="00B0F0"/>
                </a:solidFill>
              </a:rPr>
              <a:t>服务时间</a:t>
            </a:r>
            <a:r>
              <a:rPr lang="zh-CN" altLang="en-US" sz="2800" dirty="0" smtClean="0">
                <a:solidFill>
                  <a:srgbClr val="00B0F0"/>
                </a:solidFill>
              </a:rPr>
              <a:t>累计</a:t>
            </a:r>
            <a:r>
              <a:rPr lang="en-US" altLang="zh-CN" sz="2800" dirty="0" smtClean="0">
                <a:solidFill>
                  <a:srgbClr val="00B0F0"/>
                </a:solidFill>
              </a:rPr>
              <a:t>100</a:t>
            </a:r>
            <a:r>
              <a:rPr lang="zh-CN" altLang="en-US" sz="2800" dirty="0" smtClean="0">
                <a:solidFill>
                  <a:srgbClr val="00B0F0"/>
                </a:solidFill>
              </a:rPr>
              <a:t>达到小时</a:t>
            </a:r>
            <a:r>
              <a:rPr lang="zh-CN" altLang="en-US" sz="2800" dirty="0">
                <a:solidFill>
                  <a:srgbClr val="00B0F0"/>
                </a:solidFill>
              </a:rPr>
              <a:t>的，可授予一星级志愿者；</a:t>
            </a:r>
            <a:endParaRPr lang="zh-CN" altLang="en-US" sz="2800" dirty="0">
              <a:solidFill>
                <a:srgbClr val="00B0F0"/>
              </a:solidFill>
            </a:endParaRPr>
          </a:p>
          <a:p>
            <a:r>
              <a:rPr lang="zh-CN" altLang="en-US" sz="2800" dirty="0">
                <a:solidFill>
                  <a:srgbClr val="00B0F0"/>
                </a:solidFill>
              </a:rPr>
              <a:t>累计</a:t>
            </a:r>
            <a:r>
              <a:rPr lang="zh-CN" altLang="en-US" sz="2800" dirty="0" smtClean="0">
                <a:solidFill>
                  <a:srgbClr val="00B0F0"/>
                </a:solidFill>
              </a:rPr>
              <a:t>达到</a:t>
            </a:r>
            <a:r>
              <a:rPr lang="en-US" altLang="zh-CN" sz="2800" dirty="0" smtClean="0">
                <a:solidFill>
                  <a:srgbClr val="00B0F0"/>
                </a:solidFill>
              </a:rPr>
              <a:t>300</a:t>
            </a:r>
            <a:r>
              <a:rPr lang="zh-CN" altLang="en-US" sz="2800" dirty="0" smtClean="0">
                <a:solidFill>
                  <a:srgbClr val="00B0F0"/>
                </a:solidFill>
              </a:rPr>
              <a:t>小时</a:t>
            </a:r>
            <a:r>
              <a:rPr lang="zh-CN" altLang="en-US" sz="2800" dirty="0">
                <a:solidFill>
                  <a:srgbClr val="00B0F0"/>
                </a:solidFill>
              </a:rPr>
              <a:t>可授予二星级志愿者；</a:t>
            </a:r>
            <a:endParaRPr lang="zh-CN" altLang="en-US" sz="2800" dirty="0">
              <a:solidFill>
                <a:srgbClr val="00B0F0"/>
              </a:solidFill>
            </a:endParaRPr>
          </a:p>
          <a:p>
            <a:r>
              <a:rPr lang="zh-CN" altLang="en-US" sz="2800" dirty="0">
                <a:solidFill>
                  <a:srgbClr val="00B0F0"/>
                </a:solidFill>
              </a:rPr>
              <a:t>累计</a:t>
            </a:r>
            <a:r>
              <a:rPr lang="zh-CN" altLang="en-US" sz="2800" dirty="0" smtClean="0">
                <a:solidFill>
                  <a:srgbClr val="00B0F0"/>
                </a:solidFill>
              </a:rPr>
              <a:t>达到</a:t>
            </a:r>
            <a:r>
              <a:rPr lang="en-US" altLang="zh-CN" sz="2800" dirty="0" smtClean="0">
                <a:solidFill>
                  <a:srgbClr val="00B0F0"/>
                </a:solidFill>
              </a:rPr>
              <a:t>600</a:t>
            </a:r>
            <a:r>
              <a:rPr lang="zh-CN" altLang="en-US" sz="2800" dirty="0" smtClean="0">
                <a:solidFill>
                  <a:srgbClr val="00B0F0"/>
                </a:solidFill>
              </a:rPr>
              <a:t>小时</a:t>
            </a:r>
            <a:r>
              <a:rPr lang="zh-CN" altLang="en-US" sz="2800" dirty="0">
                <a:solidFill>
                  <a:srgbClr val="00B0F0"/>
                </a:solidFill>
              </a:rPr>
              <a:t>可授予三星级志愿者；</a:t>
            </a:r>
            <a:endParaRPr lang="zh-CN" altLang="en-US" sz="2800" dirty="0">
              <a:solidFill>
                <a:srgbClr val="00B0F0"/>
              </a:solidFill>
            </a:endParaRPr>
          </a:p>
          <a:p>
            <a:r>
              <a:rPr lang="zh-CN" altLang="en-US" sz="2800" dirty="0">
                <a:solidFill>
                  <a:srgbClr val="00B0F0"/>
                </a:solidFill>
              </a:rPr>
              <a:t>累计</a:t>
            </a:r>
            <a:r>
              <a:rPr lang="zh-CN" altLang="en-US" sz="2800" dirty="0" smtClean="0">
                <a:solidFill>
                  <a:srgbClr val="00B0F0"/>
                </a:solidFill>
              </a:rPr>
              <a:t>达到</a:t>
            </a:r>
            <a:r>
              <a:rPr lang="en-US" altLang="zh-CN" sz="2800" dirty="0" smtClean="0">
                <a:solidFill>
                  <a:srgbClr val="00B0F0"/>
                </a:solidFill>
              </a:rPr>
              <a:t>1000</a:t>
            </a:r>
            <a:r>
              <a:rPr lang="zh-CN" altLang="en-US" sz="2800" dirty="0" smtClean="0">
                <a:solidFill>
                  <a:srgbClr val="00B0F0"/>
                </a:solidFill>
              </a:rPr>
              <a:t>小时</a:t>
            </a:r>
            <a:r>
              <a:rPr lang="zh-CN" altLang="en-US" sz="2800" dirty="0">
                <a:solidFill>
                  <a:srgbClr val="00B0F0"/>
                </a:solidFill>
              </a:rPr>
              <a:t>可授予四星级志愿者；</a:t>
            </a:r>
            <a:endParaRPr lang="zh-CN" altLang="en-US" sz="2800" dirty="0">
              <a:solidFill>
                <a:srgbClr val="00B0F0"/>
              </a:solidFill>
            </a:endParaRPr>
          </a:p>
          <a:p>
            <a:r>
              <a:rPr lang="zh-CN" altLang="en-US" sz="2800" dirty="0">
                <a:solidFill>
                  <a:srgbClr val="00B0F0"/>
                </a:solidFill>
              </a:rPr>
              <a:t>累计</a:t>
            </a:r>
            <a:r>
              <a:rPr lang="zh-CN" altLang="en-US" sz="2800" dirty="0" smtClean="0">
                <a:solidFill>
                  <a:srgbClr val="00B0F0"/>
                </a:solidFill>
              </a:rPr>
              <a:t>达到</a:t>
            </a:r>
            <a:r>
              <a:rPr lang="en-US" altLang="zh-CN" sz="2800" dirty="0" smtClean="0">
                <a:solidFill>
                  <a:srgbClr val="00B0F0"/>
                </a:solidFill>
              </a:rPr>
              <a:t>1500</a:t>
            </a:r>
            <a:r>
              <a:rPr lang="zh-CN" altLang="en-US" sz="2800" dirty="0" smtClean="0">
                <a:solidFill>
                  <a:srgbClr val="00B0F0"/>
                </a:solidFill>
              </a:rPr>
              <a:t>小时</a:t>
            </a:r>
            <a:r>
              <a:rPr lang="zh-CN" altLang="en-US" sz="2800" dirty="0">
                <a:solidFill>
                  <a:srgbClr val="00B0F0"/>
                </a:solidFill>
              </a:rPr>
              <a:t>可授予五星级志愿者；</a:t>
            </a:r>
            <a:endParaRPr lang="zh-CN" altLang="en-US" sz="2800" dirty="0">
              <a:solidFill>
                <a:srgbClr val="00B0F0"/>
              </a:solidFill>
            </a:endParaRPr>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1" name="TextBox 50"/>
          <p:cNvSpPr txBox="1"/>
          <p:nvPr/>
        </p:nvSpPr>
        <p:spPr>
          <a:xfrm>
            <a:off x="5633955" y="2233681"/>
            <a:ext cx="1590846" cy="227113"/>
          </a:xfrm>
          <a:prstGeom prst="rect">
            <a:avLst/>
          </a:prstGeom>
          <a:noFill/>
        </p:spPr>
        <p:txBody>
          <a:bodyPr wrap="square" lIns="0" tIns="0" rIns="0" bIns="0" rtlCol="0" anchor="ctr">
            <a:spAutoFit/>
          </a:bodyPr>
          <a:lstStyle/>
          <a:p>
            <a:pPr algn="ctr"/>
            <a:r>
              <a:rPr lang="zh-CN" altLang="en-US" sz="1475" dirty="0">
                <a:solidFill>
                  <a:schemeClr val="bg1"/>
                </a:solidFill>
                <a:latin typeface="+mn-lt"/>
                <a:ea typeface="+mn-ea"/>
                <a:cs typeface="+mn-ea"/>
                <a:sym typeface="+mn-lt"/>
              </a:rPr>
              <a:t>请替换文字内容</a:t>
            </a:r>
            <a:endParaRPr lang="en-AU" sz="1475" dirty="0">
              <a:solidFill>
                <a:schemeClr val="bg1"/>
              </a:solidFill>
              <a:latin typeface="+mn-lt"/>
              <a:ea typeface="+mn-ea"/>
              <a:cs typeface="+mn-ea"/>
              <a:sym typeface="+mn-lt"/>
            </a:endParaRPr>
          </a:p>
        </p:txBody>
      </p:sp>
      <p:sp>
        <p:nvSpPr>
          <p:cNvPr id="60" name="Text Placeholder 32"/>
          <p:cNvSpPr txBox="1"/>
          <p:nvPr/>
        </p:nvSpPr>
        <p:spPr>
          <a:xfrm>
            <a:off x="1449134" y="4404814"/>
            <a:ext cx="7932569" cy="75918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Font typeface="Wingdings" panose="05000000000000000000" pitchFamily="2" charset="2"/>
              <a:buChar char="ü"/>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a:t>
            </a:r>
            <a:endParaRPr lang="en-US" altLang="zh-CN" sz="800" dirty="0">
              <a:solidFill>
                <a:schemeClr val="bg1"/>
              </a:solidFill>
              <a:latin typeface="+mn-lt"/>
              <a:cs typeface="+mn-ea"/>
              <a:sym typeface="+mn-lt"/>
            </a:endParaRPr>
          </a:p>
          <a:p>
            <a:pPr>
              <a:lnSpc>
                <a:spcPct val="150000"/>
              </a:lnSpc>
              <a:buFont typeface="Wingdings" panose="05000000000000000000" pitchFamily="2" charset="2"/>
              <a:buChar char="ü"/>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a:t>
            </a:r>
            <a:endParaRPr lang="en-US" altLang="zh-CN" sz="800" dirty="0">
              <a:solidFill>
                <a:schemeClr val="bg1"/>
              </a:solidFill>
              <a:latin typeface="+mn-lt"/>
              <a:cs typeface="+mn-ea"/>
              <a:sym typeface="+mn-lt"/>
            </a:endParaRPr>
          </a:p>
          <a:p>
            <a:pPr>
              <a:lnSpc>
                <a:spcPct val="150000"/>
              </a:lnSpc>
              <a:buFont typeface="Wingdings" panose="05000000000000000000" pitchFamily="2" charset="2"/>
              <a:buChar char="ü"/>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a:t>
            </a:r>
            <a:endParaRPr lang="zh-CN" altLang="en-US" sz="800" dirty="0">
              <a:solidFill>
                <a:schemeClr val="bg1"/>
              </a:solidFill>
              <a:latin typeface="+mn-lt"/>
              <a:cs typeface="+mn-ea"/>
              <a:sym typeface="+mn-lt"/>
            </a:endParaRPr>
          </a:p>
        </p:txBody>
      </p:sp>
      <p:sp>
        <p:nvSpPr>
          <p:cNvPr id="61" name="Text Placeholder 32"/>
          <p:cNvSpPr txBox="1"/>
          <p:nvPr/>
        </p:nvSpPr>
        <p:spPr>
          <a:xfrm>
            <a:off x="7807012" y="2754891"/>
            <a:ext cx="1697976" cy="276998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800" dirty="0">
                <a:solidFill>
                  <a:schemeClr val="bg1"/>
                </a:solidFill>
                <a:latin typeface="+mn-lt"/>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solidFill>
              <a:latin typeface="+mn-lt"/>
              <a:cs typeface="+mn-ea"/>
              <a:sym typeface="+mn-lt"/>
            </a:endParaRPr>
          </a:p>
        </p:txBody>
      </p:sp>
      <p:grpSp>
        <p:nvGrpSpPr>
          <p:cNvPr id="5" name="组合 4"/>
          <p:cNvGrpSpPr/>
          <p:nvPr/>
        </p:nvGrpSpPr>
        <p:grpSpPr>
          <a:xfrm>
            <a:off x="539014" y="726011"/>
            <a:ext cx="11780723" cy="0"/>
            <a:chOff x="503625" y="726011"/>
            <a:chExt cx="11780723" cy="0"/>
          </a:xfrm>
        </p:grpSpPr>
        <p:cxnSp>
          <p:nvCxnSpPr>
            <p:cNvPr id="3" name="直接连接符 2"/>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 name="同侧圆角矩形 3"/>
          <p:cNvSpPr/>
          <p:nvPr/>
        </p:nvSpPr>
        <p:spPr>
          <a:xfrm>
            <a:off x="3081036" y="808014"/>
            <a:ext cx="6418209" cy="712834"/>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t>为什么要注册志愿云</a:t>
            </a:r>
            <a:endParaRPr lang="zh-CN" altLang="en-US" sz="4800" dirty="0"/>
          </a:p>
        </p:txBody>
      </p:sp>
      <p:sp>
        <p:nvSpPr>
          <p:cNvPr id="2" name="单圆角矩形 1"/>
          <p:cNvSpPr/>
          <p:nvPr/>
        </p:nvSpPr>
        <p:spPr>
          <a:xfrm>
            <a:off x="2920174" y="1978393"/>
            <a:ext cx="6579071" cy="4230220"/>
          </a:xfrm>
          <a:prstGeom prst="snip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800" dirty="0" smtClean="0"/>
              <a:t>3</a:t>
            </a:r>
            <a:r>
              <a:rPr lang="zh-CN" altLang="en-US" sz="2800" dirty="0" smtClean="0"/>
              <a:t>志愿云在全国通用</a:t>
            </a:r>
            <a:r>
              <a:rPr lang="zh-CN" altLang="en-US" sz="2800" dirty="0" smtClean="0"/>
              <a:t>，是</a:t>
            </a:r>
            <a:r>
              <a:rPr lang="zh-CN" altLang="en-US" sz="2800" dirty="0" smtClean="0"/>
              <a:t>自己参加活动的</a:t>
            </a:r>
            <a:r>
              <a:rPr lang="zh-CN" altLang="en-US" sz="2800" dirty="0" smtClean="0"/>
              <a:t>见证。也你</a:t>
            </a:r>
            <a:r>
              <a:rPr lang="zh-CN" altLang="en-US" sz="2800" dirty="0" smtClean="0"/>
              <a:t>参加志愿事业的重要体现。</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858750" cy="7232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Freeform 6"/>
          <p:cNvSpPr/>
          <p:nvPr/>
        </p:nvSpPr>
        <p:spPr bwMode="auto">
          <a:xfrm>
            <a:off x="1237462" y="2162555"/>
            <a:ext cx="4937180" cy="4349428"/>
          </a:xfrm>
          <a:custGeom>
            <a:avLst/>
            <a:gdLst>
              <a:gd name="T0" fmla="*/ 0 w 998"/>
              <a:gd name="T1" fmla="*/ 0 h 861"/>
              <a:gd name="T2" fmla="*/ 998 w 998"/>
              <a:gd name="T3" fmla="*/ 0 h 861"/>
              <a:gd name="T4" fmla="*/ 492 w 998"/>
              <a:gd name="T5" fmla="*/ 861 h 861"/>
              <a:gd name="T6" fmla="*/ 0 w 998"/>
              <a:gd name="T7" fmla="*/ 0 h 861"/>
            </a:gdLst>
            <a:ahLst/>
            <a:cxnLst>
              <a:cxn ang="0">
                <a:pos x="T0" y="T1"/>
              </a:cxn>
              <a:cxn ang="0">
                <a:pos x="T2" y="T3"/>
              </a:cxn>
              <a:cxn ang="0">
                <a:pos x="T4" y="T5"/>
              </a:cxn>
              <a:cxn ang="0">
                <a:pos x="T6" y="T7"/>
              </a:cxn>
            </a:cxnLst>
            <a:rect l="0" t="0" r="r" b="b"/>
            <a:pathLst>
              <a:path w="998" h="861">
                <a:moveTo>
                  <a:pt x="0" y="0"/>
                </a:moveTo>
                <a:lnTo>
                  <a:pt x="998" y="0"/>
                </a:lnTo>
                <a:lnTo>
                  <a:pt x="492" y="861"/>
                </a:lnTo>
                <a:lnTo>
                  <a:pt x="0" y="0"/>
                </a:lnTo>
                <a:close/>
              </a:path>
            </a:pathLst>
          </a:custGeom>
          <a:solidFill>
            <a:schemeClr val="bg1">
              <a:alpha val="30196"/>
            </a:schemeClr>
          </a:solidFill>
          <a:ln w="0">
            <a:noFill/>
            <a:prstDash val="solid"/>
            <a:round/>
          </a:ln>
        </p:spPr>
        <p:txBody>
          <a:bodyPr vert="horz" wrap="square" lIns="128580" tIns="64290" rIns="128580" bIns="64290" numCol="1" anchor="t" anchorCtr="0" compatLnSpc="1"/>
          <a:lstStyle/>
          <a:p>
            <a:endParaRPr lang="zh-CN" altLang="en-US">
              <a:latin typeface="+mn-lt"/>
              <a:ea typeface="+mn-ea"/>
              <a:cs typeface="+mn-ea"/>
              <a:sym typeface="+mn-lt"/>
            </a:endParaRPr>
          </a:p>
        </p:txBody>
      </p:sp>
      <p:sp>
        <p:nvSpPr>
          <p:cNvPr id="17" name="Freeform 11"/>
          <p:cNvSpPr/>
          <p:nvPr/>
        </p:nvSpPr>
        <p:spPr bwMode="auto">
          <a:xfrm>
            <a:off x="1648542" y="1423110"/>
            <a:ext cx="4115020" cy="3581420"/>
          </a:xfrm>
          <a:custGeom>
            <a:avLst/>
            <a:gdLst>
              <a:gd name="T0" fmla="*/ 949 w 1896"/>
              <a:gd name="T1" fmla="*/ 0 h 1616"/>
              <a:gd name="T2" fmla="*/ 1896 w 1896"/>
              <a:gd name="T3" fmla="*/ 1616 h 1616"/>
              <a:gd name="T4" fmla="*/ 0 w 1896"/>
              <a:gd name="T5" fmla="*/ 1616 h 1616"/>
              <a:gd name="T6" fmla="*/ 949 w 1896"/>
              <a:gd name="T7" fmla="*/ 0 h 1616"/>
            </a:gdLst>
            <a:ahLst/>
            <a:cxnLst>
              <a:cxn ang="0">
                <a:pos x="T0" y="T1"/>
              </a:cxn>
              <a:cxn ang="0">
                <a:pos x="T2" y="T3"/>
              </a:cxn>
              <a:cxn ang="0">
                <a:pos x="T4" y="T5"/>
              </a:cxn>
              <a:cxn ang="0">
                <a:pos x="T6" y="T7"/>
              </a:cxn>
            </a:cxnLst>
            <a:rect l="0" t="0" r="r" b="b"/>
            <a:pathLst>
              <a:path w="1896" h="1616">
                <a:moveTo>
                  <a:pt x="949" y="0"/>
                </a:moveTo>
                <a:lnTo>
                  <a:pt x="1896" y="1616"/>
                </a:lnTo>
                <a:lnTo>
                  <a:pt x="0" y="1616"/>
                </a:lnTo>
                <a:lnTo>
                  <a:pt x="949" y="0"/>
                </a:lnTo>
                <a:close/>
              </a:path>
            </a:pathLst>
          </a:custGeom>
          <a:noFill/>
          <a:ln w="19050">
            <a:solidFill>
              <a:schemeClr val="bg1"/>
            </a:solidFill>
            <a:prstDash val="solid"/>
            <a:round/>
          </a:ln>
        </p:spPr>
        <p:txBody>
          <a:bodyPr vert="horz" wrap="square" lIns="128580" tIns="64290" rIns="128580" bIns="64290" numCol="1" anchor="t" anchorCtr="0" compatLnSpc="1"/>
          <a:lstStyle/>
          <a:p>
            <a:endParaRPr lang="zh-CN" altLang="en-US" dirty="0">
              <a:latin typeface="+mn-lt"/>
              <a:ea typeface="+mn-ea"/>
              <a:cs typeface="+mn-ea"/>
              <a:sym typeface="+mn-lt"/>
            </a:endParaRPr>
          </a:p>
        </p:txBody>
      </p:sp>
      <p:sp>
        <p:nvSpPr>
          <p:cNvPr id="2050" name="文本框 2"/>
          <p:cNvSpPr txBox="1">
            <a:spLocks noChangeArrowheads="1"/>
          </p:cNvSpPr>
          <p:nvPr>
            <p:custDataLst>
              <p:tags r:id="rId1"/>
            </p:custDataLst>
          </p:nvPr>
        </p:nvSpPr>
        <p:spPr bwMode="auto">
          <a:xfrm>
            <a:off x="2952413" y="2449016"/>
            <a:ext cx="1695986" cy="156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bg1"/>
                </a:solidFill>
                <a:latin typeface="+mn-lt"/>
                <a:ea typeface="+mn-ea"/>
                <a:cs typeface="+mn-ea"/>
                <a:sym typeface="+mn-lt"/>
              </a:rPr>
              <a:t>02</a:t>
            </a:r>
            <a:endParaRPr lang="zh-CN" altLang="en-US" sz="10200" b="1" dirty="0">
              <a:solidFill>
                <a:schemeClr val="bg1"/>
              </a:solidFill>
              <a:latin typeface="+mn-lt"/>
              <a:ea typeface="+mn-ea"/>
              <a:cs typeface="+mn-ea"/>
              <a:sym typeface="+mn-lt"/>
            </a:endParaRPr>
          </a:p>
        </p:txBody>
      </p:sp>
      <p:cxnSp>
        <p:nvCxnSpPr>
          <p:cNvPr id="7" name="直接连接符 6"/>
          <p:cNvCxnSpPr/>
          <p:nvPr>
            <p:custDataLst>
              <p:tags r:id="rId2"/>
            </p:custDataLst>
          </p:nvPr>
        </p:nvCxnSpPr>
        <p:spPr>
          <a:xfrm>
            <a:off x="6205337" y="3616325"/>
            <a:ext cx="4143101"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3"/>
            </p:custDataLst>
          </p:nvPr>
        </p:nvSpPr>
        <p:spPr bwMode="auto">
          <a:xfrm>
            <a:off x="2067237" y="3868624"/>
            <a:ext cx="3466334" cy="430887"/>
          </a:xfrm>
          <a:prstGeom prst="rect">
            <a:avLst/>
          </a:prstGeom>
          <a:noFill/>
          <a:ln>
            <a:noFill/>
          </a:ln>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mn-lt"/>
                <a:ea typeface="+mn-ea"/>
                <a:cs typeface="+mn-ea"/>
                <a:sym typeface="+mn-lt"/>
              </a:rPr>
              <a:t>章节 </a:t>
            </a:r>
            <a:r>
              <a:rPr lang="en-US" altLang="zh-CN" sz="2800" b="1" dirty="0">
                <a:solidFill>
                  <a:schemeClr val="bg1"/>
                </a:solidFill>
                <a:latin typeface="+mn-lt"/>
                <a:ea typeface="+mn-ea"/>
                <a:cs typeface="+mn-ea"/>
                <a:sym typeface="+mn-lt"/>
              </a:rPr>
              <a:t>PART</a:t>
            </a:r>
            <a:endParaRPr lang="zh-CN" altLang="en-US" sz="2800" b="1" dirty="0">
              <a:solidFill>
                <a:schemeClr val="bg1"/>
              </a:solidFill>
              <a:latin typeface="+mn-lt"/>
              <a:ea typeface="+mn-ea"/>
              <a:cs typeface="+mn-ea"/>
              <a:sym typeface="+mn-lt"/>
            </a:endParaRPr>
          </a:p>
        </p:txBody>
      </p:sp>
      <p:sp>
        <p:nvSpPr>
          <p:cNvPr id="8" name="矩形 7"/>
          <p:cNvSpPr/>
          <p:nvPr/>
        </p:nvSpPr>
        <p:spPr>
          <a:xfrm>
            <a:off x="6205339" y="2748641"/>
            <a:ext cx="5552627" cy="830997"/>
          </a:xfrm>
          <a:prstGeom prst="rect">
            <a:avLst/>
          </a:prstGeom>
        </p:spPr>
        <p:txBody>
          <a:bodyPr wrap="square" lIns="0" tIns="0" rIns="0" bIns="0">
            <a:spAutoFit/>
          </a:bodyPr>
          <a:lstStyle/>
          <a:p>
            <a:r>
              <a:rPr lang="zh-CN" altLang="en-US" sz="5400" dirty="0" smtClean="0">
                <a:solidFill>
                  <a:schemeClr val="bg1"/>
                </a:solidFill>
                <a:latin typeface="+mn-lt"/>
                <a:ea typeface="+mn-ea"/>
                <a:cs typeface="+mn-ea"/>
                <a:sym typeface="+mn-lt"/>
              </a:rPr>
              <a:t>志愿云注册步骤</a:t>
            </a:r>
            <a:endParaRPr lang="zh-CN" altLang="en-US" sz="5400" dirty="0">
              <a:solidFill>
                <a:schemeClr val="bg1"/>
              </a:solidFill>
              <a:latin typeface="+mn-lt"/>
              <a:ea typeface="+mn-ea"/>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1" accel="40000" fill="hold" grpId="0" nodeType="withEffect" p14:presetBounceEnd="40000">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14:bounceEnd="40000">
                                          <p:cBhvr additive="base">
                                            <p:cTn id="10" dur="175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1" dur="1750" fill="hold"/>
                                            <p:tgtEl>
                                              <p:spTgt spid="16"/>
                                            </p:tgtEl>
                                            <p:attrNameLst>
                                              <p:attrName>ppt_y</p:attrName>
                                            </p:attrNameLst>
                                          </p:cBhvr>
                                          <p:tavLst>
                                            <p:tav tm="0">
                                              <p:val>
                                                <p:strVal val="0-#ppt_h/2"/>
                                              </p:val>
                                            </p:tav>
                                            <p:tav tm="100000">
                                              <p:val>
                                                <p:strVal val="#ppt_y"/>
                                              </p:val>
                                            </p:tav>
                                          </p:tavLst>
                                        </p:anim>
                                      </p:childTnLst>
                                    </p:cTn>
                                  </p:par>
                                  <p:par>
                                    <p:cTn id="12" presetID="2" presetClass="entr" presetSubtype="4" accel="40000" fill="hold" grpId="0" nodeType="withEffect" p14:presetBounceEnd="40000">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14:bounceEnd="40000">
                                          <p:cBhvr additive="base">
                                            <p:cTn id="14" dur="175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15" dur="17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0-#ppt_w/2"/>
                                              </p:val>
                                            </p:tav>
                                            <p:tav tm="100000">
                                              <p:val>
                                                <p:strVal val="#ppt_x"/>
                                              </p:val>
                                            </p:tav>
                                          </p:tavLst>
                                        </p:anim>
                                        <p:anim calcmode="lin" valueType="num">
                                          <p:cBhvr additive="base">
                                            <p:cTn id="26"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ppt_w"/>
                                              </p:val>
                                            </p:tav>
                                            <p:tav tm="100000">
                                              <p:val>
                                                <p:strVal val="#ppt_w"/>
                                              </p:val>
                                            </p:tav>
                                          </p:tavLst>
                                        </p:anim>
                                        <p:anim calcmode="lin" valueType="num">
                                          <p:cBhvr>
                                            <p:cTn id="32"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2050" grpId="0"/>
          <p:bldP spid="2052"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1" accel="4000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1750" fill="hold"/>
                                            <p:tgtEl>
                                              <p:spTgt spid="16"/>
                                            </p:tgtEl>
                                            <p:attrNameLst>
                                              <p:attrName>ppt_x</p:attrName>
                                            </p:attrNameLst>
                                          </p:cBhvr>
                                          <p:tavLst>
                                            <p:tav tm="0">
                                              <p:val>
                                                <p:strVal val="#ppt_x"/>
                                              </p:val>
                                            </p:tav>
                                            <p:tav tm="100000">
                                              <p:val>
                                                <p:strVal val="#ppt_x"/>
                                              </p:val>
                                            </p:tav>
                                          </p:tavLst>
                                        </p:anim>
                                        <p:anim calcmode="lin" valueType="num">
                                          <p:cBhvr additive="base">
                                            <p:cTn id="11" dur="1750" fill="hold"/>
                                            <p:tgtEl>
                                              <p:spTgt spid="16"/>
                                            </p:tgtEl>
                                            <p:attrNameLst>
                                              <p:attrName>ppt_y</p:attrName>
                                            </p:attrNameLst>
                                          </p:cBhvr>
                                          <p:tavLst>
                                            <p:tav tm="0">
                                              <p:val>
                                                <p:strVal val="0-#ppt_h/2"/>
                                              </p:val>
                                            </p:tav>
                                            <p:tav tm="100000">
                                              <p:val>
                                                <p:strVal val="#ppt_y"/>
                                              </p:val>
                                            </p:tav>
                                          </p:tavLst>
                                        </p:anim>
                                      </p:childTnLst>
                                    </p:cTn>
                                  </p:par>
                                  <p:par>
                                    <p:cTn id="12" presetID="2" presetClass="entr" presetSubtype="4" accel="4000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1750" fill="hold"/>
                                            <p:tgtEl>
                                              <p:spTgt spid="17"/>
                                            </p:tgtEl>
                                            <p:attrNameLst>
                                              <p:attrName>ppt_x</p:attrName>
                                            </p:attrNameLst>
                                          </p:cBhvr>
                                          <p:tavLst>
                                            <p:tav tm="0">
                                              <p:val>
                                                <p:strVal val="#ppt_x"/>
                                              </p:val>
                                            </p:tav>
                                            <p:tav tm="100000">
                                              <p:val>
                                                <p:strVal val="#ppt_x"/>
                                              </p:val>
                                            </p:tav>
                                          </p:tavLst>
                                        </p:anim>
                                        <p:anim calcmode="lin" valueType="num">
                                          <p:cBhvr additive="base">
                                            <p:cTn id="15" dur="17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0-#ppt_w/2"/>
                                              </p:val>
                                            </p:tav>
                                            <p:tav tm="100000">
                                              <p:val>
                                                <p:strVal val="#ppt_x"/>
                                              </p:val>
                                            </p:tav>
                                          </p:tavLst>
                                        </p:anim>
                                        <p:anim calcmode="lin" valueType="num">
                                          <p:cBhvr additive="base">
                                            <p:cTn id="26"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ppt_w"/>
                                              </p:val>
                                            </p:tav>
                                            <p:tav tm="100000">
                                              <p:val>
                                                <p:strVal val="#ppt_w"/>
                                              </p:val>
                                            </p:tav>
                                          </p:tavLst>
                                        </p:anim>
                                        <p:anim calcmode="lin" valueType="num">
                                          <p:cBhvr>
                                            <p:cTn id="32"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2050" grpId="0"/>
          <p:bldP spid="2052" grpId="0"/>
          <p:bldP spid="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1164369" y="2680221"/>
            <a:ext cx="2316294" cy="1514497"/>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mn-lt"/>
                <a:ea typeface="+mn-ea"/>
                <a:cs typeface="+mn-ea"/>
                <a:sym typeface="+mn-lt"/>
              </a:endParaRPr>
            </a:p>
          </p:txBody>
        </p:sp>
        <p:sp>
          <p:nvSpPr>
            <p:cNvPr id="6" name="Shape 335"/>
            <p:cNvSpPr/>
            <p:nvPr/>
          </p:nvSpPr>
          <p:spPr>
            <a:xfrm>
              <a:off x="1297755" y="908059"/>
              <a:ext cx="2869854" cy="1260789"/>
            </a:xfrm>
            <a:prstGeom prst="rect">
              <a:avLst/>
            </a:prstGeom>
            <a:noFill/>
            <a:ln w="12700" cap="flat">
              <a:noFill/>
              <a:miter lim="400000"/>
            </a:ln>
            <a:effec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en-US" altLang="zh-CN" sz="3600" b="1" dirty="0" smtClean="0">
                  <a:solidFill>
                    <a:schemeClr val="bg1"/>
                  </a:solidFill>
                  <a:latin typeface="+mn-lt"/>
                  <a:ea typeface="+mn-ea"/>
                  <a:cs typeface="+mn-ea"/>
                  <a:sym typeface="+mn-lt"/>
                </a:rPr>
                <a:t>1</a:t>
              </a:r>
              <a:r>
                <a:rPr lang="zh-CN" altLang="en-US" sz="1400" b="1" dirty="0" smtClean="0">
                  <a:solidFill>
                    <a:schemeClr val="bg1"/>
                  </a:solidFill>
                  <a:latin typeface="+mn-lt"/>
                  <a:ea typeface="+mn-ea"/>
                  <a:cs typeface="+mn-ea"/>
                  <a:sym typeface="+mn-lt"/>
                </a:rPr>
                <a:t>如何注册志愿者</a:t>
              </a:r>
              <a:endParaRPr lang="id-ID" altLang="zh-CN" sz="1400" b="1" dirty="0">
                <a:solidFill>
                  <a:schemeClr val="bg1"/>
                </a:solidFill>
                <a:latin typeface="+mn-lt"/>
                <a:ea typeface="+mn-ea"/>
                <a:cs typeface="+mn-ea"/>
                <a:sym typeface="+mn-lt"/>
              </a:endParaRPr>
            </a:p>
          </p:txBody>
        </p:sp>
      </p:grpSp>
      <p:grpSp>
        <p:nvGrpSpPr>
          <p:cNvPr id="7" name="Group 342"/>
          <p:cNvGrpSpPr/>
          <p:nvPr/>
        </p:nvGrpSpPr>
        <p:grpSpPr>
          <a:xfrm>
            <a:off x="3181743" y="2680221"/>
            <a:ext cx="2316294" cy="1514496"/>
            <a:chOff x="0" y="0"/>
            <a:chExt cx="4392860" cy="2872248"/>
          </a:xfrm>
          <a:solidFill>
            <a:srgbClr val="E60000"/>
          </a:solidFill>
        </p:grpSpPr>
        <p:sp>
          <p:nvSpPr>
            <p:cNvPr id="8" name="Shape 338"/>
            <p:cNvSpPr/>
            <p:nvPr/>
          </p:nvSpPr>
          <p:spPr>
            <a:xfrm>
              <a:off x="0" y="0"/>
              <a:ext cx="4392860"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mn-lt"/>
                <a:ea typeface="+mn-ea"/>
                <a:cs typeface="+mn-ea"/>
                <a:sym typeface="+mn-lt"/>
              </a:endParaRPr>
            </a:p>
          </p:txBody>
        </p:sp>
        <p:sp>
          <p:nvSpPr>
            <p:cNvPr id="11" name="Shape 340"/>
            <p:cNvSpPr/>
            <p:nvPr/>
          </p:nvSpPr>
          <p:spPr>
            <a:xfrm>
              <a:off x="1194479" y="1289712"/>
              <a:ext cx="285243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en-US" altLang="zh-CN" sz="3600" b="1" dirty="0" smtClean="0">
                  <a:solidFill>
                    <a:schemeClr val="bg1"/>
                  </a:solidFill>
                  <a:latin typeface="+mn-lt"/>
                  <a:ea typeface="+mn-ea"/>
                  <a:cs typeface="+mn-ea"/>
                  <a:sym typeface="+mn-lt"/>
                </a:rPr>
                <a:t>2</a:t>
              </a:r>
              <a:r>
                <a:rPr lang="zh-CN" altLang="en-US" b="1" dirty="0" smtClean="0">
                  <a:solidFill>
                    <a:schemeClr val="bg1"/>
                  </a:solidFill>
                  <a:latin typeface="+mn-lt"/>
                  <a:ea typeface="+mn-ea"/>
                  <a:cs typeface="+mn-ea"/>
                  <a:sym typeface="+mn-lt"/>
                </a:rPr>
                <a:t>如何加志愿团体</a:t>
              </a:r>
              <a:endParaRPr lang="id-ID" altLang="zh-CN" b="1" dirty="0">
                <a:solidFill>
                  <a:schemeClr val="bg1"/>
                </a:solidFill>
                <a:latin typeface="+mn-lt"/>
                <a:ea typeface="+mn-ea"/>
                <a:cs typeface="+mn-ea"/>
                <a:sym typeface="+mn-lt"/>
              </a:endParaRPr>
            </a:p>
          </p:txBody>
        </p:sp>
      </p:grpSp>
      <p:grpSp>
        <p:nvGrpSpPr>
          <p:cNvPr id="12" name="Group 347"/>
          <p:cNvGrpSpPr/>
          <p:nvPr/>
        </p:nvGrpSpPr>
        <p:grpSpPr>
          <a:xfrm>
            <a:off x="5148372" y="2603020"/>
            <a:ext cx="2316294" cy="1514496"/>
            <a:chOff x="-333841" y="-4"/>
            <a:chExt cx="4392859" cy="2872248"/>
          </a:xfrm>
        </p:grpSpPr>
        <p:sp>
          <p:nvSpPr>
            <p:cNvPr id="13" name="Shape 343"/>
            <p:cNvSpPr/>
            <p:nvPr/>
          </p:nvSpPr>
          <p:spPr>
            <a:xfrm>
              <a:off x="-333841" y="-4"/>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mn-lt"/>
                <a:ea typeface="+mn-ea"/>
                <a:cs typeface="+mn-ea"/>
                <a:sym typeface="+mn-lt"/>
              </a:endParaRPr>
            </a:p>
          </p:txBody>
        </p:sp>
        <p:sp>
          <p:nvSpPr>
            <p:cNvPr id="16" name="Shape 345"/>
            <p:cNvSpPr/>
            <p:nvPr/>
          </p:nvSpPr>
          <p:spPr>
            <a:xfrm>
              <a:off x="567300" y="1289712"/>
              <a:ext cx="2972477"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en-US" altLang="zh-CN" sz="3600" b="1" dirty="0" smtClean="0">
                  <a:solidFill>
                    <a:schemeClr val="bg1"/>
                  </a:solidFill>
                  <a:latin typeface="+mn-lt"/>
                  <a:ea typeface="+mn-ea"/>
                  <a:cs typeface="+mn-ea"/>
                  <a:sym typeface="+mn-lt"/>
                </a:rPr>
                <a:t>3</a:t>
              </a:r>
              <a:r>
                <a:rPr lang="zh-CN" altLang="en-US" sz="1800" b="1" dirty="0" smtClean="0">
                  <a:solidFill>
                    <a:schemeClr val="bg1"/>
                  </a:solidFill>
                  <a:latin typeface="+mn-lt"/>
                  <a:ea typeface="+mn-ea"/>
                  <a:cs typeface="+mn-ea"/>
                  <a:sym typeface="+mn-lt"/>
                </a:rPr>
                <a:t>如何加志愿项目</a:t>
              </a:r>
              <a:endParaRPr lang="id-ID" altLang="zh-CN" sz="1800" b="1" dirty="0">
                <a:solidFill>
                  <a:schemeClr val="bg1"/>
                </a:solidFill>
                <a:latin typeface="+mn-lt"/>
                <a:ea typeface="+mn-ea"/>
                <a:cs typeface="+mn-ea"/>
                <a:sym typeface="+mn-lt"/>
              </a:endParaRPr>
            </a:p>
          </p:txBody>
        </p:sp>
      </p:grpSp>
      <p:grpSp>
        <p:nvGrpSpPr>
          <p:cNvPr id="17" name="Group 352"/>
          <p:cNvGrpSpPr/>
          <p:nvPr/>
        </p:nvGrpSpPr>
        <p:grpSpPr>
          <a:xfrm>
            <a:off x="7299143" y="2680221"/>
            <a:ext cx="2316291" cy="1514496"/>
            <a:chOff x="0" y="0"/>
            <a:chExt cx="4392859" cy="2872248"/>
          </a:xfrm>
          <a:solidFill>
            <a:srgbClr val="E60000"/>
          </a:solidFill>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mn-lt"/>
                <a:ea typeface="+mn-ea"/>
                <a:cs typeface="+mn-ea"/>
                <a:sym typeface="+mn-lt"/>
              </a:endParaRPr>
            </a:p>
          </p:txBody>
        </p:sp>
        <p:sp>
          <p:nvSpPr>
            <p:cNvPr id="21" name="Shape 350"/>
            <p:cNvSpPr/>
            <p:nvPr/>
          </p:nvSpPr>
          <p:spPr>
            <a:xfrm>
              <a:off x="915544" y="1289712"/>
              <a:ext cx="2924717"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en-US" altLang="zh-CN" sz="4800" b="1" dirty="0" smtClean="0">
                  <a:solidFill>
                    <a:schemeClr val="bg1"/>
                  </a:solidFill>
                  <a:latin typeface="+mn-lt"/>
                  <a:ea typeface="+mn-ea"/>
                  <a:cs typeface="+mn-ea"/>
                  <a:sym typeface="+mn-lt"/>
                </a:rPr>
                <a:t>4</a:t>
              </a:r>
              <a:r>
                <a:rPr lang="zh-CN" altLang="en-US" b="1" dirty="0">
                  <a:solidFill>
                    <a:schemeClr val="bg1"/>
                  </a:solidFill>
                  <a:latin typeface="+mn-lt"/>
                  <a:ea typeface="+mn-ea"/>
                  <a:cs typeface="+mn-ea"/>
                  <a:sym typeface="+mn-lt"/>
                </a:rPr>
                <a:t>加</a:t>
              </a:r>
              <a:r>
                <a:rPr lang="zh-CN" altLang="en-US" b="1" dirty="0" smtClean="0">
                  <a:solidFill>
                    <a:schemeClr val="bg1"/>
                  </a:solidFill>
                  <a:latin typeface="+mn-lt"/>
                  <a:ea typeface="+mn-ea"/>
                  <a:cs typeface="+mn-ea"/>
                  <a:sym typeface="+mn-lt"/>
                </a:rPr>
                <a:t>错岗位，该如何纠正</a:t>
              </a:r>
              <a:endParaRPr lang="id-ID" altLang="zh-CN" sz="1400" b="1" dirty="0">
                <a:solidFill>
                  <a:schemeClr val="bg1"/>
                </a:solidFill>
                <a:latin typeface="+mn-lt"/>
                <a:ea typeface="+mn-ea"/>
                <a:cs typeface="+mn-ea"/>
                <a:sym typeface="+mn-lt"/>
              </a:endParaRPr>
            </a:p>
          </p:txBody>
        </p:sp>
      </p:grpSp>
      <p:grpSp>
        <p:nvGrpSpPr>
          <p:cNvPr id="27" name="Group 360"/>
          <p:cNvGrpSpPr/>
          <p:nvPr/>
        </p:nvGrpSpPr>
        <p:grpSpPr>
          <a:xfrm>
            <a:off x="2098263" y="3978266"/>
            <a:ext cx="448507" cy="448507"/>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mn-lt"/>
                <a:ea typeface="+mn-ea"/>
                <a:cs typeface="+mn-ea"/>
                <a:sym typeface="+mn-lt"/>
              </a:endParaRPr>
            </a:p>
          </p:txBody>
        </p:sp>
        <p:sp>
          <p:nvSpPr>
            <p:cNvPr id="29" name="Shape 359"/>
            <p:cNvSpPr/>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a:solidFill>
                    <a:schemeClr val="bg1"/>
                  </a:solidFill>
                  <a:latin typeface="+mn-lt"/>
                  <a:ea typeface="+mn-ea"/>
                  <a:cs typeface="+mn-ea"/>
                  <a:sym typeface="+mn-lt"/>
                </a:rPr>
                <a:t>1</a:t>
              </a:r>
              <a:endParaRPr sz="1400">
                <a:solidFill>
                  <a:schemeClr val="bg1"/>
                </a:solidFill>
                <a:latin typeface="+mn-lt"/>
                <a:ea typeface="+mn-ea"/>
                <a:cs typeface="+mn-ea"/>
                <a:sym typeface="+mn-lt"/>
              </a:endParaRPr>
            </a:p>
          </p:txBody>
        </p:sp>
      </p:grpSp>
      <p:grpSp>
        <p:nvGrpSpPr>
          <p:cNvPr id="30" name="Group 363"/>
          <p:cNvGrpSpPr/>
          <p:nvPr/>
        </p:nvGrpSpPr>
        <p:grpSpPr>
          <a:xfrm>
            <a:off x="4119893" y="3978266"/>
            <a:ext cx="448507" cy="448507"/>
            <a:chOff x="0" y="0"/>
            <a:chExt cx="850594" cy="850594"/>
          </a:xfrm>
          <a:solidFill>
            <a:srgbClr val="E60000"/>
          </a:solidFill>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mn-lt"/>
                <a:ea typeface="+mn-ea"/>
                <a:cs typeface="+mn-ea"/>
                <a:sym typeface="+mn-lt"/>
              </a:endParaRPr>
            </a:p>
          </p:txBody>
        </p:sp>
        <p:sp>
          <p:nvSpPr>
            <p:cNvPr id="32" name="Shape 362"/>
            <p:cNvSpPr/>
            <p:nvPr/>
          </p:nvSpPr>
          <p:spPr>
            <a:xfrm>
              <a:off x="331243" y="202702"/>
              <a:ext cx="188486" cy="44519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dirty="0">
                  <a:solidFill>
                    <a:schemeClr val="bg1"/>
                  </a:solidFill>
                  <a:latin typeface="+mn-lt"/>
                  <a:ea typeface="+mn-ea"/>
                  <a:cs typeface="+mn-ea"/>
                  <a:sym typeface="+mn-lt"/>
                </a:rPr>
                <a:t>2</a:t>
              </a:r>
              <a:endParaRPr sz="1400" dirty="0">
                <a:solidFill>
                  <a:schemeClr val="bg1"/>
                </a:solidFill>
                <a:latin typeface="+mn-lt"/>
                <a:ea typeface="+mn-ea"/>
                <a:cs typeface="+mn-ea"/>
                <a:sym typeface="+mn-lt"/>
              </a:endParaRPr>
            </a:p>
          </p:txBody>
        </p:sp>
      </p:grpSp>
      <p:grpSp>
        <p:nvGrpSpPr>
          <p:cNvPr id="33" name="Group 366"/>
          <p:cNvGrpSpPr/>
          <p:nvPr/>
        </p:nvGrpSpPr>
        <p:grpSpPr>
          <a:xfrm>
            <a:off x="6182851" y="3978266"/>
            <a:ext cx="448507" cy="448507"/>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mn-lt"/>
                <a:ea typeface="+mn-ea"/>
                <a:cs typeface="+mn-ea"/>
                <a:sym typeface="+mn-lt"/>
              </a:endParaRPr>
            </a:p>
          </p:txBody>
        </p:sp>
        <p:sp>
          <p:nvSpPr>
            <p:cNvPr id="35" name="Shape 365"/>
            <p:cNvSpPr/>
            <p:nvPr/>
          </p:nvSpPr>
          <p:spPr>
            <a:xfrm>
              <a:off x="331243" y="202702"/>
              <a:ext cx="188486" cy="44519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a:solidFill>
                    <a:schemeClr val="bg1"/>
                  </a:solidFill>
                  <a:latin typeface="+mn-lt"/>
                  <a:ea typeface="+mn-ea"/>
                  <a:cs typeface="+mn-ea"/>
                  <a:sym typeface="+mn-lt"/>
                </a:rPr>
                <a:t>3</a:t>
              </a:r>
              <a:endParaRPr sz="1400">
                <a:solidFill>
                  <a:schemeClr val="bg1"/>
                </a:solidFill>
                <a:latin typeface="+mn-lt"/>
                <a:ea typeface="+mn-ea"/>
                <a:cs typeface="+mn-ea"/>
                <a:sym typeface="+mn-lt"/>
              </a:endParaRPr>
            </a:p>
          </p:txBody>
        </p:sp>
      </p:grpSp>
      <p:grpSp>
        <p:nvGrpSpPr>
          <p:cNvPr id="36" name="Group 369"/>
          <p:cNvGrpSpPr/>
          <p:nvPr/>
        </p:nvGrpSpPr>
        <p:grpSpPr>
          <a:xfrm>
            <a:off x="8233035" y="3978266"/>
            <a:ext cx="448507" cy="448507"/>
            <a:chOff x="0" y="0"/>
            <a:chExt cx="850594" cy="850594"/>
          </a:xfrm>
          <a:solidFill>
            <a:srgbClr val="E60000"/>
          </a:solidFill>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mn-lt"/>
                <a:ea typeface="+mn-ea"/>
                <a:cs typeface="+mn-ea"/>
                <a:sym typeface="+mn-lt"/>
              </a:endParaRPr>
            </a:p>
          </p:txBody>
        </p:sp>
        <p:sp>
          <p:nvSpPr>
            <p:cNvPr id="38" name="Shape 368"/>
            <p:cNvSpPr/>
            <p:nvPr/>
          </p:nvSpPr>
          <p:spPr>
            <a:xfrm>
              <a:off x="243825" y="114147"/>
              <a:ext cx="362944"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dirty="0">
                  <a:solidFill>
                    <a:schemeClr val="bg1"/>
                  </a:solidFill>
                  <a:latin typeface="+mn-lt"/>
                  <a:ea typeface="+mn-ea"/>
                  <a:cs typeface="+mn-ea"/>
                  <a:sym typeface="+mn-lt"/>
                </a:rPr>
                <a:t>4</a:t>
              </a:r>
              <a:endParaRPr sz="1400" dirty="0">
                <a:solidFill>
                  <a:schemeClr val="bg1"/>
                </a:solidFill>
                <a:latin typeface="+mn-lt"/>
                <a:ea typeface="+mn-ea"/>
                <a:cs typeface="+mn-ea"/>
                <a:sym typeface="+mn-lt"/>
              </a:endParaRPr>
            </a:p>
          </p:txBody>
        </p:sp>
      </p:grpSp>
      <p:grpSp>
        <p:nvGrpSpPr>
          <p:cNvPr id="45" name="组合 44"/>
          <p:cNvGrpSpPr/>
          <p:nvPr/>
        </p:nvGrpSpPr>
        <p:grpSpPr>
          <a:xfrm>
            <a:off x="539014" y="726011"/>
            <a:ext cx="11780723" cy="0"/>
            <a:chOff x="503625" y="726011"/>
            <a:chExt cx="11780723" cy="0"/>
          </a:xfrm>
        </p:grpSpPr>
        <p:cxnSp>
          <p:nvCxnSpPr>
            <p:cNvPr id="47" name="直接连接符 46"/>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advTm="0">
        <p:random/>
      </p:transition>
    </mc:Choice>
    <mc:Fallback>
      <p:transition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400"/>
                                  </p:stCondLst>
                                  <p:childTnLst>
                                    <p:set>
                                      <p:cBhvr>
                                        <p:cTn id="6" dur="indefinite" fill="hold"/>
                                        <p:tgtEl>
                                          <p:spTgt spid="17"/>
                                        </p:tgtEl>
                                        <p:attrNameLst>
                                          <p:attrName>style.visibility</p:attrName>
                                        </p:attrNameLst>
                                      </p:cBhvr>
                                      <p:to>
                                        <p:strVal val="visible"/>
                                      </p:to>
                                    </p:set>
                                    <p:anim calcmode="lin" valueType="num">
                                      <p:cBhvr>
                                        <p:cTn id="7" dur="800" fill="hold"/>
                                        <p:tgtEl>
                                          <p:spTgt spid="17"/>
                                        </p:tgtEl>
                                        <p:attrNameLst>
                                          <p:attrName>ppt_x</p:attrName>
                                        </p:attrNameLst>
                                      </p:cBhvr>
                                      <p:tavLst>
                                        <p:tav tm="0">
                                          <p:val>
                                            <p:strVal val="0-#ppt_w/2"/>
                                          </p:val>
                                        </p:tav>
                                        <p:tav tm="100000">
                                          <p:val>
                                            <p:strVal val="#ppt_x"/>
                                          </p:val>
                                        </p:tav>
                                      </p:tavLst>
                                    </p:anim>
                                    <p:anim calcmode="lin" valueType="num">
                                      <p:cBhvr>
                                        <p:cTn id="8" dur="8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800"/>
                                  </p:stCondLst>
                                  <p:childTnLst>
                                    <p:set>
                                      <p:cBhvr>
                                        <p:cTn id="10" dur="indefinite" fill="hold"/>
                                        <p:tgtEl>
                                          <p:spTgt spid="12"/>
                                        </p:tgtEl>
                                        <p:attrNameLst>
                                          <p:attrName>style.visibility</p:attrName>
                                        </p:attrNameLst>
                                      </p:cBhvr>
                                      <p:to>
                                        <p:strVal val="visible"/>
                                      </p:to>
                                    </p:set>
                                    <p:anim calcmode="lin" valueType="num">
                                      <p:cBhvr>
                                        <p:cTn id="11" dur="800" fill="hold"/>
                                        <p:tgtEl>
                                          <p:spTgt spid="12"/>
                                        </p:tgtEl>
                                        <p:attrNameLst>
                                          <p:attrName>ppt_x</p:attrName>
                                        </p:attrNameLst>
                                      </p:cBhvr>
                                      <p:tavLst>
                                        <p:tav tm="0">
                                          <p:val>
                                            <p:strVal val="0-#ppt_w/2"/>
                                          </p:val>
                                        </p:tav>
                                        <p:tav tm="100000">
                                          <p:val>
                                            <p:strVal val="#ppt_x"/>
                                          </p:val>
                                        </p:tav>
                                      </p:tavLst>
                                    </p:anim>
                                    <p:anim calcmode="lin" valueType="num">
                                      <p:cBhvr>
                                        <p:cTn id="12" dur="8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200"/>
                                  </p:stCondLst>
                                  <p:childTnLst>
                                    <p:set>
                                      <p:cBhvr>
                                        <p:cTn id="14" dur="indefinite" fill="hold"/>
                                        <p:tgtEl>
                                          <p:spTgt spid="7"/>
                                        </p:tgtEl>
                                        <p:attrNameLst>
                                          <p:attrName>style.visibility</p:attrName>
                                        </p:attrNameLst>
                                      </p:cBhvr>
                                      <p:to>
                                        <p:strVal val="visible"/>
                                      </p:to>
                                    </p:set>
                                    <p:anim calcmode="lin" valueType="num">
                                      <p:cBhvr>
                                        <p:cTn id="15" dur="800" fill="hold"/>
                                        <p:tgtEl>
                                          <p:spTgt spid="7"/>
                                        </p:tgtEl>
                                        <p:attrNameLst>
                                          <p:attrName>ppt_x</p:attrName>
                                        </p:attrNameLst>
                                      </p:cBhvr>
                                      <p:tavLst>
                                        <p:tav tm="0">
                                          <p:val>
                                            <p:strVal val="0-#ppt_w/2"/>
                                          </p:val>
                                        </p:tav>
                                        <p:tav tm="100000">
                                          <p:val>
                                            <p:strVal val="#ppt_x"/>
                                          </p:val>
                                        </p:tav>
                                      </p:tavLst>
                                    </p:anim>
                                    <p:anim calcmode="lin" valueType="num">
                                      <p:cBhvr>
                                        <p:cTn id="16" dur="8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600"/>
                                  </p:stCondLst>
                                  <p:childTnLst>
                                    <p:set>
                                      <p:cBhvr>
                                        <p:cTn id="18" dur="indefinite" fill="hold"/>
                                        <p:tgtEl>
                                          <p:spTgt spid="2"/>
                                        </p:tgtEl>
                                        <p:attrNameLst>
                                          <p:attrName>style.visibility</p:attrName>
                                        </p:attrNameLst>
                                      </p:cBhvr>
                                      <p:to>
                                        <p:strVal val="visible"/>
                                      </p:to>
                                    </p:set>
                                    <p:anim calcmode="lin" valueType="num">
                                      <p:cBhvr>
                                        <p:cTn id="19" dur="800" fill="hold"/>
                                        <p:tgtEl>
                                          <p:spTgt spid="2"/>
                                        </p:tgtEl>
                                        <p:attrNameLst>
                                          <p:attrName>ppt_x</p:attrName>
                                        </p:attrNameLst>
                                      </p:cBhvr>
                                      <p:tavLst>
                                        <p:tav tm="0">
                                          <p:val>
                                            <p:strVal val="0-#ppt_w/2"/>
                                          </p:val>
                                        </p:tav>
                                        <p:tav tm="100000">
                                          <p:val>
                                            <p:strVal val="#ppt_x"/>
                                          </p:val>
                                        </p:tav>
                                      </p:tavLst>
                                    </p:anim>
                                    <p:anim calcmode="lin" valueType="num">
                                      <p:cBhvr>
                                        <p:cTn id="20" dur="8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2" presetClass="entr" presetSubtype="4" fill="hold" grpId="0" nodeType="afterEffect">
                                  <p:stCondLst>
                                    <p:cond delay="0"/>
                                  </p:stCondLst>
                                  <p:childTnLst>
                                    <p:set>
                                      <p:cBhvr>
                                        <p:cTn id="23" dur="indefinite" fill="hold"/>
                                        <p:tgtEl>
                                          <p:spTgt spid="27"/>
                                        </p:tgtEl>
                                        <p:attrNameLst>
                                          <p:attrName>style.visibility</p:attrName>
                                        </p:attrNameLst>
                                      </p:cBhvr>
                                      <p:to>
                                        <p:strVal val="visible"/>
                                      </p:to>
                                    </p:set>
                                    <p:anim calcmode="lin" valueType="num">
                                      <p:cBhvr>
                                        <p:cTn id="24" dur="600" fill="hold"/>
                                        <p:tgtEl>
                                          <p:spTgt spid="27"/>
                                        </p:tgtEl>
                                        <p:attrNameLst>
                                          <p:attrName>ppt_x</p:attrName>
                                        </p:attrNameLst>
                                      </p:cBhvr>
                                      <p:tavLst>
                                        <p:tav tm="0">
                                          <p:val>
                                            <p:strVal val="#ppt_x"/>
                                          </p:val>
                                        </p:tav>
                                        <p:tav tm="100000">
                                          <p:val>
                                            <p:strVal val="#ppt_x"/>
                                          </p:val>
                                        </p:tav>
                                      </p:tavLst>
                                    </p:anim>
                                    <p:anim calcmode="lin" valueType="num">
                                      <p:cBhvr>
                                        <p:cTn id="25" dur="600" fill="hold"/>
                                        <p:tgtEl>
                                          <p:spTgt spid="2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indefinite" fill="hold"/>
                                        <p:tgtEl>
                                          <p:spTgt spid="30"/>
                                        </p:tgtEl>
                                        <p:attrNameLst>
                                          <p:attrName>style.visibility</p:attrName>
                                        </p:attrNameLst>
                                      </p:cBhvr>
                                      <p:to>
                                        <p:strVal val="visible"/>
                                      </p:to>
                                    </p:set>
                                    <p:anim calcmode="lin" valueType="num">
                                      <p:cBhvr>
                                        <p:cTn id="28" dur="600" fill="hold"/>
                                        <p:tgtEl>
                                          <p:spTgt spid="30"/>
                                        </p:tgtEl>
                                        <p:attrNameLst>
                                          <p:attrName>ppt_x</p:attrName>
                                        </p:attrNameLst>
                                      </p:cBhvr>
                                      <p:tavLst>
                                        <p:tav tm="0">
                                          <p:val>
                                            <p:strVal val="#ppt_x"/>
                                          </p:val>
                                        </p:tav>
                                        <p:tav tm="100000">
                                          <p:val>
                                            <p:strVal val="#ppt_x"/>
                                          </p:val>
                                        </p:tav>
                                      </p:tavLst>
                                    </p:anim>
                                    <p:anim calcmode="lin" valueType="num">
                                      <p:cBhvr>
                                        <p:cTn id="29" dur="600" fill="hold"/>
                                        <p:tgtEl>
                                          <p:spTgt spid="3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indefinite" fill="hold"/>
                                        <p:tgtEl>
                                          <p:spTgt spid="33"/>
                                        </p:tgtEl>
                                        <p:attrNameLst>
                                          <p:attrName>style.visibility</p:attrName>
                                        </p:attrNameLst>
                                      </p:cBhvr>
                                      <p:to>
                                        <p:strVal val="visible"/>
                                      </p:to>
                                    </p:set>
                                    <p:anim calcmode="lin" valueType="num">
                                      <p:cBhvr>
                                        <p:cTn id="32" dur="600" fill="hold"/>
                                        <p:tgtEl>
                                          <p:spTgt spid="33"/>
                                        </p:tgtEl>
                                        <p:attrNameLst>
                                          <p:attrName>ppt_x</p:attrName>
                                        </p:attrNameLst>
                                      </p:cBhvr>
                                      <p:tavLst>
                                        <p:tav tm="0">
                                          <p:val>
                                            <p:strVal val="#ppt_x"/>
                                          </p:val>
                                        </p:tav>
                                        <p:tav tm="100000">
                                          <p:val>
                                            <p:strVal val="#ppt_x"/>
                                          </p:val>
                                        </p:tav>
                                      </p:tavLst>
                                    </p:anim>
                                    <p:anim calcmode="lin" valueType="num">
                                      <p:cBhvr>
                                        <p:cTn id="33" dur="600" fill="hold"/>
                                        <p:tgtEl>
                                          <p:spTgt spid="3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600"/>
                                  </p:stCondLst>
                                  <p:childTnLst>
                                    <p:set>
                                      <p:cBhvr>
                                        <p:cTn id="35" dur="indefinite" fill="hold"/>
                                        <p:tgtEl>
                                          <p:spTgt spid="36"/>
                                        </p:tgtEl>
                                        <p:attrNameLst>
                                          <p:attrName>style.visibility</p:attrName>
                                        </p:attrNameLst>
                                      </p:cBhvr>
                                      <p:to>
                                        <p:strVal val="visible"/>
                                      </p:to>
                                    </p:set>
                                    <p:anim calcmode="lin" valueType="num">
                                      <p:cBhvr>
                                        <p:cTn id="36" dur="600" fill="hold"/>
                                        <p:tgtEl>
                                          <p:spTgt spid="36"/>
                                        </p:tgtEl>
                                        <p:attrNameLst>
                                          <p:attrName>ppt_x</p:attrName>
                                        </p:attrNameLst>
                                      </p:cBhvr>
                                      <p:tavLst>
                                        <p:tav tm="0">
                                          <p:val>
                                            <p:strVal val="#ppt_x"/>
                                          </p:val>
                                        </p:tav>
                                        <p:tav tm="100000">
                                          <p:val>
                                            <p:strVal val="#ppt_x"/>
                                          </p:val>
                                        </p:tav>
                                      </p:tavLst>
                                    </p:anim>
                                    <p:anim calcmode="lin" valueType="num">
                                      <p:cBhvr>
                                        <p:cTn id="37" dur="6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7" grpId="0" advAuto="0"/>
      <p:bldP spid="30" grpId="0" animBg="1" advAuto="0"/>
      <p:bldP spid="33" grpId="0" advAuto="0"/>
      <p:bldP spid="36" grpId="0" animBg="1" advAuto="0"/>
    </p:bldLst>
  </p:timing>
</p:sld>
</file>

<file path=ppt/tags/tag1.xml><?xml version="1.0" encoding="utf-8"?>
<p:tagLst xmlns:p="http://schemas.openxmlformats.org/presentationml/2006/main">
  <p:tag name="MH" val="20160830110146"/>
  <p:tag name="MH_LIBRARY" val="CONTENTS"/>
  <p:tag name="MH_TYPE" val="NUMBER"/>
  <p:tag name="ID" val="553512"/>
  <p:tag name="MH_ORDER" val="1"/>
</p:tagLst>
</file>

<file path=ppt/tags/tag10.xml><?xml version="1.0" encoding="utf-8"?>
<p:tagLst xmlns:p="http://schemas.openxmlformats.org/presentationml/2006/main">
  <p:tag name="MH" val="20160830110146"/>
  <p:tag name="MH_LIBRARY" val="CONTENTS"/>
  <p:tag name="MH_TYPE" val="OTHERS"/>
  <p:tag name="ID" val="553512"/>
</p:tagLst>
</file>

<file path=ppt/tags/tag11.xml><?xml version="1.0" encoding="utf-8"?>
<p:tagLst xmlns:p="http://schemas.openxmlformats.org/presentationml/2006/main">
  <p:tag name="MH" val="20161022204031"/>
  <p:tag name="MH_LIBRARY" val="GRAPHIC"/>
  <p:tag name="MH_ORDER" val="文本框 2"/>
</p:tagLst>
</file>

<file path=ppt/tags/tag12.xml><?xml version="1.0" encoding="utf-8"?>
<p:tagLst xmlns:p="http://schemas.openxmlformats.org/presentationml/2006/main">
  <p:tag name="MH" val="20161022204031"/>
  <p:tag name="MH_LIBRARY" val="GRAPHIC"/>
  <p:tag name="MH_ORDER" val="Straight Connector 6"/>
</p:tagLst>
</file>

<file path=ppt/tags/tag13.xml><?xml version="1.0" encoding="utf-8"?>
<p:tagLst xmlns:p="http://schemas.openxmlformats.org/presentationml/2006/main">
  <p:tag name="MH" val="20161022204031"/>
  <p:tag name="MH_LIBRARY" val="GRAPHIC"/>
  <p:tag name="MH_ORDER" val="文本框 11"/>
</p:tagLst>
</file>

<file path=ppt/tags/tag14.xml><?xml version="1.0" encoding="utf-8"?>
<p:tagLst xmlns:p="http://schemas.openxmlformats.org/presentationml/2006/main">
  <p:tag name="MH" val="20161022204031"/>
  <p:tag name="MH_LIBRARY" val="GRAPHIC"/>
</p:tagLst>
</file>

<file path=ppt/tags/tag15.xml><?xml version="1.0" encoding="utf-8"?>
<p:tagLst xmlns:p="http://schemas.openxmlformats.org/presentationml/2006/main">
  <p:tag name="MH" val="20161022204031"/>
  <p:tag name="MH_LIBRARY" val="GRAPHIC"/>
  <p:tag name="MH_ORDER" val="文本框 2"/>
</p:tagLst>
</file>

<file path=ppt/tags/tag16.xml><?xml version="1.0" encoding="utf-8"?>
<p:tagLst xmlns:p="http://schemas.openxmlformats.org/presentationml/2006/main">
  <p:tag name="MH" val="20161022204031"/>
  <p:tag name="MH_LIBRARY" val="GRAPHIC"/>
  <p:tag name="MH_ORDER" val="Straight Connector 6"/>
</p:tagLst>
</file>

<file path=ppt/tags/tag17.xml><?xml version="1.0" encoding="utf-8"?>
<p:tagLst xmlns:p="http://schemas.openxmlformats.org/presentationml/2006/main">
  <p:tag name="MH" val="20161022204031"/>
  <p:tag name="MH_LIBRARY" val="GRAPHIC"/>
  <p:tag name="MH_ORDER" val="文本框 11"/>
</p:tagLst>
</file>

<file path=ppt/tags/tag18.xml><?xml version="1.0" encoding="utf-8"?>
<p:tagLst xmlns:p="http://schemas.openxmlformats.org/presentationml/2006/main">
  <p:tag name="MH" val="20161022204031"/>
  <p:tag name="MH_LIBRARY" val="GRAPHIC"/>
</p:tagLst>
</file>

<file path=ppt/tags/tag19.xml><?xml version="1.0" encoding="utf-8"?>
<p:tagLst xmlns:p="http://schemas.openxmlformats.org/presentationml/2006/main">
  <p:tag name="MH" val="20161022204031"/>
  <p:tag name="MH_LIBRARY" val="GRAPHIC"/>
  <p:tag name="MH_ORDER" val="文本框 2"/>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20.xml><?xml version="1.0" encoding="utf-8"?>
<p:tagLst xmlns:p="http://schemas.openxmlformats.org/presentationml/2006/main">
  <p:tag name="MH" val="20161022204031"/>
  <p:tag name="MH_LIBRARY" val="GRAPHIC"/>
  <p:tag name="MH_ORDER" val="Straight Connector 6"/>
</p:tagLst>
</file>

<file path=ppt/tags/tag21.xml><?xml version="1.0" encoding="utf-8"?>
<p:tagLst xmlns:p="http://schemas.openxmlformats.org/presentationml/2006/main">
  <p:tag name="MH" val="20161022204031"/>
  <p:tag name="MH_LIBRARY" val="GRAPHIC"/>
  <p:tag name="MH_ORDER" val="文本框 11"/>
</p:tagLst>
</file>

<file path=ppt/tags/tag22.xml><?xml version="1.0" encoding="utf-8"?>
<p:tagLst xmlns:p="http://schemas.openxmlformats.org/presentationml/2006/main">
  <p:tag name="MH" val="20161022204031"/>
  <p:tag name="MH_LIBRARY" val="GRAPHIC"/>
</p:tagLst>
</file>

<file path=ppt/tags/tag23.xml><?xml version="1.0" encoding="utf-8"?>
<p:tagLst xmlns:p="http://schemas.openxmlformats.org/presentationml/2006/main">
  <p:tag name="MH" val="20161022204031"/>
  <p:tag name="MH_LIBRARY" val="GRAPHIC"/>
  <p:tag name="MH_ORDER" val="文本框 2"/>
</p:tagLst>
</file>

<file path=ppt/tags/tag24.xml><?xml version="1.0" encoding="utf-8"?>
<p:tagLst xmlns:p="http://schemas.openxmlformats.org/presentationml/2006/main">
  <p:tag name="MH" val="20161022204031"/>
  <p:tag name="MH_LIBRARY" val="GRAPHIC"/>
  <p:tag name="MH_ORDER" val="Straight Connector 6"/>
</p:tagLst>
</file>

<file path=ppt/tags/tag25.xml><?xml version="1.0" encoding="utf-8"?>
<p:tagLst xmlns:p="http://schemas.openxmlformats.org/presentationml/2006/main">
  <p:tag name="MH" val="20161022204031"/>
  <p:tag name="MH_LIBRARY" val="GRAPHIC"/>
  <p:tag name="MH_ORDER" val="文本框 11"/>
</p:tagLst>
</file>

<file path=ppt/tags/tag26.xml><?xml version="1.0" encoding="utf-8"?>
<p:tagLst xmlns:p="http://schemas.openxmlformats.org/presentationml/2006/main">
  <p:tag name="MH" val="20161022204031"/>
  <p:tag name="MH_LIBRARY" val="GRAPHIC"/>
</p:tagLst>
</file>

<file path=ppt/tags/tag27.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7281.pptx"/>
  <p:tag name="KSO_WM_DOC_GUID" val="{c548003e-3f10-4e10-b624-f71a00056ba3}"/>
</p:tagLst>
</file>

<file path=ppt/tags/tag3.xml><?xml version="1.0" encoding="utf-8"?>
<p:tagLst xmlns:p="http://schemas.openxmlformats.org/presentationml/2006/main">
  <p:tag name="MH" val="20160830110146"/>
  <p:tag name="MH_LIBRARY" val="CONTENTS"/>
  <p:tag name="MH_TYPE" val="NUMBER"/>
  <p:tag name="ID" val="553512"/>
  <p:tag name="MH_ORDER" val="2"/>
</p:tagLst>
</file>

<file path=ppt/tags/tag4.xml><?xml version="1.0" encoding="utf-8"?>
<p:tagLst xmlns:p="http://schemas.openxmlformats.org/presentationml/2006/main">
  <p:tag name="MH" val="20160830110146"/>
  <p:tag name="MH_LIBRARY" val="CONTENTS"/>
  <p:tag name="MH_TYPE" val="ENTRY"/>
  <p:tag name="ID" val="553512"/>
  <p:tag name="MH_ORDER" val="2"/>
</p:tagLst>
</file>

<file path=ppt/tags/tag5.xml><?xml version="1.0" encoding="utf-8"?>
<p:tagLst xmlns:p="http://schemas.openxmlformats.org/presentationml/2006/main">
  <p:tag name="MH" val="20160830110146"/>
  <p:tag name="MH_LIBRARY" val="CONTENTS"/>
  <p:tag name="MH_TYPE" val="NUMBER"/>
  <p:tag name="ID" val="553512"/>
  <p:tag name="MH_ORDER" val="3"/>
</p:tagLst>
</file>

<file path=ppt/tags/tag6.xml><?xml version="1.0" encoding="utf-8"?>
<p:tagLst xmlns:p="http://schemas.openxmlformats.org/presentationml/2006/main">
  <p:tag name="MH" val="20160830110146"/>
  <p:tag name="MH_LIBRARY" val="CONTENTS"/>
  <p:tag name="MH_TYPE" val="ENTRY"/>
  <p:tag name="ID" val="553512"/>
  <p:tag name="MH_ORDER" val="3"/>
</p:tagLst>
</file>

<file path=ppt/tags/tag7.xml><?xml version="1.0" encoding="utf-8"?>
<p:tagLst xmlns:p="http://schemas.openxmlformats.org/presentationml/2006/main">
  <p:tag name="MH" val="20160830110146"/>
  <p:tag name="MH_LIBRARY" val="CONTENTS"/>
  <p:tag name="MH_TYPE" val="NUMBER"/>
  <p:tag name="ID" val="553512"/>
  <p:tag name="MH_ORDER" val="4"/>
</p:tagLst>
</file>

<file path=ppt/tags/tag8.xml><?xml version="1.0" encoding="utf-8"?>
<p:tagLst xmlns:p="http://schemas.openxmlformats.org/presentationml/2006/main">
  <p:tag name="MH" val="20160830110146"/>
  <p:tag name="MH_LIBRARY" val="CONTENTS"/>
  <p:tag name="MH_TYPE" val="ENTRY"/>
  <p:tag name="ID" val="553512"/>
  <p:tag name="MH_ORDER" val="4"/>
</p:tagLst>
</file>

<file path=ppt/tags/tag9.xml><?xml version="1.0" encoding="utf-8"?>
<p:tagLst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Theme">
  <a:themeElements>
    <a:clrScheme name="自定义 340">
      <a:dk1>
        <a:sysClr val="windowText" lastClr="000000"/>
      </a:dk1>
      <a:lt1>
        <a:sysClr val="window" lastClr="FFFFFF"/>
      </a:lt1>
      <a:dk2>
        <a:srgbClr val="FF9B39"/>
      </a:dk2>
      <a:lt2>
        <a:srgbClr val="E7E6E6"/>
      </a:lt2>
      <a:accent1>
        <a:srgbClr val="F93C43"/>
      </a:accent1>
      <a:accent2>
        <a:srgbClr val="FF9B39"/>
      </a:accent2>
      <a:accent3>
        <a:srgbClr val="F93C43"/>
      </a:accent3>
      <a:accent4>
        <a:srgbClr val="FF9B39"/>
      </a:accent4>
      <a:accent5>
        <a:srgbClr val="F93C43"/>
      </a:accent5>
      <a:accent6>
        <a:srgbClr val="FF9B39"/>
      </a:accent6>
      <a:hlink>
        <a:srgbClr val="F93C43"/>
      </a:hlink>
      <a:folHlink>
        <a:srgbClr val="FF9B39"/>
      </a:folHlink>
    </a:clrScheme>
    <a:fontScheme name="Temp">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4541</Words>
  <Application>WPS 演示</Application>
  <PresentationFormat>自定义</PresentationFormat>
  <Paragraphs>301</Paragraphs>
  <Slides>39</Slides>
  <Notes>39</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39</vt:i4>
      </vt:variant>
    </vt:vector>
  </HeadingPairs>
  <TitlesOfParts>
    <vt:vector size="53" baseType="lpstr">
      <vt:lpstr>Arial</vt:lpstr>
      <vt:lpstr>宋体</vt:lpstr>
      <vt:lpstr>Wingdings</vt:lpstr>
      <vt:lpstr>Calibri</vt:lpstr>
      <vt:lpstr>微软雅黑</vt:lpstr>
      <vt:lpstr>Neris Thin</vt:lpstr>
      <vt:lpstr>STIXGeneral-Bold</vt:lpstr>
      <vt:lpstr>Oxygen</vt:lpstr>
      <vt:lpstr>Arial Unicode MS</vt:lpstr>
      <vt:lpstr>Adobe 明體 Std L</vt:lpstr>
      <vt:lpstr>MS Mincho</vt:lpstr>
      <vt:lpstr>Ebrima</vt:lpstr>
      <vt:lpstr>Segoe Print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7281.pptx</dc:title>
  <dc:creator/>
  <cp:lastModifiedBy>譚瓊</cp:lastModifiedBy>
  <cp:revision>2</cp:revision>
  <dcterms:created xsi:type="dcterms:W3CDTF">2017-06-23T00:14:00Z</dcterms:created>
  <dcterms:modified xsi:type="dcterms:W3CDTF">2019-03-19T02:29:37Z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