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xlsx" ContentType="application/vnd.openxmlformats-officedocument.spreadsheetml.sheet"/>
  <Default Extension="bin" ContentType="application/vnd.openxmlformats-officedocument.oleObject"/>
  <Default Extension="png" ContentType="image/png"/>
  <Default Extension="emf" ContentType="image/x-emf"/>
  <Default Extension="wmf" ContentType="image/x-wm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562" r:id="rId3"/>
    <p:sldId id="563" r:id="rId5"/>
    <p:sldId id="256" r:id="rId6"/>
    <p:sldId id="258" r:id="rId7"/>
    <p:sldId id="260" r:id="rId8"/>
    <p:sldId id="287" r:id="rId9"/>
    <p:sldId id="262" r:id="rId10"/>
    <p:sldId id="263" r:id="rId11"/>
    <p:sldId id="264" r:id="rId12"/>
    <p:sldId id="545" r:id="rId13"/>
    <p:sldId id="546" r:id="rId14"/>
    <p:sldId id="547" r:id="rId15"/>
    <p:sldId id="548" r:id="rId16"/>
    <p:sldId id="549" r:id="rId17"/>
    <p:sldId id="597" r:id="rId18"/>
    <p:sldId id="598" r:id="rId19"/>
    <p:sldId id="595" r:id="rId20"/>
    <p:sldId id="596" r:id="rId21"/>
    <p:sldId id="600" r:id="rId22"/>
    <p:sldId id="599" r:id="rId23"/>
    <p:sldId id="288" r:id="rId24"/>
    <p:sldId id="347" r:id="rId25"/>
    <p:sldId id="348" r:id="rId26"/>
    <p:sldId id="350" r:id="rId27"/>
    <p:sldId id="351" r:id="rId28"/>
    <p:sldId id="602" r:id="rId29"/>
    <p:sldId id="603" r:id="rId30"/>
    <p:sldId id="604" r:id="rId31"/>
    <p:sldId id="605" r:id="rId32"/>
    <p:sldId id="606" r:id="rId33"/>
    <p:sldId id="607" r:id="rId34"/>
    <p:sldId id="613" r:id="rId35"/>
    <p:sldId id="610" r:id="rId36"/>
    <p:sldId id="609" r:id="rId37"/>
    <p:sldId id="614" r:id="rId38"/>
    <p:sldId id="612" r:id="rId39"/>
    <p:sldId id="616" r:id="rId40"/>
    <p:sldId id="617" r:id="rId41"/>
    <p:sldId id="618" r:id="rId42"/>
    <p:sldId id="619" r:id="rId43"/>
    <p:sldId id="620" r:id="rId44"/>
    <p:sldId id="621" r:id="rId45"/>
    <p:sldId id="622" r:id="rId46"/>
    <p:sldId id="623" r:id="rId47"/>
    <p:sldId id="624" r:id="rId48"/>
    <p:sldId id="290" r:id="rId4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ycdc-lbk" initials="g" lastIdx="1" clrIdx="0"/>
  <p:cmAuthor id="5" name="作者" initials="A" lastIdx="0" clrIdx="2"/>
  <p:cmAuthor id="2" name="吴丹" initials="吴"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93" autoAdjust="0"/>
    <p:restoredTop sz="94635" autoAdjust="0"/>
  </p:normalViewPr>
  <p:slideViewPr>
    <p:cSldViewPr snapToGrid="0">
      <p:cViewPr varScale="1">
        <p:scale>
          <a:sx n="50" d="100"/>
          <a:sy n="50" d="100"/>
        </p:scale>
        <p:origin x="991" y="31"/>
      </p:cViewPr>
      <p:guideLst>
        <p:guide orient="horz" pos="2132"/>
        <p:guide pos="3816"/>
      </p:guideLst>
    </p:cSldViewPr>
  </p:slideViewPr>
  <p:outlineViewPr>
    <p:cViewPr>
      <p:scale>
        <a:sx n="33" d="100"/>
        <a:sy n="33" d="100"/>
      </p:scale>
      <p:origin x="0" y="886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commentAuthors" Target="commentAuthors.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istrator\Desktop\&#26032;&#24314;%20Microsoft%20Excel%20Worksheet.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84254260317481"/>
          <c:y val="0.200134347351201"/>
          <c:w val="0.372495311690279"/>
          <c:h val="0.646593923040447"/>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2400" b="0" i="0" u="none" strike="noStrike" kern="1200" baseline="0">
                    <a:solidFill>
                      <a:schemeClr val="tx1">
                        <a:lumMod val="95000"/>
                        <a:lumOff val="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Sheet8!$A$1:$A$8</c:f>
              <c:strCache>
                <c:ptCount val="8"/>
                <c:pt idx="0">
                  <c:v>医生不愿意给自己看病</c:v>
                </c:pt>
                <c:pt idx="1">
                  <c:v>被医务人员透露您的感染者身份</c:v>
                </c:pt>
                <c:pt idx="2">
                  <c:v>受到其他人言语侮辱</c:v>
                </c:pt>
                <c:pt idx="3">
                  <c:v>失去教育/培训机会</c:v>
                </c:pt>
                <c:pt idx="4">
                  <c:v>被家人其他人嫌弃</c:v>
                </c:pt>
                <c:pt idx="5">
                  <c:v>被其他感染者公开感染者身份</c:v>
                </c:pt>
                <c:pt idx="6">
                  <c:v>工作受到影响</c:v>
                </c:pt>
                <c:pt idx="7">
                  <c:v>被周围人议论</c:v>
                </c:pt>
              </c:strCache>
            </c:strRef>
          </c:cat>
          <c:val>
            <c:numRef>
              <c:f>Sheet8!$B$1:$B$8</c:f>
              <c:numCache>
                <c:formatCode>General</c:formatCode>
                <c:ptCount val="8"/>
                <c:pt idx="0">
                  <c:v>6.1</c:v>
                </c:pt>
                <c:pt idx="1">
                  <c:v>18.5</c:v>
                </c:pt>
                <c:pt idx="2">
                  <c:v>19</c:v>
                </c:pt>
                <c:pt idx="3">
                  <c:v>19.9</c:v>
                </c:pt>
                <c:pt idx="4">
                  <c:v>20.2</c:v>
                </c:pt>
                <c:pt idx="5">
                  <c:v>23.4</c:v>
                </c:pt>
                <c:pt idx="6">
                  <c:v>36.8</c:v>
                </c:pt>
                <c:pt idx="7">
                  <c:v>45.4</c:v>
                </c:pt>
              </c:numCache>
            </c:numRef>
          </c:val>
        </c:ser>
        <c:dLbls>
          <c:showLegendKey val="0"/>
          <c:showVal val="1"/>
          <c:showCatName val="0"/>
          <c:showSerName val="0"/>
          <c:showPercent val="0"/>
          <c:showBubbleSize val="0"/>
        </c:dLbls>
        <c:gapWidth val="182"/>
        <c:axId val="202100096"/>
        <c:axId val="202184576"/>
      </c:barChart>
      <c:catAx>
        <c:axId val="202100096"/>
        <c:scaling>
          <c:orientation val="minMax"/>
        </c:scaling>
        <c:delete val="0"/>
        <c:axPos val="l"/>
        <c:title>
          <c:tx>
            <c:rich>
              <a:bodyPr rot="-5400000" spcFirstLastPara="1" vertOverflow="ellipsis" vert="horz" wrap="square" anchor="ctr" anchorCtr="1"/>
              <a:lstStyle/>
              <a:p>
                <a:pPr>
                  <a:defRPr lang="zh-CN" sz="2400" b="0" i="0" u="none" strike="noStrike" kern="1200" baseline="0">
                    <a:solidFill>
                      <a:schemeClr val="tx1">
                        <a:lumMod val="95000"/>
                        <a:lumOff val="5000"/>
                      </a:schemeClr>
                    </a:solidFill>
                    <a:latin typeface="+mn-lt"/>
                    <a:ea typeface="+mn-ea"/>
                    <a:cs typeface="+mn-cs"/>
                  </a:defRPr>
                </a:pPr>
                <a:r>
                  <a:rPr lang="zh-CN"/>
                  <a:t>因感染</a:t>
                </a:r>
                <a:r>
                  <a:rPr lang="en-US"/>
                  <a:t>HBV</a:t>
                </a:r>
                <a:r>
                  <a:rPr lang="zh-CN"/>
                  <a:t>产生的顾虑</a:t>
                </a:r>
                <a:endParaRPr lang="zh-CN"/>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2400" b="0" i="0" u="none" strike="noStrike" kern="1200" baseline="0">
                <a:solidFill>
                  <a:schemeClr val="tx1">
                    <a:lumMod val="95000"/>
                    <a:lumOff val="5000"/>
                  </a:schemeClr>
                </a:solidFill>
                <a:latin typeface="+mn-lt"/>
                <a:ea typeface="+mn-ea"/>
                <a:cs typeface="+mn-cs"/>
              </a:defRPr>
            </a:pPr>
          </a:p>
        </c:txPr>
        <c:crossAx val="202184576"/>
        <c:crosses val="autoZero"/>
        <c:auto val="1"/>
        <c:lblAlgn val="ctr"/>
        <c:lblOffset val="100"/>
        <c:noMultiLvlLbl val="0"/>
      </c:catAx>
      <c:valAx>
        <c:axId val="202184576"/>
        <c:scaling>
          <c:orientation val="minMax"/>
        </c:scaling>
        <c:delete val="0"/>
        <c:axPos val="b"/>
        <c:majorGridlines>
          <c:spPr>
            <a:ln w="9525" cap="flat" cmpd="sng" algn="ctr">
              <a:solidFill>
                <a:schemeClr val="tx1">
                  <a:lumMod val="15000"/>
                  <a:lumOff val="85000"/>
                </a:schemeClr>
              </a:solidFill>
              <a:prstDash val="solid"/>
              <a:round/>
            </a:ln>
            <a:effectLst/>
          </c:spPr>
        </c:majorGridlines>
        <c:title>
          <c:tx>
            <c:rich>
              <a:bodyPr rot="0" spcFirstLastPara="1" vertOverflow="ellipsis" vert="horz" wrap="square" anchor="ctr" anchorCtr="1"/>
              <a:lstStyle/>
              <a:p>
                <a:pPr>
                  <a:defRPr lang="zh-CN" sz="2000" b="0" i="0" u="none" strike="noStrike" kern="1200" baseline="0">
                    <a:solidFill>
                      <a:schemeClr val="tx1">
                        <a:lumMod val="95000"/>
                        <a:lumOff val="5000"/>
                      </a:schemeClr>
                    </a:solidFill>
                    <a:latin typeface="+mn-lt"/>
                    <a:ea typeface="+mn-ea"/>
                    <a:cs typeface="+mn-cs"/>
                  </a:defRPr>
                </a:pPr>
                <a:r>
                  <a:rPr lang="zh-CN" sz="2000"/>
                  <a:t>百分比（</a:t>
                </a:r>
                <a:r>
                  <a:rPr lang="en-US" sz="2000"/>
                  <a:t>%</a:t>
                </a:r>
                <a:r>
                  <a:rPr lang="zh-CN" sz="2000"/>
                  <a:t>）</a:t>
                </a:r>
                <a:endParaRPr lang="zh-CN" sz="2000"/>
              </a:p>
            </c:rich>
          </c:tx>
          <c:layout/>
          <c:overlay val="0"/>
          <c:spPr>
            <a:noFill/>
            <a:ln>
              <a:noFill/>
            </a:ln>
            <a:effectLst/>
          </c:spPr>
        </c:title>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800" b="0" i="0" u="none" strike="noStrike" kern="1200" baseline="0">
                <a:solidFill>
                  <a:schemeClr val="tx1">
                    <a:lumMod val="95000"/>
                    <a:lumOff val="5000"/>
                  </a:schemeClr>
                </a:solidFill>
                <a:latin typeface="+mn-lt"/>
                <a:ea typeface="+mn-ea"/>
                <a:cs typeface="+mn-cs"/>
              </a:defRPr>
            </a:pPr>
          </a:p>
        </c:txPr>
        <c:crossAx val="202100096"/>
        <c:crosses val="autoZero"/>
        <c:crossBetween val="between"/>
      </c:valAx>
      <c:spPr>
        <a:noFill/>
        <a:ln>
          <a:noFill/>
        </a:ln>
        <a:effectLst/>
      </c:spPr>
    </c:plotArea>
    <c:plotVisOnly val="1"/>
    <c:dispBlanksAs val="gap"/>
    <c:showDLblsOverMax val="0"/>
  </c:chart>
  <c:spPr>
    <a:noFill/>
    <a:ln>
      <a:noFill/>
    </a:ln>
    <a:effectLst/>
  </c:spPr>
  <c:txPr>
    <a:bodyPr/>
    <a:lstStyle/>
    <a:p>
      <a:pPr>
        <a:defRPr lang="zh-CN" sz="2400">
          <a:solidFill>
            <a:schemeClr val="tx1">
              <a:lumMod val="95000"/>
              <a:lumOff val="5000"/>
            </a:schemeClr>
          </a:solidFill>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delete val="1"/>
          </c:dLbls>
          <c:cat>
            <c:strRef>
              <c:f>Sheet1!$A$2</c:f>
              <c:strCache>
                <c:ptCount val="1"/>
                <c:pt idx="0">
                  <c:v>类别 1</c:v>
                </c:pt>
              </c:strCache>
            </c:strRef>
          </c:cat>
          <c:val>
            <c:numRef>
              <c:f>Sheet1!$B$2</c:f>
              <c:numCache>
                <c:formatCode>General</c:formatCode>
                <c:ptCount val="1"/>
                <c:pt idx="0">
                  <c:v>6.3</c:v>
                </c:pt>
              </c:numCache>
            </c:numRef>
          </c:val>
        </c:ser>
        <c:ser>
          <c:idx val="1"/>
          <c:order val="1"/>
          <c:tx>
            <c:strRef>
              <c:f>Sheet1!$C$1</c:f>
              <c:strCache>
                <c:ptCount val="1"/>
                <c:pt idx="0">
                  <c:v>系列 2</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elete val="1"/>
          </c:dLbls>
          <c:cat>
            <c:strRef>
              <c:f>Sheet1!$A$2</c:f>
              <c:strCache>
                <c:ptCount val="1"/>
                <c:pt idx="0">
                  <c:v>类别 1</c:v>
                </c:pt>
              </c:strCache>
            </c:strRef>
          </c:cat>
          <c:val>
            <c:numRef>
              <c:f>Sheet1!$C$2</c:f>
              <c:numCache>
                <c:formatCode>General</c:formatCode>
                <c:ptCount val="1"/>
                <c:pt idx="0">
                  <c:v>14.7</c:v>
                </c:pt>
              </c:numCache>
            </c:numRef>
          </c:val>
        </c:ser>
        <c:dLbls>
          <c:showLegendKey val="0"/>
          <c:showVal val="0"/>
          <c:showCatName val="0"/>
          <c:showSerName val="0"/>
          <c:showPercent val="0"/>
          <c:showBubbleSize val="0"/>
        </c:dLbls>
        <c:gapWidth val="100"/>
        <c:axId val="202326400"/>
        <c:axId val="202327936"/>
      </c:barChart>
      <c:catAx>
        <c:axId val="202326400"/>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02327936"/>
        <c:crosses val="autoZero"/>
        <c:auto val="1"/>
        <c:lblAlgn val="ctr"/>
        <c:lblOffset val="100"/>
        <c:noMultiLvlLbl val="0"/>
      </c:catAx>
      <c:valAx>
        <c:axId val="202327936"/>
        <c:scaling>
          <c:orientation val="minMax"/>
          <c:max val="100"/>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微软雅黑" panose="020B0503020204020204" charset="-122"/>
                <a:ea typeface="微软雅黑" panose="020B0503020204020204" charset="-122"/>
                <a:cs typeface="+mn-cs"/>
              </a:defRPr>
            </a:pPr>
          </a:p>
        </c:txPr>
        <c:crossAx val="20232640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delete val="1"/>
          </c:dLbls>
          <c:cat>
            <c:strRef>
              <c:f>Sheet1!$A$2</c:f>
              <c:strCache>
                <c:ptCount val="1"/>
                <c:pt idx="0">
                  <c:v>类别 1</c:v>
                </c:pt>
              </c:strCache>
            </c:strRef>
          </c:cat>
          <c:val>
            <c:numRef>
              <c:f>Sheet1!$B$2</c:f>
              <c:numCache>
                <c:formatCode>General</c:formatCode>
                <c:ptCount val="1"/>
                <c:pt idx="0">
                  <c:v>3.9</c:v>
                </c:pt>
              </c:numCache>
            </c:numRef>
          </c:val>
        </c:ser>
        <c:ser>
          <c:idx val="1"/>
          <c:order val="1"/>
          <c:tx>
            <c:strRef>
              <c:f>Sheet1!$C$1</c:f>
              <c:strCache>
                <c:ptCount val="1"/>
                <c:pt idx="0">
                  <c:v>系列 2</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elete val="1"/>
          </c:dLbls>
          <c:cat>
            <c:strRef>
              <c:f>Sheet1!$A$2</c:f>
              <c:strCache>
                <c:ptCount val="1"/>
                <c:pt idx="0">
                  <c:v>类别 1</c:v>
                </c:pt>
              </c:strCache>
            </c:strRef>
          </c:cat>
          <c:val>
            <c:numRef>
              <c:f>Sheet1!$C$2</c:f>
              <c:numCache>
                <c:formatCode>General</c:formatCode>
                <c:ptCount val="1"/>
                <c:pt idx="0">
                  <c:v>8.7</c:v>
                </c:pt>
              </c:numCache>
            </c:numRef>
          </c:val>
        </c:ser>
        <c:dLbls>
          <c:showLegendKey val="0"/>
          <c:showVal val="0"/>
          <c:showCatName val="0"/>
          <c:showSerName val="0"/>
          <c:showPercent val="0"/>
          <c:showBubbleSize val="0"/>
        </c:dLbls>
        <c:gapWidth val="100"/>
        <c:axId val="204745344"/>
        <c:axId val="204747136"/>
      </c:barChart>
      <c:catAx>
        <c:axId val="204745344"/>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04747136"/>
        <c:crosses val="autoZero"/>
        <c:auto val="1"/>
        <c:lblAlgn val="ctr"/>
        <c:lblOffset val="100"/>
        <c:noMultiLvlLbl val="0"/>
      </c:catAx>
      <c:valAx>
        <c:axId val="204747136"/>
        <c:scaling>
          <c:orientation val="minMax"/>
          <c:max val="100"/>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微软雅黑" panose="020B0503020204020204" charset="-122"/>
                <a:ea typeface="微软雅黑" panose="020B0503020204020204" charset="-122"/>
                <a:cs typeface="+mn-cs"/>
              </a:defRPr>
            </a:pPr>
          </a:p>
        </c:txPr>
        <c:crossAx val="20474534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delete val="1"/>
          </c:dLbls>
          <c:cat>
            <c:strRef>
              <c:f>Sheet1!$A$2</c:f>
              <c:strCache>
                <c:ptCount val="1"/>
                <c:pt idx="0">
                  <c:v>类别 1</c:v>
                </c:pt>
              </c:strCache>
            </c:strRef>
          </c:cat>
          <c:val>
            <c:numRef>
              <c:f>Sheet1!$B$2</c:f>
              <c:numCache>
                <c:formatCode>General</c:formatCode>
                <c:ptCount val="1"/>
                <c:pt idx="0">
                  <c:v>2.7</c:v>
                </c:pt>
              </c:numCache>
            </c:numRef>
          </c:val>
        </c:ser>
        <c:ser>
          <c:idx val="1"/>
          <c:order val="1"/>
          <c:tx>
            <c:strRef>
              <c:f>Sheet1!$C$1</c:f>
              <c:strCache>
                <c:ptCount val="1"/>
                <c:pt idx="0">
                  <c:v>系列 2</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elete val="1"/>
          </c:dLbls>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delete val="1"/>
          </c:dLbls>
          <c:cat>
            <c:strRef>
              <c:f>Sheet1!$A$2</c:f>
              <c:strCache>
                <c:ptCount val="1"/>
                <c:pt idx="0">
                  <c:v>类别 1</c:v>
                </c:pt>
              </c:strCache>
            </c:strRef>
          </c:cat>
          <c:val>
            <c:numRef>
              <c:f>Sheet1!$D$2</c:f>
              <c:numCache>
                <c:formatCode>General</c:formatCode>
                <c:ptCount val="1"/>
                <c:pt idx="0">
                  <c:v>4.5</c:v>
                </c:pt>
              </c:numCache>
            </c:numRef>
          </c:val>
        </c:ser>
        <c:dLbls>
          <c:showLegendKey val="0"/>
          <c:showVal val="0"/>
          <c:showCatName val="0"/>
          <c:showSerName val="0"/>
          <c:showPercent val="0"/>
          <c:showBubbleSize val="0"/>
        </c:dLbls>
        <c:gapWidth val="100"/>
        <c:axId val="235728896"/>
        <c:axId val="242498560"/>
      </c:barChart>
      <c:catAx>
        <c:axId val="235728896"/>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2498560"/>
        <c:crosses val="autoZero"/>
        <c:auto val="1"/>
        <c:lblAlgn val="ctr"/>
        <c:lblOffset val="100"/>
        <c:noMultiLvlLbl val="0"/>
      </c:catAx>
      <c:valAx>
        <c:axId val="242498560"/>
        <c:scaling>
          <c:orientation val="minMax"/>
          <c:max val="100"/>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微软雅黑" panose="020B0503020204020204" charset="-122"/>
                <a:ea typeface="微软雅黑" panose="020B0503020204020204" charset="-122"/>
                <a:cs typeface="+mn-cs"/>
              </a:defRPr>
            </a:pPr>
          </a:p>
        </c:txPr>
        <c:crossAx val="23572889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delete val="1"/>
          </c:dLbls>
          <c:cat>
            <c:strRef>
              <c:f>Sheet1!$A$2:$A$5</c:f>
              <c:strCache>
                <c:ptCount val="1"/>
                <c:pt idx="0">
                  <c:v>类别 1</c:v>
                </c:pt>
              </c:strCache>
            </c:strRef>
          </c:cat>
          <c:val>
            <c:numRef>
              <c:f>Sheet1!$B$2:$B$5</c:f>
              <c:numCache>
                <c:formatCode>General</c:formatCode>
                <c:ptCount val="1"/>
                <c:pt idx="0">
                  <c:v>16.1</c:v>
                </c:pt>
              </c:numCache>
            </c:numRef>
          </c:val>
        </c:ser>
        <c:ser>
          <c:idx val="1"/>
          <c:order val="1"/>
          <c:tx>
            <c:strRef>
              <c:f>Sheet1!$C$1</c:f>
              <c:strCache>
                <c:ptCount val="1"/>
                <c:pt idx="0">
                  <c:v>系列 2</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elete val="1"/>
          </c:dLbls>
          <c:cat>
            <c:strRef>
              <c:f>Sheet1!$A$2:$A$5</c:f>
              <c:strCache>
                <c:ptCount val="1"/>
                <c:pt idx="0">
                  <c:v>类别 1</c:v>
                </c:pt>
              </c:strCache>
            </c:strRef>
          </c:cat>
          <c:val>
            <c:numRef>
              <c:f>Sheet1!$C$2:$C$5</c:f>
              <c:numCache>
                <c:formatCode>General</c:formatCode>
                <c:ptCount val="1"/>
                <c:pt idx="0">
                  <c:v>16.4</c:v>
                </c:pt>
              </c:numCache>
            </c:numRef>
          </c:val>
        </c:ser>
        <c:ser>
          <c:idx val="2"/>
          <c:order val="2"/>
          <c:tx>
            <c:strRef>
              <c:f>Sheet1!$D$1</c:f>
              <c:strCache>
                <c:ptCount val="1"/>
                <c:pt idx="0">
                  <c:v>系列 3</c:v>
                </c:pt>
              </c:strCache>
            </c:strRef>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delete val="1"/>
          </c:dLbls>
          <c:cat>
            <c:strRef>
              <c:f>Sheet1!$A$2:$A$5</c:f>
              <c:strCache>
                <c:ptCount val="1"/>
                <c:pt idx="0">
                  <c:v>类别 1</c:v>
                </c:pt>
              </c:strCache>
            </c:strRef>
          </c:cat>
          <c:val>
            <c:numRef>
              <c:f>Sheet1!$D$2:$D$5</c:f>
              <c:numCache>
                <c:formatCode>General</c:formatCode>
                <c:ptCount val="1"/>
                <c:pt idx="0">
                  <c:v>20.6</c:v>
                </c:pt>
              </c:numCache>
            </c:numRef>
          </c:val>
        </c:ser>
        <c:ser>
          <c:idx val="3"/>
          <c:order val="3"/>
          <c:tx>
            <c:strRef>
              <c:f>Sheet1!$E$1</c:f>
              <c:strCache>
                <c:ptCount val="1"/>
                <c:pt idx="0">
                  <c:v>系列 4</c:v>
                </c:pt>
              </c:strCache>
            </c:strRef>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delete val="1"/>
          </c:dLbls>
          <c:cat>
            <c:strRef>
              <c:f>Sheet1!$A$2:$A$5</c:f>
              <c:strCache>
                <c:ptCount val="1"/>
                <c:pt idx="0">
                  <c:v>类别 1</c:v>
                </c:pt>
              </c:strCache>
            </c:strRef>
          </c:cat>
          <c:val>
            <c:numRef>
              <c:f>Sheet1!$E$2:$E$5</c:f>
              <c:numCache>
                <c:formatCode>General</c:formatCode>
                <c:ptCount val="1"/>
                <c:pt idx="0">
                  <c:v>23</c:v>
                </c:pt>
              </c:numCache>
            </c:numRef>
          </c:val>
        </c:ser>
        <c:dLbls>
          <c:showLegendKey val="0"/>
          <c:showVal val="0"/>
          <c:showCatName val="0"/>
          <c:showSerName val="0"/>
          <c:showPercent val="0"/>
          <c:showBubbleSize val="0"/>
        </c:dLbls>
        <c:gapWidth val="100"/>
        <c:axId val="421501184"/>
        <c:axId val="430411776"/>
      </c:barChart>
      <c:catAx>
        <c:axId val="421501184"/>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430411776"/>
        <c:crosses val="autoZero"/>
        <c:auto val="1"/>
        <c:lblAlgn val="ctr"/>
        <c:lblOffset val="100"/>
        <c:noMultiLvlLbl val="0"/>
      </c:catAx>
      <c:valAx>
        <c:axId val="430411776"/>
        <c:scaling>
          <c:orientation val="minMax"/>
          <c:max val="100"/>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200" b="0" i="0" u="none" strike="noStrike" kern="1200" baseline="0">
                <a:solidFill>
                  <a:schemeClr val="tx1"/>
                </a:solidFill>
                <a:latin typeface="微软雅黑" panose="020B0503020204020204" charset="-122"/>
                <a:ea typeface="微软雅黑" panose="020B0503020204020204" charset="-122"/>
                <a:cs typeface="+mn-cs"/>
              </a:defRPr>
            </a:pPr>
          </a:p>
        </c:txPr>
        <c:crossAx val="42150118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298D233-945A-45C4-A55F-05EB32318A6D}" type="doc">
      <dgm:prSet loTypeId="urn:microsoft.com/office/officeart/2005/8/layout/radial5" loCatId="cycle" qsTypeId="urn:microsoft.com/office/officeart/2005/8/quickstyle/3d1" qsCatId="3D" csTypeId="urn:microsoft.com/office/officeart/2005/8/colors/colorful1#1" csCatId="colorful" phldr="1"/>
      <dgm:spPr/>
      <dgm:t>
        <a:bodyPr/>
        <a:lstStyle/>
        <a:p>
          <a:endParaRPr lang="zh-CN" altLang="en-US"/>
        </a:p>
      </dgm:t>
    </dgm:pt>
    <dgm:pt modelId="{F1AA17C3-0ABC-4E49-AC22-397639F9089B}">
      <dgm:prSet phldrT="[文本]" phldr="1"/>
      <dgm:spPr>
        <a:noFill/>
      </dgm:spPr>
      <dgm:t>
        <a:bodyPr/>
        <a:lstStyle/>
        <a:p>
          <a:endParaRPr lang="zh-CN" altLang="en-US" dirty="0"/>
        </a:p>
      </dgm:t>
    </dgm:pt>
    <dgm:pt modelId="{B5347FBF-72B8-4222-AC1D-27F812107B79}" cxnId="{783E6B54-3BD4-4A85-A088-0965B320E338}" type="parTrans">
      <dgm:prSet/>
      <dgm:spPr/>
      <dgm:t>
        <a:bodyPr/>
        <a:lstStyle/>
        <a:p>
          <a:endParaRPr lang="zh-CN" altLang="en-US"/>
        </a:p>
      </dgm:t>
    </dgm:pt>
    <dgm:pt modelId="{9E6AAF67-DB7A-4139-9E7D-056D95426580}" cxnId="{783E6B54-3BD4-4A85-A088-0965B320E338}" type="sibTrans">
      <dgm:prSet/>
      <dgm:spPr/>
      <dgm:t>
        <a:bodyPr/>
        <a:lstStyle/>
        <a:p>
          <a:endParaRPr lang="zh-CN" altLang="en-US"/>
        </a:p>
      </dgm:t>
    </dgm:pt>
    <dgm:pt modelId="{27060EC3-2977-4421-AD1E-132B6277C2FA}">
      <dgm:prSet phldrT="[文本]"/>
      <dgm:spPr/>
      <dgm:t>
        <a:bodyPr/>
        <a:lstStyle/>
        <a:p>
          <a:r>
            <a:rPr lang="zh-CN" altLang="en-US" dirty="0"/>
            <a:t>甲肝</a:t>
          </a:r>
        </a:p>
      </dgm:t>
    </dgm:pt>
    <dgm:pt modelId="{EEE163CA-2789-49BC-A7AB-606B49B5BEF4}" cxnId="{E5E3D213-6559-46A9-822C-F61F70EADA9B}" type="parTrans">
      <dgm:prSet/>
      <dgm:spPr/>
      <dgm:t>
        <a:bodyPr/>
        <a:lstStyle/>
        <a:p>
          <a:endParaRPr lang="zh-CN" altLang="en-US"/>
        </a:p>
      </dgm:t>
    </dgm:pt>
    <dgm:pt modelId="{DB62FEE7-854D-4736-95AC-517597B3B020}" cxnId="{E5E3D213-6559-46A9-822C-F61F70EADA9B}" type="sibTrans">
      <dgm:prSet/>
      <dgm:spPr/>
      <dgm:t>
        <a:bodyPr/>
        <a:lstStyle/>
        <a:p>
          <a:endParaRPr lang="zh-CN" altLang="en-US"/>
        </a:p>
      </dgm:t>
    </dgm:pt>
    <dgm:pt modelId="{361DFA48-6B6A-4CD0-9D83-20AD7131B347}">
      <dgm:prSet phldrT="[文本]"/>
      <dgm:spPr/>
      <dgm:t>
        <a:bodyPr/>
        <a:lstStyle/>
        <a:p>
          <a:r>
            <a:rPr lang="zh-CN" altLang="en-US" dirty="0"/>
            <a:t>乙肝</a:t>
          </a:r>
        </a:p>
      </dgm:t>
    </dgm:pt>
    <dgm:pt modelId="{9DD7157B-0968-4A2A-9581-EC4758C8926E}" cxnId="{E90999C6-BCA6-45F8-9D88-60C65098C445}" type="parTrans">
      <dgm:prSet/>
      <dgm:spPr/>
      <dgm:t>
        <a:bodyPr/>
        <a:lstStyle/>
        <a:p>
          <a:endParaRPr lang="zh-CN" altLang="en-US"/>
        </a:p>
      </dgm:t>
    </dgm:pt>
    <dgm:pt modelId="{CC7D59C4-6FF1-4F2F-A6FB-4137C10F724B}" cxnId="{E90999C6-BCA6-45F8-9D88-60C65098C445}" type="sibTrans">
      <dgm:prSet/>
      <dgm:spPr/>
      <dgm:t>
        <a:bodyPr/>
        <a:lstStyle/>
        <a:p>
          <a:endParaRPr lang="zh-CN" altLang="en-US"/>
        </a:p>
      </dgm:t>
    </dgm:pt>
    <dgm:pt modelId="{09F665F0-E953-4991-84E1-9B67153FF5C7}">
      <dgm:prSet phldrT="[文本]"/>
      <dgm:spPr/>
      <dgm:t>
        <a:bodyPr/>
        <a:lstStyle/>
        <a:p>
          <a:r>
            <a:rPr lang="zh-CN" altLang="en-US" dirty="0"/>
            <a:t>丙肝</a:t>
          </a:r>
        </a:p>
      </dgm:t>
    </dgm:pt>
    <dgm:pt modelId="{8047081D-3B0D-41CE-8CAB-D60CDF4DB6EF}" cxnId="{F9075695-723B-4147-B08A-F39AA0D3A3B1}" type="parTrans">
      <dgm:prSet/>
      <dgm:spPr/>
      <dgm:t>
        <a:bodyPr/>
        <a:lstStyle/>
        <a:p>
          <a:endParaRPr lang="zh-CN" altLang="en-US"/>
        </a:p>
      </dgm:t>
    </dgm:pt>
    <dgm:pt modelId="{05485525-9A00-4847-B784-85AE5C444A86}" cxnId="{F9075695-723B-4147-B08A-F39AA0D3A3B1}" type="sibTrans">
      <dgm:prSet/>
      <dgm:spPr/>
      <dgm:t>
        <a:bodyPr/>
        <a:lstStyle/>
        <a:p>
          <a:endParaRPr lang="zh-CN" altLang="en-US"/>
        </a:p>
      </dgm:t>
    </dgm:pt>
    <dgm:pt modelId="{7E46AEC6-838B-43AB-B1E9-AC12C049511F}">
      <dgm:prSet phldrT="[文本]"/>
      <dgm:spPr/>
      <dgm:t>
        <a:bodyPr/>
        <a:lstStyle/>
        <a:p>
          <a:r>
            <a:rPr lang="zh-CN" altLang="en-US" dirty="0"/>
            <a:t>丁肝</a:t>
          </a:r>
        </a:p>
      </dgm:t>
    </dgm:pt>
    <dgm:pt modelId="{DEA37CB2-0EC8-4D69-93B8-DD86F5365643}" cxnId="{ADDC0B6E-51B7-4251-B502-DB65B8AC373F}" type="parTrans">
      <dgm:prSet/>
      <dgm:spPr/>
      <dgm:t>
        <a:bodyPr/>
        <a:lstStyle/>
        <a:p>
          <a:endParaRPr lang="zh-CN" altLang="en-US"/>
        </a:p>
      </dgm:t>
    </dgm:pt>
    <dgm:pt modelId="{2CD3C7E0-9D5C-4198-9E97-67CD6B2F9717}" cxnId="{ADDC0B6E-51B7-4251-B502-DB65B8AC373F}" type="sibTrans">
      <dgm:prSet/>
      <dgm:spPr/>
      <dgm:t>
        <a:bodyPr/>
        <a:lstStyle/>
        <a:p>
          <a:endParaRPr lang="zh-CN" altLang="en-US"/>
        </a:p>
      </dgm:t>
    </dgm:pt>
    <dgm:pt modelId="{F4889943-8BC0-4AE1-94BA-C5A0D7C1BB13}">
      <dgm:prSet phldrT="[文本]"/>
      <dgm:spPr/>
      <dgm:t>
        <a:bodyPr/>
        <a:lstStyle/>
        <a:p>
          <a:r>
            <a:rPr lang="zh-CN" altLang="en-US" dirty="0"/>
            <a:t>戊肝</a:t>
          </a:r>
        </a:p>
      </dgm:t>
    </dgm:pt>
    <dgm:pt modelId="{1CDCB986-116F-4ABE-BA81-3251779F57DD}" cxnId="{CC44CC8E-3057-4B0F-AC74-33DD65DB961E}" type="parTrans">
      <dgm:prSet/>
      <dgm:spPr/>
      <dgm:t>
        <a:bodyPr/>
        <a:lstStyle/>
        <a:p>
          <a:endParaRPr lang="zh-CN" altLang="en-US"/>
        </a:p>
      </dgm:t>
    </dgm:pt>
    <dgm:pt modelId="{F7193365-E0B3-44F4-9D46-EAD6D0DCFAE4}" cxnId="{CC44CC8E-3057-4B0F-AC74-33DD65DB961E}" type="sibTrans">
      <dgm:prSet/>
      <dgm:spPr/>
      <dgm:t>
        <a:bodyPr/>
        <a:lstStyle/>
        <a:p>
          <a:endParaRPr lang="zh-CN" altLang="en-US"/>
        </a:p>
      </dgm:t>
    </dgm:pt>
    <dgm:pt modelId="{ED5947D5-68E6-49BE-8369-BB788771B26A}" type="pres">
      <dgm:prSet presAssocID="{1298D233-945A-45C4-A55F-05EB32318A6D}" presName="Name0" presStyleCnt="0">
        <dgm:presLayoutVars>
          <dgm:chMax val="1"/>
          <dgm:dir/>
          <dgm:animLvl val="ctr"/>
          <dgm:resizeHandles val="exact"/>
        </dgm:presLayoutVars>
      </dgm:prSet>
      <dgm:spPr/>
    </dgm:pt>
    <dgm:pt modelId="{F4BA66E3-FC51-4259-9B98-EF1BDF3947A1}" type="pres">
      <dgm:prSet presAssocID="{F1AA17C3-0ABC-4E49-AC22-397639F9089B}" presName="centerShape" presStyleLbl="node0" presStyleIdx="0" presStyleCnt="1"/>
      <dgm:spPr/>
    </dgm:pt>
    <dgm:pt modelId="{8CE31D36-FA0C-4A5A-89D6-3ABF61E2AFAE}" type="pres">
      <dgm:prSet presAssocID="{EEE163CA-2789-49BC-A7AB-606B49B5BEF4}" presName="parTrans" presStyleLbl="sibTrans2D1" presStyleIdx="0" presStyleCnt="5"/>
      <dgm:spPr/>
    </dgm:pt>
    <dgm:pt modelId="{19B4EC30-867E-49D3-9AE3-9B6226142D31}" type="pres">
      <dgm:prSet presAssocID="{EEE163CA-2789-49BC-A7AB-606B49B5BEF4}" presName="connectorText" presStyleLbl="sibTrans2D1" presStyleIdx="0" presStyleCnt="5"/>
      <dgm:spPr/>
    </dgm:pt>
    <dgm:pt modelId="{A9992552-E571-4D69-A8B3-EC67D13F9567}" type="pres">
      <dgm:prSet presAssocID="{27060EC3-2977-4421-AD1E-132B6277C2FA}" presName="node" presStyleLbl="node1" presStyleIdx="0" presStyleCnt="5">
        <dgm:presLayoutVars>
          <dgm:bulletEnabled val="1"/>
        </dgm:presLayoutVars>
      </dgm:prSet>
      <dgm:spPr/>
    </dgm:pt>
    <dgm:pt modelId="{88A362A5-B43C-46AB-B306-8295D89D0131}" type="pres">
      <dgm:prSet presAssocID="{9DD7157B-0968-4A2A-9581-EC4758C8926E}" presName="parTrans" presStyleLbl="sibTrans2D1" presStyleIdx="1" presStyleCnt="5"/>
      <dgm:spPr/>
    </dgm:pt>
    <dgm:pt modelId="{5D631ED0-25C1-47A7-BD3D-D787AAC4CC02}" type="pres">
      <dgm:prSet presAssocID="{9DD7157B-0968-4A2A-9581-EC4758C8926E}" presName="connectorText" presStyleLbl="sibTrans2D1" presStyleIdx="1" presStyleCnt="5"/>
      <dgm:spPr/>
    </dgm:pt>
    <dgm:pt modelId="{5A7D1418-6530-45BC-BD4B-A0FFC7A1149D}" type="pres">
      <dgm:prSet presAssocID="{361DFA48-6B6A-4CD0-9D83-20AD7131B347}" presName="node" presStyleLbl="node1" presStyleIdx="1" presStyleCnt="5">
        <dgm:presLayoutVars>
          <dgm:bulletEnabled val="1"/>
        </dgm:presLayoutVars>
      </dgm:prSet>
      <dgm:spPr/>
    </dgm:pt>
    <dgm:pt modelId="{91A65D52-A439-4562-881A-A7C346EDE535}" type="pres">
      <dgm:prSet presAssocID="{8047081D-3B0D-41CE-8CAB-D60CDF4DB6EF}" presName="parTrans" presStyleLbl="sibTrans2D1" presStyleIdx="2" presStyleCnt="5"/>
      <dgm:spPr/>
    </dgm:pt>
    <dgm:pt modelId="{AE101AEF-0E2B-4813-9C74-BB7A0310FCF8}" type="pres">
      <dgm:prSet presAssocID="{8047081D-3B0D-41CE-8CAB-D60CDF4DB6EF}" presName="connectorText" presStyleLbl="sibTrans2D1" presStyleIdx="2" presStyleCnt="5"/>
      <dgm:spPr/>
    </dgm:pt>
    <dgm:pt modelId="{A3EA6CDC-3089-4A12-9B0F-19ED8A37ADCA}" type="pres">
      <dgm:prSet presAssocID="{09F665F0-E953-4991-84E1-9B67153FF5C7}" presName="node" presStyleLbl="node1" presStyleIdx="2" presStyleCnt="5">
        <dgm:presLayoutVars>
          <dgm:bulletEnabled val="1"/>
        </dgm:presLayoutVars>
      </dgm:prSet>
      <dgm:spPr/>
    </dgm:pt>
    <dgm:pt modelId="{F58BDE36-F74F-49AB-AB9A-F79D0E41CC14}" type="pres">
      <dgm:prSet presAssocID="{DEA37CB2-0EC8-4D69-93B8-DD86F5365643}" presName="parTrans" presStyleLbl="sibTrans2D1" presStyleIdx="3" presStyleCnt="5"/>
      <dgm:spPr/>
    </dgm:pt>
    <dgm:pt modelId="{D5D7281E-C8A2-4F03-8112-6422BDF7F16C}" type="pres">
      <dgm:prSet presAssocID="{DEA37CB2-0EC8-4D69-93B8-DD86F5365643}" presName="connectorText" presStyleLbl="sibTrans2D1" presStyleIdx="3" presStyleCnt="5"/>
      <dgm:spPr/>
    </dgm:pt>
    <dgm:pt modelId="{B463ACA0-9658-4AD8-B6A2-AC4F8048E431}" type="pres">
      <dgm:prSet presAssocID="{7E46AEC6-838B-43AB-B1E9-AC12C049511F}" presName="node" presStyleLbl="node1" presStyleIdx="3" presStyleCnt="5">
        <dgm:presLayoutVars>
          <dgm:bulletEnabled val="1"/>
        </dgm:presLayoutVars>
      </dgm:prSet>
      <dgm:spPr/>
    </dgm:pt>
    <dgm:pt modelId="{77EE1075-1A72-4FAB-B575-64B94F827F8F}" type="pres">
      <dgm:prSet presAssocID="{1CDCB986-116F-4ABE-BA81-3251779F57DD}" presName="parTrans" presStyleLbl="sibTrans2D1" presStyleIdx="4" presStyleCnt="5"/>
      <dgm:spPr/>
    </dgm:pt>
    <dgm:pt modelId="{3AC1D03E-CF22-4581-9F93-E6569D0B3BF5}" type="pres">
      <dgm:prSet presAssocID="{1CDCB986-116F-4ABE-BA81-3251779F57DD}" presName="connectorText" presStyleLbl="sibTrans2D1" presStyleIdx="4" presStyleCnt="5"/>
      <dgm:spPr/>
    </dgm:pt>
    <dgm:pt modelId="{4DE20AD5-54A9-4C94-9D96-2D8946E57FB5}" type="pres">
      <dgm:prSet presAssocID="{F4889943-8BC0-4AE1-94BA-C5A0D7C1BB13}" presName="node" presStyleLbl="node1" presStyleIdx="4" presStyleCnt="5">
        <dgm:presLayoutVars>
          <dgm:bulletEnabled val="1"/>
        </dgm:presLayoutVars>
      </dgm:prSet>
      <dgm:spPr/>
    </dgm:pt>
  </dgm:ptLst>
  <dgm:cxnLst>
    <dgm:cxn modelId="{E2BCA005-8A1A-413A-A350-873173FFB2E5}" type="presOf" srcId="{9DD7157B-0968-4A2A-9581-EC4758C8926E}" destId="{5D631ED0-25C1-47A7-BD3D-D787AAC4CC02}" srcOrd="1" destOrd="0" presId="urn:microsoft.com/office/officeart/2005/8/layout/radial5"/>
    <dgm:cxn modelId="{E5E3D213-6559-46A9-822C-F61F70EADA9B}" srcId="{F1AA17C3-0ABC-4E49-AC22-397639F9089B}" destId="{27060EC3-2977-4421-AD1E-132B6277C2FA}" srcOrd="0" destOrd="0" parTransId="{EEE163CA-2789-49BC-A7AB-606B49B5BEF4}" sibTransId="{DB62FEE7-854D-4736-95AC-517597B3B020}"/>
    <dgm:cxn modelId="{74AA8128-A841-46E7-A595-6504F2F9DD74}" type="presOf" srcId="{EEE163CA-2789-49BC-A7AB-606B49B5BEF4}" destId="{8CE31D36-FA0C-4A5A-89D6-3ABF61E2AFAE}" srcOrd="0" destOrd="0" presId="urn:microsoft.com/office/officeart/2005/8/layout/radial5"/>
    <dgm:cxn modelId="{B8D80C32-4309-483C-97CD-95B4101289C7}" type="presOf" srcId="{1CDCB986-116F-4ABE-BA81-3251779F57DD}" destId="{77EE1075-1A72-4FAB-B575-64B94F827F8F}" srcOrd="0" destOrd="0" presId="urn:microsoft.com/office/officeart/2005/8/layout/radial5"/>
    <dgm:cxn modelId="{E0A78B34-FAEE-4D5B-9848-E3AD74F2BC54}" type="presOf" srcId="{F1AA17C3-0ABC-4E49-AC22-397639F9089B}" destId="{F4BA66E3-FC51-4259-9B98-EF1BDF3947A1}" srcOrd="0" destOrd="0" presId="urn:microsoft.com/office/officeart/2005/8/layout/radial5"/>
    <dgm:cxn modelId="{824BFD43-5CD4-4F67-950A-6F8CA9A32A73}" type="presOf" srcId="{DEA37CB2-0EC8-4D69-93B8-DD86F5365643}" destId="{F58BDE36-F74F-49AB-AB9A-F79D0E41CC14}" srcOrd="0" destOrd="0" presId="urn:microsoft.com/office/officeart/2005/8/layout/radial5"/>
    <dgm:cxn modelId="{0FC75765-CDF1-4736-91F2-2FC868B8820F}" type="presOf" srcId="{7E46AEC6-838B-43AB-B1E9-AC12C049511F}" destId="{B463ACA0-9658-4AD8-B6A2-AC4F8048E431}" srcOrd="0" destOrd="0" presId="urn:microsoft.com/office/officeart/2005/8/layout/radial5"/>
    <dgm:cxn modelId="{6BC80169-DEF5-4A53-AE7A-9ACE1C0A2DEA}" type="presOf" srcId="{EEE163CA-2789-49BC-A7AB-606B49B5BEF4}" destId="{19B4EC30-867E-49D3-9AE3-9B6226142D31}" srcOrd="1" destOrd="0" presId="urn:microsoft.com/office/officeart/2005/8/layout/radial5"/>
    <dgm:cxn modelId="{ADDC0B6E-51B7-4251-B502-DB65B8AC373F}" srcId="{F1AA17C3-0ABC-4E49-AC22-397639F9089B}" destId="{7E46AEC6-838B-43AB-B1E9-AC12C049511F}" srcOrd="3" destOrd="0" parTransId="{DEA37CB2-0EC8-4D69-93B8-DD86F5365643}" sibTransId="{2CD3C7E0-9D5C-4198-9E97-67CD6B2F9717}"/>
    <dgm:cxn modelId="{783E6B54-3BD4-4A85-A088-0965B320E338}" srcId="{1298D233-945A-45C4-A55F-05EB32318A6D}" destId="{F1AA17C3-0ABC-4E49-AC22-397639F9089B}" srcOrd="0" destOrd="0" parTransId="{B5347FBF-72B8-4222-AC1D-27F812107B79}" sibTransId="{9E6AAF67-DB7A-4139-9E7D-056D95426580}"/>
    <dgm:cxn modelId="{5FAC8D55-AD58-4629-9A68-876E0FC2C2C8}" type="presOf" srcId="{8047081D-3B0D-41CE-8CAB-D60CDF4DB6EF}" destId="{91A65D52-A439-4562-881A-A7C346EDE535}" srcOrd="0" destOrd="0" presId="urn:microsoft.com/office/officeart/2005/8/layout/radial5"/>
    <dgm:cxn modelId="{2E8FCA7E-1399-422D-BAF1-D07696A3F544}" type="presOf" srcId="{27060EC3-2977-4421-AD1E-132B6277C2FA}" destId="{A9992552-E571-4D69-A8B3-EC67D13F9567}" srcOrd="0" destOrd="0" presId="urn:microsoft.com/office/officeart/2005/8/layout/radial5"/>
    <dgm:cxn modelId="{81EC128D-CB53-45F3-839E-90ECE8CF588C}" type="presOf" srcId="{1CDCB986-116F-4ABE-BA81-3251779F57DD}" destId="{3AC1D03E-CF22-4581-9F93-E6569D0B3BF5}" srcOrd="1" destOrd="0" presId="urn:microsoft.com/office/officeart/2005/8/layout/radial5"/>
    <dgm:cxn modelId="{CC44CC8E-3057-4B0F-AC74-33DD65DB961E}" srcId="{F1AA17C3-0ABC-4E49-AC22-397639F9089B}" destId="{F4889943-8BC0-4AE1-94BA-C5A0D7C1BB13}" srcOrd="4" destOrd="0" parTransId="{1CDCB986-116F-4ABE-BA81-3251779F57DD}" sibTransId="{F7193365-E0B3-44F4-9D46-EAD6D0DCFAE4}"/>
    <dgm:cxn modelId="{F9075695-723B-4147-B08A-F39AA0D3A3B1}" srcId="{F1AA17C3-0ABC-4E49-AC22-397639F9089B}" destId="{09F665F0-E953-4991-84E1-9B67153FF5C7}" srcOrd="2" destOrd="0" parTransId="{8047081D-3B0D-41CE-8CAB-D60CDF4DB6EF}" sibTransId="{05485525-9A00-4847-B784-85AE5C444A86}"/>
    <dgm:cxn modelId="{BF3434AE-7C6A-4FAD-930A-71E060290F58}" type="presOf" srcId="{8047081D-3B0D-41CE-8CAB-D60CDF4DB6EF}" destId="{AE101AEF-0E2B-4813-9C74-BB7A0310FCF8}" srcOrd="1" destOrd="0" presId="urn:microsoft.com/office/officeart/2005/8/layout/radial5"/>
    <dgm:cxn modelId="{59027AB9-AC1C-4544-84CA-F55FD0398D16}" type="presOf" srcId="{361DFA48-6B6A-4CD0-9D83-20AD7131B347}" destId="{5A7D1418-6530-45BC-BD4B-A0FFC7A1149D}" srcOrd="0" destOrd="0" presId="urn:microsoft.com/office/officeart/2005/8/layout/radial5"/>
    <dgm:cxn modelId="{F75AD1C3-43C3-472B-BD73-E85920F3C24D}" type="presOf" srcId="{09F665F0-E953-4991-84E1-9B67153FF5C7}" destId="{A3EA6CDC-3089-4A12-9B0F-19ED8A37ADCA}" srcOrd="0" destOrd="0" presId="urn:microsoft.com/office/officeart/2005/8/layout/radial5"/>
    <dgm:cxn modelId="{E90999C6-BCA6-45F8-9D88-60C65098C445}" srcId="{F1AA17C3-0ABC-4E49-AC22-397639F9089B}" destId="{361DFA48-6B6A-4CD0-9D83-20AD7131B347}" srcOrd="1" destOrd="0" parTransId="{9DD7157B-0968-4A2A-9581-EC4758C8926E}" sibTransId="{CC7D59C4-6FF1-4F2F-A6FB-4137C10F724B}"/>
    <dgm:cxn modelId="{477B89D5-797F-4ADD-8055-BDA31A304E69}" type="presOf" srcId="{9DD7157B-0968-4A2A-9581-EC4758C8926E}" destId="{88A362A5-B43C-46AB-B306-8295D89D0131}" srcOrd="0" destOrd="0" presId="urn:microsoft.com/office/officeart/2005/8/layout/radial5"/>
    <dgm:cxn modelId="{FC0F5EE4-7323-4CB8-B399-EBEF42DECD6F}" type="presOf" srcId="{1298D233-945A-45C4-A55F-05EB32318A6D}" destId="{ED5947D5-68E6-49BE-8369-BB788771B26A}" srcOrd="0" destOrd="0" presId="urn:microsoft.com/office/officeart/2005/8/layout/radial5"/>
    <dgm:cxn modelId="{EDE019EC-3C19-4C54-A754-5B4849F9FBB5}" type="presOf" srcId="{F4889943-8BC0-4AE1-94BA-C5A0D7C1BB13}" destId="{4DE20AD5-54A9-4C94-9D96-2D8946E57FB5}" srcOrd="0" destOrd="0" presId="urn:microsoft.com/office/officeart/2005/8/layout/radial5"/>
    <dgm:cxn modelId="{7BC758FB-3442-4083-978F-D0BDF0525012}" type="presOf" srcId="{DEA37CB2-0EC8-4D69-93B8-DD86F5365643}" destId="{D5D7281E-C8A2-4F03-8112-6422BDF7F16C}" srcOrd="1" destOrd="0" presId="urn:microsoft.com/office/officeart/2005/8/layout/radial5"/>
    <dgm:cxn modelId="{5A08E8D5-34C6-4A91-86E2-DB0B70E384E8}" type="presParOf" srcId="{ED5947D5-68E6-49BE-8369-BB788771B26A}" destId="{F4BA66E3-FC51-4259-9B98-EF1BDF3947A1}" srcOrd="0" destOrd="0" presId="urn:microsoft.com/office/officeart/2005/8/layout/radial5"/>
    <dgm:cxn modelId="{D1A4E940-4F10-4C4C-AE4D-4BA27333D634}" type="presParOf" srcId="{ED5947D5-68E6-49BE-8369-BB788771B26A}" destId="{8CE31D36-FA0C-4A5A-89D6-3ABF61E2AFAE}" srcOrd="1" destOrd="0" presId="urn:microsoft.com/office/officeart/2005/8/layout/radial5"/>
    <dgm:cxn modelId="{CFF91A2E-34BC-45A2-BA4C-00F7F934DE3D}" type="presParOf" srcId="{8CE31D36-FA0C-4A5A-89D6-3ABF61E2AFAE}" destId="{19B4EC30-867E-49D3-9AE3-9B6226142D31}" srcOrd="0" destOrd="0" presId="urn:microsoft.com/office/officeart/2005/8/layout/radial5"/>
    <dgm:cxn modelId="{F3EEAC51-7F61-4ADD-8D4E-2C7281130C63}" type="presParOf" srcId="{ED5947D5-68E6-49BE-8369-BB788771B26A}" destId="{A9992552-E571-4D69-A8B3-EC67D13F9567}" srcOrd="2" destOrd="0" presId="urn:microsoft.com/office/officeart/2005/8/layout/radial5"/>
    <dgm:cxn modelId="{15C54D2B-5A4F-41BD-B627-FE1D135C2FF5}" type="presParOf" srcId="{ED5947D5-68E6-49BE-8369-BB788771B26A}" destId="{88A362A5-B43C-46AB-B306-8295D89D0131}" srcOrd="3" destOrd="0" presId="urn:microsoft.com/office/officeart/2005/8/layout/radial5"/>
    <dgm:cxn modelId="{66BAD974-87D5-47B0-AB4E-ABD3D76C010C}" type="presParOf" srcId="{88A362A5-B43C-46AB-B306-8295D89D0131}" destId="{5D631ED0-25C1-47A7-BD3D-D787AAC4CC02}" srcOrd="0" destOrd="0" presId="urn:microsoft.com/office/officeart/2005/8/layout/radial5"/>
    <dgm:cxn modelId="{4FCD2296-2CCB-467F-9AF8-C5671C7C5B28}" type="presParOf" srcId="{ED5947D5-68E6-49BE-8369-BB788771B26A}" destId="{5A7D1418-6530-45BC-BD4B-A0FFC7A1149D}" srcOrd="4" destOrd="0" presId="urn:microsoft.com/office/officeart/2005/8/layout/radial5"/>
    <dgm:cxn modelId="{A9C9D796-AFEB-4268-BE46-B3216E6FE5C7}" type="presParOf" srcId="{ED5947D5-68E6-49BE-8369-BB788771B26A}" destId="{91A65D52-A439-4562-881A-A7C346EDE535}" srcOrd="5" destOrd="0" presId="urn:microsoft.com/office/officeart/2005/8/layout/radial5"/>
    <dgm:cxn modelId="{254F97B2-ECE1-4D9A-9BA4-108FB5946A62}" type="presParOf" srcId="{91A65D52-A439-4562-881A-A7C346EDE535}" destId="{AE101AEF-0E2B-4813-9C74-BB7A0310FCF8}" srcOrd="0" destOrd="0" presId="urn:microsoft.com/office/officeart/2005/8/layout/radial5"/>
    <dgm:cxn modelId="{936A4FF4-FAA0-45FF-97F5-206976B09E7E}" type="presParOf" srcId="{ED5947D5-68E6-49BE-8369-BB788771B26A}" destId="{A3EA6CDC-3089-4A12-9B0F-19ED8A37ADCA}" srcOrd="6" destOrd="0" presId="urn:microsoft.com/office/officeart/2005/8/layout/radial5"/>
    <dgm:cxn modelId="{7A29E305-9FF3-4B5A-AC9C-7581CE480CA7}" type="presParOf" srcId="{ED5947D5-68E6-49BE-8369-BB788771B26A}" destId="{F58BDE36-F74F-49AB-AB9A-F79D0E41CC14}" srcOrd="7" destOrd="0" presId="urn:microsoft.com/office/officeart/2005/8/layout/radial5"/>
    <dgm:cxn modelId="{2336686B-A419-45E1-BA3B-514DFEAE70DE}" type="presParOf" srcId="{F58BDE36-F74F-49AB-AB9A-F79D0E41CC14}" destId="{D5D7281E-C8A2-4F03-8112-6422BDF7F16C}" srcOrd="0" destOrd="0" presId="urn:microsoft.com/office/officeart/2005/8/layout/radial5"/>
    <dgm:cxn modelId="{2FE34B3A-C756-4632-AEED-DFC2237167CE}" type="presParOf" srcId="{ED5947D5-68E6-49BE-8369-BB788771B26A}" destId="{B463ACA0-9658-4AD8-B6A2-AC4F8048E431}" srcOrd="8" destOrd="0" presId="urn:microsoft.com/office/officeart/2005/8/layout/radial5"/>
    <dgm:cxn modelId="{EC6A892C-2E07-45BF-9228-3892A36E7E21}" type="presParOf" srcId="{ED5947D5-68E6-49BE-8369-BB788771B26A}" destId="{77EE1075-1A72-4FAB-B575-64B94F827F8F}" srcOrd="9" destOrd="0" presId="urn:microsoft.com/office/officeart/2005/8/layout/radial5"/>
    <dgm:cxn modelId="{59E2F7FA-D736-4C89-8659-042E7B5909BD}" type="presParOf" srcId="{77EE1075-1A72-4FAB-B575-64B94F827F8F}" destId="{3AC1D03E-CF22-4581-9F93-E6569D0B3BF5}" srcOrd="0" destOrd="0" presId="urn:microsoft.com/office/officeart/2005/8/layout/radial5"/>
    <dgm:cxn modelId="{3DAF25AF-85AE-4DD4-9B7E-CC35F1D86FB9}" type="presParOf" srcId="{ED5947D5-68E6-49BE-8369-BB788771B26A}" destId="{4DE20AD5-54A9-4C94-9D96-2D8946E57FB5}" srcOrd="10" destOrd="0" presId="urn:microsoft.com/office/officeart/2005/8/layout/radial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A66E3-FC51-4259-9B98-EF1BDF3947A1}">
      <dsp:nvSpPr>
        <dsp:cNvPr id="0" name=""/>
        <dsp:cNvSpPr/>
      </dsp:nvSpPr>
      <dsp:spPr>
        <a:xfrm>
          <a:off x="3616316" y="1731926"/>
          <a:ext cx="1236453" cy="1236453"/>
        </a:xfrm>
        <a:prstGeom prst="ellipse">
          <a:avLst/>
        </a:prstGeom>
        <a:no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zh-CN" altLang="en-US" sz="2500" kern="1200" dirty="0"/>
        </a:p>
      </dsp:txBody>
      <dsp:txXfrm>
        <a:off x="3797390" y="1913000"/>
        <a:ext cx="874305" cy="874305"/>
      </dsp:txXfrm>
    </dsp:sp>
    <dsp:sp modelId="{8CE31D36-FA0C-4A5A-89D6-3ABF61E2AFAE}">
      <dsp:nvSpPr>
        <dsp:cNvPr id="0" name=""/>
        <dsp:cNvSpPr/>
      </dsp:nvSpPr>
      <dsp:spPr>
        <a:xfrm rot="16200000">
          <a:off x="4103793" y="1282433"/>
          <a:ext cx="261498" cy="420394"/>
        </a:xfrm>
        <a:prstGeom prst="righ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143018" y="1405737"/>
        <a:ext cx="183049" cy="252236"/>
      </dsp:txXfrm>
    </dsp:sp>
    <dsp:sp modelId="{A9992552-E571-4D69-A8B3-EC67D13F9567}">
      <dsp:nvSpPr>
        <dsp:cNvPr id="0" name=""/>
        <dsp:cNvSpPr/>
      </dsp:nvSpPr>
      <dsp:spPr>
        <a:xfrm>
          <a:off x="3616316" y="2079"/>
          <a:ext cx="1236453" cy="1236453"/>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甲肝</a:t>
          </a:r>
        </a:p>
      </dsp:txBody>
      <dsp:txXfrm>
        <a:off x="3797390" y="183153"/>
        <a:ext cx="874305" cy="874305"/>
      </dsp:txXfrm>
    </dsp:sp>
    <dsp:sp modelId="{88A362A5-B43C-46AB-B306-8295D89D0131}">
      <dsp:nvSpPr>
        <dsp:cNvPr id="0" name=""/>
        <dsp:cNvSpPr/>
      </dsp:nvSpPr>
      <dsp:spPr>
        <a:xfrm rot="20520000">
          <a:off x="4919346" y="1874967"/>
          <a:ext cx="261498" cy="420394"/>
        </a:xfrm>
        <a:prstGeom prst="righ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921266" y="1971167"/>
        <a:ext cx="183049" cy="252236"/>
      </dsp:txXfrm>
    </dsp:sp>
    <dsp:sp modelId="{5A7D1418-6530-45BC-BD4B-A0FFC7A1149D}">
      <dsp:nvSpPr>
        <dsp:cNvPr id="0" name=""/>
        <dsp:cNvSpPr/>
      </dsp:nvSpPr>
      <dsp:spPr>
        <a:xfrm>
          <a:off x="5261498" y="1197374"/>
          <a:ext cx="1236453" cy="1236453"/>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乙肝</a:t>
          </a:r>
        </a:p>
      </dsp:txBody>
      <dsp:txXfrm>
        <a:off x="5442572" y="1378448"/>
        <a:ext cx="874305" cy="874305"/>
      </dsp:txXfrm>
    </dsp:sp>
    <dsp:sp modelId="{91A65D52-A439-4562-881A-A7C346EDE535}">
      <dsp:nvSpPr>
        <dsp:cNvPr id="0" name=""/>
        <dsp:cNvSpPr/>
      </dsp:nvSpPr>
      <dsp:spPr>
        <a:xfrm rot="3240000">
          <a:off x="4607832" y="2833706"/>
          <a:ext cx="261498" cy="420394"/>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624001" y="2886052"/>
        <a:ext cx="183049" cy="252236"/>
      </dsp:txXfrm>
    </dsp:sp>
    <dsp:sp modelId="{A3EA6CDC-3089-4A12-9B0F-19ED8A37ADCA}">
      <dsp:nvSpPr>
        <dsp:cNvPr id="0" name=""/>
        <dsp:cNvSpPr/>
      </dsp:nvSpPr>
      <dsp:spPr>
        <a:xfrm>
          <a:off x="4633094" y="3131401"/>
          <a:ext cx="1236453" cy="1236453"/>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丙肝</a:t>
          </a:r>
        </a:p>
      </dsp:txBody>
      <dsp:txXfrm>
        <a:off x="4814168" y="3312475"/>
        <a:ext cx="874305" cy="874305"/>
      </dsp:txXfrm>
    </dsp:sp>
    <dsp:sp modelId="{F58BDE36-F74F-49AB-AB9A-F79D0E41CC14}">
      <dsp:nvSpPr>
        <dsp:cNvPr id="0" name=""/>
        <dsp:cNvSpPr/>
      </dsp:nvSpPr>
      <dsp:spPr>
        <a:xfrm rot="7560000">
          <a:off x="3599754" y="2833706"/>
          <a:ext cx="261498" cy="420394"/>
        </a:xfrm>
        <a:prstGeom prst="rightArrow">
          <a:avLst>
            <a:gd name="adj1" fmla="val 60000"/>
            <a:gd name="adj2" fmla="val 5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3662034" y="2886052"/>
        <a:ext cx="183049" cy="252236"/>
      </dsp:txXfrm>
    </dsp:sp>
    <dsp:sp modelId="{B463ACA0-9658-4AD8-B6A2-AC4F8048E431}">
      <dsp:nvSpPr>
        <dsp:cNvPr id="0" name=""/>
        <dsp:cNvSpPr/>
      </dsp:nvSpPr>
      <dsp:spPr>
        <a:xfrm>
          <a:off x="2599537" y="3131401"/>
          <a:ext cx="1236453" cy="123645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丁肝</a:t>
          </a:r>
        </a:p>
      </dsp:txBody>
      <dsp:txXfrm>
        <a:off x="2780611" y="3312475"/>
        <a:ext cx="874305" cy="874305"/>
      </dsp:txXfrm>
    </dsp:sp>
    <dsp:sp modelId="{77EE1075-1A72-4FAB-B575-64B94F827F8F}">
      <dsp:nvSpPr>
        <dsp:cNvPr id="0" name=""/>
        <dsp:cNvSpPr/>
      </dsp:nvSpPr>
      <dsp:spPr>
        <a:xfrm rot="11880000">
          <a:off x="3288241" y="1874967"/>
          <a:ext cx="261498" cy="420394"/>
        </a:xfrm>
        <a:prstGeom prst="rightArrow">
          <a:avLst>
            <a:gd name="adj1" fmla="val 60000"/>
            <a:gd name="adj2" fmla="val 5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3364770" y="1971167"/>
        <a:ext cx="183049" cy="252236"/>
      </dsp:txXfrm>
    </dsp:sp>
    <dsp:sp modelId="{4DE20AD5-54A9-4C94-9D96-2D8946E57FB5}">
      <dsp:nvSpPr>
        <dsp:cNvPr id="0" name=""/>
        <dsp:cNvSpPr/>
      </dsp:nvSpPr>
      <dsp:spPr>
        <a:xfrm>
          <a:off x="1971134" y="1197374"/>
          <a:ext cx="1236453" cy="1236453"/>
        </a:xfrm>
        <a:prstGeom prst="ellips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戊肝</a:t>
          </a:r>
        </a:p>
      </dsp:txBody>
      <dsp:txXfrm>
        <a:off x="2152208" y="1378448"/>
        <a:ext cx="874305" cy="87430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AE66D-72FF-4D0C-9FF8-16FE79B3151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814063-BCB9-4F03-A616-87DC033D766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373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470" eaLnBrk="0" hangingPunct="0">
              <a:defRPr kumimoji="1" sz="2800">
                <a:solidFill>
                  <a:schemeClr val="tx1"/>
                </a:solidFill>
                <a:latin typeface="黑体" panose="02010609060101010101" pitchFamily="2" charset="-122"/>
                <a:ea typeface="宋体" panose="02010600030101010101" pitchFamily="2" charset="-122"/>
              </a:defRPr>
            </a:lvl1pPr>
            <a:lvl2pPr marL="742950" indent="-285750" defTabSz="966470" eaLnBrk="0" hangingPunct="0">
              <a:defRPr kumimoji="1" sz="2800">
                <a:solidFill>
                  <a:schemeClr val="tx1"/>
                </a:solidFill>
                <a:latin typeface="黑体" panose="02010609060101010101" pitchFamily="2" charset="-122"/>
                <a:ea typeface="宋体" panose="02010600030101010101" pitchFamily="2" charset="-122"/>
              </a:defRPr>
            </a:lvl2pPr>
            <a:lvl3pPr marL="1143000" indent="-228600" defTabSz="966470" eaLnBrk="0" hangingPunct="0">
              <a:defRPr kumimoji="1" sz="2800">
                <a:solidFill>
                  <a:schemeClr val="tx1"/>
                </a:solidFill>
                <a:latin typeface="黑体" panose="02010609060101010101" pitchFamily="2" charset="-122"/>
                <a:ea typeface="宋体" panose="02010600030101010101" pitchFamily="2" charset="-122"/>
              </a:defRPr>
            </a:lvl3pPr>
            <a:lvl4pPr marL="1600200" indent="-228600" defTabSz="966470" eaLnBrk="0" hangingPunct="0">
              <a:defRPr kumimoji="1" sz="2800">
                <a:solidFill>
                  <a:schemeClr val="tx1"/>
                </a:solidFill>
                <a:latin typeface="黑体" panose="02010609060101010101" pitchFamily="2" charset="-122"/>
                <a:ea typeface="宋体" panose="02010600030101010101" pitchFamily="2" charset="-122"/>
              </a:defRPr>
            </a:lvl4pPr>
            <a:lvl5pPr marL="2057400" indent="-228600" defTabSz="966470" eaLnBrk="0" hangingPunct="0">
              <a:defRPr kumimoji="1" sz="2800">
                <a:solidFill>
                  <a:schemeClr val="tx1"/>
                </a:solidFill>
                <a:latin typeface="黑体" panose="02010609060101010101" pitchFamily="2" charset="-122"/>
                <a:ea typeface="宋体" panose="02010600030101010101" pitchFamily="2" charset="-122"/>
              </a:defRPr>
            </a:lvl5pPr>
            <a:lvl6pPr marL="2514600" indent="-228600" defTabSz="96647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6pPr>
            <a:lvl7pPr marL="2971800" indent="-228600" defTabSz="96647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7pPr>
            <a:lvl8pPr marL="3429000" indent="-228600" defTabSz="96647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8pPr>
            <a:lvl9pPr marL="3886200" indent="-228600" defTabSz="96647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9pPr>
          </a:lstStyle>
          <a:p>
            <a:pPr eaLnBrk="1" hangingPunct="1"/>
            <a:fld id="{533A5C5E-70F0-4F3B-9342-2D2BEDB53D3D}" type="slidenum">
              <a:rPr lang="en-US" altLang="zh-CN" sz="1300">
                <a:latin typeface="Times New Roman" panose="02020603050405020304" pitchFamily="18" charset="0"/>
              </a:rPr>
            </a:fld>
            <a:endParaRPr lang="en-US" altLang="zh-CN" sz="130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a:xfrm>
            <a:off x="109538" y="741363"/>
            <a:ext cx="6580187" cy="3702050"/>
          </a:xfrm>
        </p:spPr>
      </p:sp>
      <p:sp>
        <p:nvSpPr>
          <p:cNvPr id="65539" name="备注占位符 2"/>
          <p:cNvSpPr>
            <a:spLocks noGrp="1"/>
          </p:cNvSpPr>
          <p:nvPr>
            <p:ph type="body" idx="1"/>
          </p:nvPr>
        </p:nvSpPr>
        <p:spPr>
          <a:xfrm>
            <a:off x="679450" y="4691063"/>
            <a:ext cx="5438775" cy="4443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indent="0">
              <a:spcBef>
                <a:spcPct val="0"/>
              </a:spcBef>
            </a:pPr>
            <a:endParaRPr lang="zh-CN" altLang="en-US">
              <a:latin typeface="Arial" panose="020B0604020202020204" pitchFamily="34" charset="0"/>
            </a:endParaRPr>
          </a:p>
          <a:p>
            <a:pPr marL="0" indent="0">
              <a:spcBef>
                <a:spcPct val="0"/>
              </a:spcBef>
            </a:pPr>
            <a:endParaRPr lang="zh-CN" altLang="en-US">
              <a:latin typeface="Arial" panose="020B0604020202020204" pitchFamily="34" charset="0"/>
            </a:endParaRPr>
          </a:p>
        </p:txBody>
      </p:sp>
      <p:sp>
        <p:nvSpPr>
          <p:cNvPr id="65540" name="灯片编号占位符 3"/>
          <p:cNvSpPr txBox="1">
            <a:spLocks noGrp="1"/>
          </p:cNvSpPr>
          <p:nvPr/>
        </p:nvSpPr>
        <p:spPr bwMode="auto">
          <a:xfrm>
            <a:off x="3849688" y="937895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30000"/>
              </a:spcBef>
              <a:spcAft>
                <a:spcPct val="0"/>
              </a:spcAft>
              <a:defRPr>
                <a:solidFill>
                  <a:schemeClr val="tx1"/>
                </a:solidFill>
                <a:latin typeface="Arial" panose="020B0604020202020204" pitchFamily="34" charset="0"/>
              </a:defRPr>
            </a:lvl6pPr>
            <a:lvl7pPr marL="2971800" indent="-228600" eaLnBrk="0" fontAlgn="base" hangingPunct="0">
              <a:spcBef>
                <a:spcPct val="30000"/>
              </a:spcBef>
              <a:spcAft>
                <a:spcPct val="0"/>
              </a:spcAft>
              <a:defRPr>
                <a:solidFill>
                  <a:schemeClr val="tx1"/>
                </a:solidFill>
                <a:latin typeface="Arial" panose="020B0604020202020204" pitchFamily="34" charset="0"/>
              </a:defRPr>
            </a:lvl7pPr>
            <a:lvl8pPr marL="3429000" indent="-228600" eaLnBrk="0" fontAlgn="base" hangingPunct="0">
              <a:spcBef>
                <a:spcPct val="30000"/>
              </a:spcBef>
              <a:spcAft>
                <a:spcPct val="0"/>
              </a:spcAft>
              <a:defRPr>
                <a:solidFill>
                  <a:schemeClr val="tx1"/>
                </a:solidFill>
                <a:latin typeface="Arial" panose="020B0604020202020204" pitchFamily="34" charset="0"/>
              </a:defRPr>
            </a:lvl8pPr>
            <a:lvl9pPr marL="3886200" indent="-228600" eaLnBrk="0" fontAlgn="base" hangingPunct="0">
              <a:spcBef>
                <a:spcPct val="30000"/>
              </a:spcBef>
              <a:spcAft>
                <a:spcPct val="0"/>
              </a:spcAft>
              <a:defRPr>
                <a:solidFill>
                  <a:schemeClr val="tx1"/>
                </a:solidFill>
                <a:latin typeface="Arial" panose="020B0604020202020204" pitchFamily="34" charset="0"/>
              </a:defRPr>
            </a:lvl9pPr>
          </a:lstStyle>
          <a:p>
            <a:pPr algn="r" eaLnBrk="1" hangingPunct="1">
              <a:spcBef>
                <a:spcPct val="0"/>
              </a:spcBef>
            </a:pPr>
            <a:fld id="{79331BDE-2A39-4813-A888-23F557AC43A4}" type="slidenum">
              <a:rPr lang="zh-CN" altLang="en-US" sz="1200"/>
            </a:fld>
            <a:endParaRPr lang="en-US" altLang="zh-CN"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C814063-BCB9-4F03-A616-87DC033D766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C814063-BCB9-4F03-A616-87DC033D766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C814063-BCB9-4F03-A616-87DC033D766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C814063-BCB9-4F03-A616-87DC033D766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中国的肝癌对全球病例数的贡献最大</a:t>
            </a:r>
            <a:endParaRPr lang="zh-CN" altLang="en-US" dirty="0"/>
          </a:p>
        </p:txBody>
      </p:sp>
      <p:sp>
        <p:nvSpPr>
          <p:cNvPr id="4" name="灯片编号占位符 3"/>
          <p:cNvSpPr>
            <a:spLocks noGrp="1"/>
          </p:cNvSpPr>
          <p:nvPr>
            <p:ph type="sldNum" sz="quarter" idx="10"/>
          </p:nvPr>
        </p:nvSpPr>
        <p:spPr/>
        <p:txBody>
          <a:bodyPr/>
          <a:lstStyle/>
          <a:p>
            <a:fld id="{943E53E2-DB38-4515-A147-2241FC141E0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ln>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BD4AD3F5-09CF-46A4-B96E-8D06B85F30B5}" type="slidenum">
              <a:rPr lang="en-US" altLang="zh-CN"/>
            </a:fld>
            <a:endParaRPr lang="en-US" altLang="zh-CN"/>
          </a:p>
        </p:txBody>
      </p:sp>
      <p:sp>
        <p:nvSpPr>
          <p:cNvPr id="64515" name="Rectangle 2"/>
          <p:cNvSpPr>
            <a:spLocks noGrp="1" noRot="1" noChangeAspect="1" noChangeArrowheads="1" noTextEdit="1"/>
          </p:cNvSpPr>
          <p:nvPr>
            <p:ph type="sldImg"/>
          </p:nvPr>
        </p:nvSpPr>
        <p:spPr bwMode="auto">
          <a:xfrm>
            <a:off x="361950" y="709613"/>
            <a:ext cx="6061075" cy="340995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xfrm>
            <a:off x="946150" y="4332288"/>
            <a:ext cx="4972050" cy="4119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zh-CN">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457200"/>
            <a:ext cx="10972800" cy="1371600"/>
          </a:xfrm>
        </p:spPr>
        <p:txBody>
          <a:bodyPr/>
          <a:lstStyle/>
          <a:p>
            <a:r>
              <a:rPr lang="zh-CN" altLang="en-US"/>
              <a:t>单击此处编辑母版标题样式</a:t>
            </a:r>
            <a:endParaRPr lang="zh-CN" altLang="en-US"/>
          </a:p>
        </p:txBody>
      </p:sp>
      <p:sp>
        <p:nvSpPr>
          <p:cNvPr id="3" name="内容占位符 2"/>
          <p:cNvSpPr>
            <a:spLocks noGrp="1"/>
          </p:cNvSpPr>
          <p:nvPr>
            <p:ph sz="quarter" idx="1"/>
          </p:nvPr>
        </p:nvSpPr>
        <p:spPr>
          <a:xfrm>
            <a:off x="609600" y="19812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97600" y="19812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09600" y="40005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内容占位符 5"/>
          <p:cNvSpPr>
            <a:spLocks noGrp="1"/>
          </p:cNvSpPr>
          <p:nvPr>
            <p:ph sz="quarter" idx="4"/>
          </p:nvPr>
        </p:nvSpPr>
        <p:spPr>
          <a:xfrm>
            <a:off x="6197600" y="40005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页脚占位符 6"/>
          <p:cNvSpPr>
            <a:spLocks noGrp="1"/>
          </p:cNvSpPr>
          <p:nvPr>
            <p:ph type="ftr" sz="quarter" idx="10"/>
          </p:nvPr>
        </p:nvSpPr>
        <p:spPr>
          <a:xfrm>
            <a:off x="4165600" y="6248400"/>
            <a:ext cx="3860800" cy="457200"/>
          </a:xfrm>
        </p:spPr>
        <p:txBody>
          <a:bodyPr/>
          <a:lstStyle>
            <a:lvl1pPr>
              <a:defRPr/>
            </a:lvl1pPr>
          </a:lstStyle>
          <a:p>
            <a:pPr>
              <a:defRPr/>
            </a:pPr>
            <a:endParaRPr lang="en-US" altLang="zh-CN"/>
          </a:p>
        </p:txBody>
      </p:sp>
      <p:sp>
        <p:nvSpPr>
          <p:cNvPr id="8" name="灯片编号占位符 7"/>
          <p:cNvSpPr>
            <a:spLocks noGrp="1"/>
          </p:cNvSpPr>
          <p:nvPr>
            <p:ph type="sldNum" sz="quarter" idx="11"/>
          </p:nvPr>
        </p:nvSpPr>
        <p:spPr>
          <a:xfrm>
            <a:off x="8737600" y="6248400"/>
            <a:ext cx="2844800" cy="457200"/>
          </a:xfrm>
        </p:spPr>
        <p:txBody>
          <a:bodyPr/>
          <a:lstStyle>
            <a:lvl1pPr>
              <a:defRPr/>
            </a:lvl1pPr>
          </a:lstStyle>
          <a:p>
            <a:fld id="{2604687D-A8AB-4D26-847F-1DEF48113A2B}" type="slidenum">
              <a:rPr lang="en-US" altLang="zh-CN"/>
            </a:fld>
            <a:endParaRPr lang="en-US" altLang="zh-CN"/>
          </a:p>
        </p:txBody>
      </p:sp>
      <p:sp>
        <p:nvSpPr>
          <p:cNvPr id="9" name="日期占位符 8"/>
          <p:cNvSpPr>
            <a:spLocks noGrp="1"/>
          </p:cNvSpPr>
          <p:nvPr>
            <p:ph type="dt" sz="half" idx="12"/>
          </p:nvPr>
        </p:nvSpPr>
        <p:spPr>
          <a:xfrm>
            <a:off x="609600" y="6245225"/>
            <a:ext cx="2844800" cy="476250"/>
          </a:xfrm>
        </p:spPr>
        <p:txBody>
          <a:bodyPr/>
          <a:lstStyle>
            <a:lvl1pPr>
              <a:defRPr/>
            </a:lvl1pPr>
          </a:lstStyle>
          <a:p>
            <a:pPr>
              <a:defRPr/>
            </a:pPr>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457200"/>
            <a:ext cx="10972800" cy="1371600"/>
          </a:xfrm>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609600" y="1981200"/>
            <a:ext cx="5384800" cy="38862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97600" y="19812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97600" y="4000500"/>
            <a:ext cx="5384800" cy="18669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10"/>
          </p:nvPr>
        </p:nvSpPr>
        <p:spPr>
          <a:xfrm>
            <a:off x="4165600" y="6248400"/>
            <a:ext cx="3860800" cy="457200"/>
          </a:xfrm>
        </p:spPr>
        <p:txBody>
          <a:bodyPr/>
          <a:lstStyle>
            <a:lvl1pPr>
              <a:defRPr/>
            </a:lvl1pPr>
          </a:lstStyle>
          <a:p>
            <a:pPr>
              <a:defRPr/>
            </a:pPr>
            <a:endParaRPr lang="en-US" altLang="zh-CN"/>
          </a:p>
        </p:txBody>
      </p:sp>
      <p:sp>
        <p:nvSpPr>
          <p:cNvPr id="7" name="灯片编号占位符 6"/>
          <p:cNvSpPr>
            <a:spLocks noGrp="1"/>
          </p:cNvSpPr>
          <p:nvPr>
            <p:ph type="sldNum" sz="quarter" idx="11"/>
          </p:nvPr>
        </p:nvSpPr>
        <p:spPr>
          <a:xfrm>
            <a:off x="8737600" y="6248400"/>
            <a:ext cx="2844800" cy="457200"/>
          </a:xfrm>
        </p:spPr>
        <p:txBody>
          <a:bodyPr/>
          <a:lstStyle>
            <a:lvl1pPr>
              <a:defRPr/>
            </a:lvl1pPr>
          </a:lstStyle>
          <a:p>
            <a:fld id="{E43B7236-E065-4693-BD7A-8C137DFE68E8}" type="slidenum">
              <a:rPr lang="en-US" altLang="zh-CN"/>
            </a:fld>
            <a:endParaRPr lang="en-US" altLang="zh-CN"/>
          </a:p>
        </p:txBody>
      </p:sp>
      <p:sp>
        <p:nvSpPr>
          <p:cNvPr id="8" name="日期占位符 7"/>
          <p:cNvSpPr>
            <a:spLocks noGrp="1"/>
          </p:cNvSpPr>
          <p:nvPr>
            <p:ph type="dt" sz="half" idx="12"/>
          </p:nvPr>
        </p:nvSpPr>
        <p:spPr>
          <a:xfrm>
            <a:off x="609600" y="6245225"/>
            <a:ext cx="2844800" cy="476250"/>
          </a:xfrm>
        </p:spPr>
        <p:txBody>
          <a:bodyPr/>
          <a:lstStyle>
            <a:lvl1pPr>
              <a:defRPr/>
            </a:lvl1pPr>
          </a:lstStyle>
          <a:p>
            <a:pPr>
              <a:defRPr/>
            </a:pPr>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457200"/>
            <a:ext cx="10972800" cy="1371600"/>
          </a:xfrm>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609600" y="1981200"/>
            <a:ext cx="5384800" cy="38862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981200"/>
            <a:ext cx="5384800" cy="38862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页脚占位符 4"/>
          <p:cNvSpPr>
            <a:spLocks noGrp="1"/>
          </p:cNvSpPr>
          <p:nvPr>
            <p:ph type="ftr" sz="quarter" idx="10"/>
          </p:nvPr>
        </p:nvSpPr>
        <p:spPr>
          <a:xfrm>
            <a:off x="4165600" y="6248400"/>
            <a:ext cx="3860800" cy="457200"/>
          </a:xfrm>
        </p:spPr>
        <p:txBody>
          <a:bodyPr/>
          <a:lstStyle>
            <a:lvl1pPr>
              <a:defRPr/>
            </a:lvl1pPr>
          </a:lstStyle>
          <a:p>
            <a:pPr>
              <a:defRPr/>
            </a:pPr>
            <a:endParaRPr lang="en-US" altLang="zh-CN"/>
          </a:p>
        </p:txBody>
      </p:sp>
      <p:sp>
        <p:nvSpPr>
          <p:cNvPr id="6" name="灯片编号占位符 5"/>
          <p:cNvSpPr>
            <a:spLocks noGrp="1"/>
          </p:cNvSpPr>
          <p:nvPr>
            <p:ph type="sldNum" sz="quarter" idx="11"/>
          </p:nvPr>
        </p:nvSpPr>
        <p:spPr>
          <a:xfrm>
            <a:off x="8737600" y="6248400"/>
            <a:ext cx="2844800" cy="457200"/>
          </a:xfrm>
        </p:spPr>
        <p:txBody>
          <a:bodyPr/>
          <a:lstStyle>
            <a:lvl1pPr>
              <a:defRPr/>
            </a:lvl1pPr>
          </a:lstStyle>
          <a:p>
            <a:fld id="{E707404A-E4E1-4B83-B8A1-7247E50345CE}" type="slidenum">
              <a:rPr lang="en-US" altLang="zh-CN"/>
            </a:fld>
            <a:endParaRPr lang="en-US" altLang="zh-CN"/>
          </a:p>
        </p:txBody>
      </p:sp>
      <p:sp>
        <p:nvSpPr>
          <p:cNvPr id="7" name="日期占位符 6"/>
          <p:cNvSpPr>
            <a:spLocks noGrp="1"/>
          </p:cNvSpPr>
          <p:nvPr>
            <p:ph type="dt" sz="half" idx="12"/>
          </p:nvPr>
        </p:nvSpPr>
        <p:spPr>
          <a:xfrm>
            <a:off x="609600" y="6245225"/>
            <a:ext cx="2844800" cy="476250"/>
          </a:xfrm>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F7D1C98-F40E-4175-A085-A7F067EAA75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711009-5188-4C4A-8C05-648D0D84E9C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7D1C98-F40E-4175-A085-A7F067EAA75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711009-5188-4C4A-8C05-648D0D84E9C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vmlDrawing" Target="../drawings/vmlDrawing1.vml"/><Relationship Id="rId4" Type="http://schemas.openxmlformats.org/officeDocument/2006/relationships/slideLayout" Target="../slideLayouts/slideLayout7.xml"/><Relationship Id="rId3" Type="http://schemas.openxmlformats.org/officeDocument/2006/relationships/image" Target="../media/image23.wmf"/><Relationship Id="rId2" Type="http://schemas.openxmlformats.org/officeDocument/2006/relationships/image" Target="../media/image22.emf"/><Relationship Id="rId1"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microsoft.com/office/2007/relationships/hdphoto" Target="../media/image28.wdp"/><Relationship Id="rId2" Type="http://schemas.openxmlformats.org/officeDocument/2006/relationships/image" Target="../media/image27.png"/><Relationship Id="rId1" Type="http://schemas.openxmlformats.org/officeDocument/2006/relationships/image" Target="../media/image26.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0.emf"/></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1.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chart" Target="../charts/chart5.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image" Target="../media/image3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37.jpe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3" Type="http://schemas.openxmlformats.org/officeDocument/2006/relationships/image" Target="../media/image42.png"/><Relationship Id="rId2" Type="http://schemas.microsoft.com/office/2007/relationships/hdphoto" Target="../media/image28.wdp"/><Relationship Id="rId1" Type="http://schemas.openxmlformats.org/officeDocument/2006/relationships/image" Target="../media/image27.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6.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image" Target="../media/image47.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image" Target="../media/image4.jpe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20.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0" Type="http://schemas.openxmlformats.org/officeDocument/2006/relationships/notesSlide" Target="../notesSlides/notesSlide11.xml"/><Relationship Id="rId1" Type="http://schemas.openxmlformats.org/officeDocument/2006/relationships/image" Target="../media/image5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605" y="3771265"/>
            <a:ext cx="12206605" cy="3086735"/>
          </a:xfrm>
          <a:prstGeom prst="rect">
            <a:avLst/>
          </a:prstGeom>
          <a:effectLst>
            <a:glow>
              <a:schemeClr val="accent1">
                <a:alpha val="56000"/>
              </a:schemeClr>
            </a:glow>
            <a:outerShdw dist="50800" dir="5400000" sx="82000" sy="82000" algn="ctr" rotWithShape="0">
              <a:srgbClr val="000000">
                <a:alpha val="71000"/>
              </a:srgbClr>
            </a:outerShdw>
            <a:softEdge rad="838200"/>
          </a:effectLst>
        </p:spPr>
      </p:pic>
      <p:sp>
        <p:nvSpPr>
          <p:cNvPr id="42" name="文本框 41"/>
          <p:cNvSpPr txBox="1"/>
          <p:nvPr/>
        </p:nvSpPr>
        <p:spPr>
          <a:xfrm>
            <a:off x="2327592" y="3205026"/>
            <a:ext cx="7536815" cy="829945"/>
          </a:xfrm>
          <a:prstGeom prst="rect">
            <a:avLst/>
          </a:prstGeom>
          <a:noFill/>
        </p:spPr>
        <p:txBody>
          <a:bodyPr wrap="square" rtlCol="0">
            <a:spAutoFit/>
          </a:bodyPr>
          <a:lstStyle/>
          <a:p>
            <a:pPr algn="ctr">
              <a:lnSpc>
                <a:spcPct val="150000"/>
              </a:lnSpc>
            </a:pPr>
            <a:r>
              <a:rPr kumimoji="1" lang="zh-CN" altLang="en-US" sz="3200" b="1" dirty="0">
                <a:solidFill>
                  <a:srgbClr val="002060"/>
                </a:solidFill>
                <a:latin typeface="楷体" panose="02010609060101010101" pitchFamily="49" charset="-122"/>
                <a:ea typeface="楷体" panose="02010609060101010101" pitchFamily="49" charset="-122"/>
                <a:cs typeface="华文行楷" panose="02010800040101010101" charset="-122"/>
                <a:sym typeface="+mn-ea"/>
              </a:rPr>
              <a:t>贵阳市疾控中心     </a:t>
            </a:r>
            <a:r>
              <a:rPr kumimoji="1" lang="en-US" altLang="zh-CN" sz="3200" b="1" dirty="0">
                <a:solidFill>
                  <a:srgbClr val="002060"/>
                </a:solidFill>
                <a:latin typeface="楷体" panose="02010609060101010101" pitchFamily="49" charset="-122"/>
                <a:ea typeface="楷体" panose="02010609060101010101" pitchFamily="49" charset="-122"/>
                <a:cs typeface="华文行楷" panose="02010800040101010101" charset="-122"/>
                <a:sym typeface="+mn-ea"/>
              </a:rPr>
              <a:t>2021.12.7</a:t>
            </a:r>
            <a:r>
              <a:rPr kumimoji="1" lang="zh-CN" altLang="en-US" sz="3200" b="1" dirty="0">
                <a:solidFill>
                  <a:srgbClr val="002060"/>
                </a:solidFill>
                <a:latin typeface="楷体" panose="02010609060101010101" pitchFamily="49" charset="-122"/>
                <a:ea typeface="楷体" panose="02010609060101010101" pitchFamily="49" charset="-122"/>
                <a:cs typeface="华文行楷" panose="02010800040101010101" charset="-122"/>
                <a:sym typeface="+mn-ea"/>
              </a:rPr>
              <a:t>  </a:t>
            </a:r>
            <a:endParaRPr kumimoji="1" lang="en-US" altLang="zh-CN" sz="3200" b="1" dirty="0">
              <a:solidFill>
                <a:srgbClr val="002060"/>
              </a:solidFill>
              <a:latin typeface="楷体" panose="02010609060101010101" pitchFamily="49" charset="-122"/>
              <a:ea typeface="楷体" panose="02010609060101010101" pitchFamily="49" charset="-122"/>
              <a:cs typeface="华文行楷" panose="02010800040101010101" charset="-122"/>
              <a:sym typeface="+mn-ea"/>
            </a:endParaRPr>
          </a:p>
        </p:txBody>
      </p:sp>
      <p:grpSp>
        <p:nvGrpSpPr>
          <p:cNvPr id="5" name="组合 4"/>
          <p:cNvGrpSpPr/>
          <p:nvPr/>
        </p:nvGrpSpPr>
        <p:grpSpPr>
          <a:xfrm>
            <a:off x="144780" y="516890"/>
            <a:ext cx="12033250" cy="1021715"/>
            <a:chOff x="158991" y="287020"/>
            <a:chExt cx="12033009" cy="992389"/>
          </a:xfrm>
        </p:grpSpPr>
        <p:pic>
          <p:nvPicPr>
            <p:cNvPr id="11" name="图片 10"/>
            <p:cNvPicPr>
              <a:picLocks noChangeAspect="1"/>
            </p:cNvPicPr>
            <p:nvPr/>
          </p:nvPicPr>
          <p:blipFill>
            <a:blip r:embed="rId2"/>
            <a:srcRect t="11543" r="-962" b="29332"/>
            <a:stretch>
              <a:fillRect/>
            </a:stretch>
          </p:blipFill>
          <p:spPr>
            <a:xfrm>
              <a:off x="158991" y="287637"/>
              <a:ext cx="1353158" cy="991772"/>
            </a:xfrm>
            <a:prstGeom prst="rect">
              <a:avLst/>
            </a:prstGeom>
            <a:gradFill>
              <a:gsLst>
                <a:gs pos="0">
                  <a:schemeClr val="accent5">
                    <a:lumMod val="0"/>
                    <a:lumOff val="100000"/>
                    <a:alpha val="0"/>
                  </a:schemeClr>
                </a:gs>
                <a:gs pos="72000">
                  <a:schemeClr val="accent5">
                    <a:lumMod val="45000"/>
                    <a:lumOff val="55000"/>
                  </a:schemeClr>
                </a:gs>
                <a:gs pos="43000">
                  <a:schemeClr val="accent5">
                    <a:lumMod val="45000"/>
                    <a:lumOff val="55000"/>
                  </a:schemeClr>
                </a:gs>
                <a:gs pos="100000">
                  <a:schemeClr val="accent5">
                    <a:lumMod val="37000"/>
                    <a:lumOff val="63000"/>
                  </a:schemeClr>
                </a:gs>
              </a:gsLst>
              <a:lin ang="0" scaled="0"/>
            </a:gradFill>
            <a:effectLst>
              <a:reflection blurRad="6350" stA="52000" endA="300" endPos="35000" dir="5400000" sy="-100000" algn="bl" rotWithShape="0"/>
              <a:softEdge rad="31750"/>
            </a:effectLst>
          </p:spPr>
        </p:pic>
        <p:sp>
          <p:nvSpPr>
            <p:cNvPr id="12" name="矩形 11"/>
            <p:cNvSpPr/>
            <p:nvPr/>
          </p:nvSpPr>
          <p:spPr>
            <a:xfrm>
              <a:off x="1325463" y="287020"/>
              <a:ext cx="10866537" cy="992014"/>
            </a:xfrm>
            <a:prstGeom prst="rect">
              <a:avLst/>
            </a:prstGeom>
            <a:gradFill>
              <a:gsLst>
                <a:gs pos="33000">
                  <a:schemeClr val="accent5">
                    <a:alpha val="40000"/>
                    <a:lumMod val="0"/>
                    <a:lumOff val="100000"/>
                  </a:schemeClr>
                </a:gs>
                <a:gs pos="72000">
                  <a:schemeClr val="accent5">
                    <a:lumMod val="45000"/>
                    <a:lumOff val="55000"/>
                  </a:schemeClr>
                </a:gs>
                <a:gs pos="100000">
                  <a:schemeClr val="accent5">
                    <a:lumMod val="45000"/>
                    <a:lumOff val="55000"/>
                  </a:schemeClr>
                </a:gs>
                <a:gs pos="100000">
                  <a:schemeClr val="accent5">
                    <a:lumMod val="37000"/>
                    <a:lumOff val="63000"/>
                  </a:schemeClr>
                </a:gs>
              </a:gsLst>
              <a:lin ang="0" scaled="0"/>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2060"/>
                </a:solidFill>
                <a:effectLst/>
                <a:uLnTx/>
                <a:uFillTx/>
                <a:latin typeface="Arial" panose="020B0604020202020204"/>
                <a:ea typeface="微软雅黑" panose="020B0503020204020204" charset="-122"/>
                <a:cs typeface="+mn-cs"/>
              </a:endParaRPr>
            </a:p>
          </p:txBody>
        </p:sp>
        <p:sp>
          <p:nvSpPr>
            <p:cNvPr id="13" name="矩形 12"/>
            <p:cNvSpPr/>
            <p:nvPr/>
          </p:nvSpPr>
          <p:spPr>
            <a:xfrm>
              <a:off x="1403822" y="615976"/>
              <a:ext cx="6128063" cy="506988"/>
            </a:xfrm>
            <a:prstGeom prst="rect">
              <a:avLst/>
            </a:prstGeom>
            <a:noFill/>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zh-CN" altLang="en-US" sz="1600" b="1" spc="63" dirty="0">
                  <a:ln w="11430"/>
                  <a:gradFill>
                    <a:gsLst>
                      <a:gs pos="0">
                        <a:srgbClr val="012D86"/>
                      </a:gs>
                      <a:gs pos="100000">
                        <a:srgbClr val="0E2557"/>
                      </a:gs>
                    </a:gsLst>
                    <a:lin scaled="0"/>
                  </a:gra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贵阳市疾病预防控制中心</a:t>
              </a:r>
              <a:endParaRPr lang="zh-CN" altLang="en-US" sz="1600" b="1" spc="63" dirty="0">
                <a:ln w="11430"/>
                <a:gradFill>
                  <a:gsLst>
                    <a:gs pos="0">
                      <a:srgbClr val="012D86"/>
                    </a:gs>
                    <a:gs pos="100000">
                      <a:srgbClr val="0E2557"/>
                    </a:gs>
                  </a:gsLst>
                  <a:lin scaled="0"/>
                </a:gra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a:p>
              <a:pPr>
                <a:defRPr/>
              </a:pPr>
              <a:r>
                <a:rPr lang="en-US" altLang="zh-CN" sz="1200" b="1" spc="63" dirty="0">
                  <a:ln w="11430"/>
                  <a:gradFill>
                    <a:gsLst>
                      <a:gs pos="0">
                        <a:srgbClr val="012D86"/>
                      </a:gs>
                      <a:gs pos="100000">
                        <a:srgbClr val="0E2557"/>
                      </a:gs>
                    </a:gsLst>
                    <a:lin scaled="0"/>
                  </a:gra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Guiyang Municipal Center for Disease Control and Prevention</a:t>
              </a:r>
              <a:endParaRPr lang="en-US" altLang="zh-CN" sz="1200" b="1" spc="63" dirty="0">
                <a:ln w="11430"/>
                <a:gradFill>
                  <a:gsLst>
                    <a:gs pos="0">
                      <a:srgbClr val="012D86"/>
                    </a:gs>
                    <a:gs pos="100000">
                      <a:srgbClr val="0E2557"/>
                    </a:gs>
                  </a:gsLst>
                  <a:lin scaled="0"/>
                </a:gra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p:txBody>
        </p:sp>
      </p:grpSp>
      <p:sp>
        <p:nvSpPr>
          <p:cNvPr id="2050" name="Rectangle 5"/>
          <p:cNvSpPr>
            <a:spLocks noGrp="1"/>
          </p:cNvSpPr>
          <p:nvPr/>
        </p:nvSpPr>
        <p:spPr>
          <a:xfrm>
            <a:off x="2231390" y="2023110"/>
            <a:ext cx="8772525" cy="1102360"/>
          </a:xfrm>
          <a:prstGeom prst="rect">
            <a:avLst/>
          </a:prstGeom>
          <a:noFill/>
          <a:ln w="9525">
            <a:noFill/>
          </a:ln>
        </p:spPr>
        <p:txBody>
          <a:bodyPr vert="horz" wrap="square" lIns="99634" tIns="49817" rIns="99634" bIns="49817" anchor="ctr" anchorCtr="0"/>
          <a:lstStyle>
            <a:lvl1pPr algn="ctr" defTabSz="998855" rtl="0" eaLnBrk="0" fontAlgn="base" hangingPunct="0">
              <a:spcBef>
                <a:spcPct val="0"/>
              </a:spcBef>
              <a:spcAft>
                <a:spcPct val="0"/>
              </a:spcAft>
              <a:defRPr sz="4800" b="1">
                <a:solidFill>
                  <a:srgbClr val="0070C0"/>
                </a:solidFill>
                <a:latin typeface="+mj-lt"/>
                <a:ea typeface="+mj-ea"/>
                <a:cs typeface="+mj-cs"/>
              </a:defRPr>
            </a:lvl1pPr>
            <a:lvl2pPr algn="ctr" defTabSz="998855" rtl="0" eaLnBrk="0" fontAlgn="base" hangingPunct="0">
              <a:spcBef>
                <a:spcPct val="0"/>
              </a:spcBef>
              <a:spcAft>
                <a:spcPct val="0"/>
              </a:spcAft>
              <a:defRPr sz="4800" b="1">
                <a:solidFill>
                  <a:srgbClr val="0070C0"/>
                </a:solidFill>
                <a:latin typeface="隶书" panose="02010509060101010101" pitchFamily="49" charset="-122"/>
                <a:ea typeface="隶书" panose="02010509060101010101" pitchFamily="49" charset="-122"/>
              </a:defRPr>
            </a:lvl2pPr>
            <a:lvl3pPr algn="ctr" defTabSz="998855" rtl="0" eaLnBrk="0" fontAlgn="base" hangingPunct="0">
              <a:spcBef>
                <a:spcPct val="0"/>
              </a:spcBef>
              <a:spcAft>
                <a:spcPct val="0"/>
              </a:spcAft>
              <a:defRPr sz="4800" b="1">
                <a:solidFill>
                  <a:srgbClr val="0070C0"/>
                </a:solidFill>
                <a:latin typeface="隶书" panose="02010509060101010101" pitchFamily="49" charset="-122"/>
                <a:ea typeface="隶书" panose="02010509060101010101" pitchFamily="49" charset="-122"/>
              </a:defRPr>
            </a:lvl3pPr>
            <a:lvl4pPr algn="ctr" defTabSz="998855" rtl="0" eaLnBrk="0" fontAlgn="base" hangingPunct="0">
              <a:spcBef>
                <a:spcPct val="0"/>
              </a:spcBef>
              <a:spcAft>
                <a:spcPct val="0"/>
              </a:spcAft>
              <a:defRPr sz="4800" b="1">
                <a:solidFill>
                  <a:srgbClr val="0070C0"/>
                </a:solidFill>
                <a:latin typeface="隶书" panose="02010509060101010101" pitchFamily="49" charset="-122"/>
                <a:ea typeface="隶书" panose="02010509060101010101" pitchFamily="49" charset="-122"/>
              </a:defRPr>
            </a:lvl4pPr>
            <a:lvl5pPr algn="ctr" defTabSz="998855" rtl="0" eaLnBrk="0" fontAlgn="base" hangingPunct="0">
              <a:spcBef>
                <a:spcPct val="0"/>
              </a:spcBef>
              <a:spcAft>
                <a:spcPct val="0"/>
              </a:spcAft>
              <a:defRPr sz="4800" b="1">
                <a:solidFill>
                  <a:srgbClr val="0070C0"/>
                </a:solidFill>
                <a:latin typeface="隶书" panose="02010509060101010101" pitchFamily="49" charset="-122"/>
                <a:ea typeface="隶书" panose="02010509060101010101" pitchFamily="49" charset="-122"/>
              </a:defRPr>
            </a:lvl5pPr>
            <a:lvl6pPr marL="457200" algn="ctr" defTabSz="998855" rtl="0" eaLnBrk="1" fontAlgn="base" hangingPunct="1">
              <a:spcBef>
                <a:spcPct val="0"/>
              </a:spcBef>
              <a:spcAft>
                <a:spcPct val="0"/>
              </a:spcAft>
              <a:defRPr sz="4800" b="1">
                <a:solidFill>
                  <a:srgbClr val="000099"/>
                </a:solidFill>
                <a:latin typeface="隶书" panose="02010509060101010101" pitchFamily="49" charset="-122"/>
                <a:ea typeface="隶书" panose="02010509060101010101" pitchFamily="49" charset="-122"/>
              </a:defRPr>
            </a:lvl6pPr>
            <a:lvl7pPr marL="914400" algn="ctr" defTabSz="998855" rtl="0" eaLnBrk="1" fontAlgn="base" hangingPunct="1">
              <a:spcBef>
                <a:spcPct val="0"/>
              </a:spcBef>
              <a:spcAft>
                <a:spcPct val="0"/>
              </a:spcAft>
              <a:defRPr sz="4800" b="1">
                <a:solidFill>
                  <a:srgbClr val="000099"/>
                </a:solidFill>
                <a:latin typeface="隶书" panose="02010509060101010101" pitchFamily="49" charset="-122"/>
                <a:ea typeface="隶书" panose="02010509060101010101" pitchFamily="49" charset="-122"/>
              </a:defRPr>
            </a:lvl7pPr>
            <a:lvl8pPr marL="1371600" algn="ctr" defTabSz="998855" rtl="0" eaLnBrk="1" fontAlgn="base" hangingPunct="1">
              <a:spcBef>
                <a:spcPct val="0"/>
              </a:spcBef>
              <a:spcAft>
                <a:spcPct val="0"/>
              </a:spcAft>
              <a:defRPr sz="4800" b="1">
                <a:solidFill>
                  <a:srgbClr val="000099"/>
                </a:solidFill>
                <a:latin typeface="隶书" panose="02010509060101010101" pitchFamily="49" charset="-122"/>
                <a:ea typeface="隶书" panose="02010509060101010101" pitchFamily="49" charset="-122"/>
              </a:defRPr>
            </a:lvl8pPr>
            <a:lvl9pPr marL="1828800" algn="ctr" defTabSz="998855" rtl="0" eaLnBrk="1" fontAlgn="base" hangingPunct="1">
              <a:spcBef>
                <a:spcPct val="0"/>
              </a:spcBef>
              <a:spcAft>
                <a:spcPct val="0"/>
              </a:spcAft>
              <a:defRPr sz="4800" b="1">
                <a:solidFill>
                  <a:srgbClr val="000099"/>
                </a:solidFill>
                <a:latin typeface="隶书" panose="02010509060101010101" pitchFamily="49" charset="-122"/>
                <a:ea typeface="隶书" panose="02010509060101010101" pitchFamily="49" charset="-122"/>
              </a:defRPr>
            </a:lvl9pPr>
          </a:lstStyle>
          <a:p>
            <a:pPr eaLnBrk="1" hangingPunct="1"/>
            <a:r>
              <a:rPr lang="zh-CN" dirty="0"/>
              <a:t>乙肝的危害及预防</a:t>
            </a:r>
            <a:r>
              <a:rPr lang="zh-CN" dirty="0"/>
              <a:t>解读</a:t>
            </a:r>
            <a:endParaRPr lang="zh-CN"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a:spLocks noGrp="1"/>
          </p:cNvSpPr>
          <p:nvPr>
            <p:ph type="title"/>
          </p:nvPr>
        </p:nvSpPr>
        <p:spPr>
          <a:xfrm>
            <a:off x="1958340" y="461010"/>
            <a:ext cx="8229600" cy="762000"/>
          </a:xfrm>
        </p:spPr>
        <p:txBody>
          <a:bodyPr wrap="square" lIns="91440" tIns="45720" rIns="91440" bIns="45720" anchor="ctr"/>
          <a:p>
            <a:pPr algn="ctr" eaLnBrk="1" hangingPunct="1"/>
            <a:r>
              <a:rPr lang="zh-CN" altLang="en-US" sz="374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感染</a:t>
            </a:r>
            <a:r>
              <a:rPr lang="en-US" altLang="zh-CN" sz="374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HBV</a:t>
            </a:r>
            <a:r>
              <a:rPr lang="zh-CN" altLang="en-US" sz="374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之后</a:t>
            </a:r>
            <a:r>
              <a:rPr lang="en-US" altLang="zh-CN" sz="374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a:t>
            </a:r>
            <a:endParaRPr lang="en-US" altLang="zh-CN" sz="374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endParaRPr>
          </a:p>
        </p:txBody>
      </p:sp>
      <p:sp>
        <p:nvSpPr>
          <p:cNvPr id="16386" name="Rectangle 4"/>
          <p:cNvSpPr>
            <a:spLocks noGrp="1"/>
          </p:cNvSpPr>
          <p:nvPr>
            <p:ph type="body"/>
          </p:nvPr>
        </p:nvSpPr>
        <p:spPr>
          <a:xfrm>
            <a:off x="1748790" y="5683250"/>
            <a:ext cx="3581400" cy="457200"/>
          </a:xfrm>
        </p:spPr>
        <p:txBody>
          <a:bodyPr wrap="square" lIns="91440" tIns="45720" rIns="91440" bIns="45720" anchor="t"/>
          <a:p>
            <a:pPr eaLnBrk="1" hangingPunct="1">
              <a:lnSpc>
                <a:spcPct val="80000"/>
              </a:lnSpc>
              <a:buNone/>
            </a:pPr>
            <a:r>
              <a:rPr lang="zh-CN" altLang="en-US" sz="2000" dirty="0"/>
              <a:t>乙肝病毒只对肝脏</a:t>
            </a:r>
            <a:r>
              <a:rPr lang="zh-CN" altLang="en-US" sz="2000" dirty="0">
                <a:latin typeface="Arial" panose="020B0604020202020204" pitchFamily="34" charset="0"/>
              </a:rPr>
              <a:t>“</a:t>
            </a:r>
            <a:r>
              <a:rPr lang="zh-CN" altLang="en-US" sz="2000" dirty="0"/>
              <a:t>情有独衷</a:t>
            </a:r>
            <a:r>
              <a:rPr lang="zh-CN" altLang="en-US" sz="2000" dirty="0">
                <a:latin typeface="Arial" panose="020B0604020202020204" pitchFamily="34" charset="0"/>
              </a:rPr>
              <a:t>”</a:t>
            </a:r>
            <a:endParaRPr lang="zh-CN" altLang="en-US" sz="2000" dirty="0"/>
          </a:p>
        </p:txBody>
      </p:sp>
      <p:pic>
        <p:nvPicPr>
          <p:cNvPr id="16387" name="Picture 5" descr="2034250_lit"/>
          <p:cNvPicPr>
            <a:picLocks noChangeAspect="1"/>
          </p:cNvPicPr>
          <p:nvPr/>
        </p:nvPicPr>
        <p:blipFill>
          <a:blip r:embed="rId1"/>
          <a:stretch>
            <a:fillRect/>
          </a:stretch>
        </p:blipFill>
        <p:spPr>
          <a:xfrm>
            <a:off x="1596390" y="3702050"/>
            <a:ext cx="1447800" cy="1327150"/>
          </a:xfrm>
          <a:prstGeom prst="rect">
            <a:avLst/>
          </a:prstGeom>
          <a:noFill/>
          <a:ln w="9525">
            <a:noFill/>
          </a:ln>
        </p:spPr>
      </p:pic>
      <p:pic>
        <p:nvPicPr>
          <p:cNvPr id="16388" name="Picture 6" descr="liver 拷贝"/>
          <p:cNvPicPr>
            <a:picLocks noChangeAspect="1"/>
          </p:cNvPicPr>
          <p:nvPr/>
        </p:nvPicPr>
        <p:blipFill>
          <a:blip r:embed="rId2">
            <a:lum bright="-29999" contrast="-12000"/>
          </a:blip>
          <a:stretch>
            <a:fillRect/>
          </a:stretch>
        </p:blipFill>
        <p:spPr>
          <a:xfrm>
            <a:off x="3577590" y="3625850"/>
            <a:ext cx="1828800" cy="1319213"/>
          </a:xfrm>
          <a:prstGeom prst="rect">
            <a:avLst/>
          </a:prstGeom>
          <a:noFill/>
          <a:ln w="9525">
            <a:noFill/>
          </a:ln>
        </p:spPr>
      </p:pic>
      <p:sp>
        <p:nvSpPr>
          <p:cNvPr id="12297" name="Freeform 9"/>
          <p:cNvSpPr/>
          <p:nvPr/>
        </p:nvSpPr>
        <p:spPr bwMode="gray">
          <a:xfrm rot="1902250" flipH="1" flipV="1">
            <a:off x="2863215" y="4025900"/>
            <a:ext cx="674688" cy="5683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28575" cmpd="sng">
            <a:solidFill>
              <a:schemeClr val="bg1"/>
            </a:solidFill>
            <a:prstDash val="solid"/>
            <a:round/>
          </a:ln>
          <a:effectLst>
            <a:outerShdw dist="35921" dir="2700000" algn="ctr" rotWithShape="0">
              <a:srgbClr val="000000"/>
            </a:outerShdw>
          </a:effectLst>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391" name="Line 15"/>
          <p:cNvSpPr/>
          <p:nvPr/>
        </p:nvSpPr>
        <p:spPr>
          <a:xfrm flipV="1">
            <a:off x="4796790" y="3168650"/>
            <a:ext cx="609600" cy="609600"/>
          </a:xfrm>
          <a:prstGeom prst="line">
            <a:avLst/>
          </a:prstGeom>
          <a:ln w="28575" cap="flat" cmpd="sng">
            <a:solidFill>
              <a:schemeClr val="tx1"/>
            </a:solidFill>
            <a:prstDash val="solid"/>
            <a:round/>
            <a:headEnd type="none" w="med" len="med"/>
            <a:tailEnd type="triangle" w="med" len="med"/>
          </a:ln>
        </p:spPr>
      </p:sp>
      <p:sp>
        <p:nvSpPr>
          <p:cNvPr id="16392" name="Line 16"/>
          <p:cNvSpPr/>
          <p:nvPr/>
        </p:nvSpPr>
        <p:spPr>
          <a:xfrm>
            <a:off x="4796790" y="4311650"/>
            <a:ext cx="609600" cy="609600"/>
          </a:xfrm>
          <a:prstGeom prst="line">
            <a:avLst/>
          </a:prstGeom>
          <a:ln w="28575" cap="flat" cmpd="sng">
            <a:solidFill>
              <a:schemeClr val="tx1"/>
            </a:solidFill>
            <a:prstDash val="solid"/>
            <a:round/>
            <a:headEnd type="none" w="med" len="med"/>
            <a:tailEnd type="triangle" w="med" len="med"/>
          </a:ln>
        </p:spPr>
      </p:sp>
      <p:sp>
        <p:nvSpPr>
          <p:cNvPr id="16393" name="Rectangle 17"/>
          <p:cNvSpPr/>
          <p:nvPr/>
        </p:nvSpPr>
        <p:spPr>
          <a:xfrm>
            <a:off x="5406390" y="2863850"/>
            <a:ext cx="76200" cy="685800"/>
          </a:xfrm>
          <a:prstGeom prst="rect">
            <a:avLst/>
          </a:prstGeom>
          <a:solidFill>
            <a:schemeClr val="hlink"/>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394" name="AutoShape 18"/>
          <p:cNvSpPr/>
          <p:nvPr/>
        </p:nvSpPr>
        <p:spPr>
          <a:xfrm>
            <a:off x="5482590" y="3092450"/>
            <a:ext cx="1295400" cy="381000"/>
          </a:xfrm>
          <a:prstGeom prst="rightArrow">
            <a:avLst>
              <a:gd name="adj1" fmla="val 50000"/>
              <a:gd name="adj2" fmla="val 85000"/>
            </a:avLst>
          </a:prstGeom>
          <a:solidFill>
            <a:schemeClr val="folHlink"/>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395" name="Rectangle 19"/>
          <p:cNvSpPr/>
          <p:nvPr/>
        </p:nvSpPr>
        <p:spPr>
          <a:xfrm>
            <a:off x="6777990" y="2863850"/>
            <a:ext cx="76200" cy="685800"/>
          </a:xfrm>
          <a:prstGeom prst="rect">
            <a:avLst/>
          </a:prstGeom>
          <a:solidFill>
            <a:schemeClr val="hlink"/>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396" name="Text Box 20"/>
          <p:cNvSpPr txBox="1"/>
          <p:nvPr/>
        </p:nvSpPr>
        <p:spPr>
          <a:xfrm>
            <a:off x="5482590" y="2801938"/>
            <a:ext cx="1098550" cy="366712"/>
          </a:xfrm>
          <a:prstGeom prst="rect">
            <a:avLst/>
          </a:prstGeom>
          <a:noFill/>
          <a:ln w="9525">
            <a:noFill/>
          </a:ln>
        </p:spPr>
        <p:txBody>
          <a:bodyPr wrap="none" anchor="t">
            <a:spAutoFit/>
          </a:bodyPr>
          <a:p>
            <a:r>
              <a:rPr lang="zh-CN" altLang="en-US" sz="1800" dirty="0">
                <a:latin typeface="Arial" panose="020B0604020202020204" pitchFamily="34" charset="0"/>
                <a:ea typeface="黑体" panose="02010609060101010101" pitchFamily="2" charset="-122"/>
              </a:rPr>
              <a:t>急性乙肝</a:t>
            </a:r>
            <a:endParaRPr lang="zh-CN" altLang="en-US" sz="1800" dirty="0">
              <a:latin typeface="Arial" panose="020B0604020202020204" pitchFamily="34" charset="0"/>
              <a:ea typeface="黑体" panose="02010609060101010101" pitchFamily="2" charset="-122"/>
            </a:endParaRPr>
          </a:p>
        </p:txBody>
      </p:sp>
      <p:sp>
        <p:nvSpPr>
          <p:cNvPr id="16397" name="Text Box 21"/>
          <p:cNvSpPr txBox="1"/>
          <p:nvPr/>
        </p:nvSpPr>
        <p:spPr>
          <a:xfrm>
            <a:off x="6466840" y="2438400"/>
            <a:ext cx="766763" cy="366713"/>
          </a:xfrm>
          <a:prstGeom prst="rect">
            <a:avLst/>
          </a:prstGeom>
          <a:noFill/>
          <a:ln w="9525">
            <a:noFill/>
          </a:ln>
        </p:spPr>
        <p:txBody>
          <a:bodyPr wrap="none" anchor="t">
            <a:spAutoFit/>
          </a:bodyPr>
          <a:p>
            <a:r>
              <a:rPr lang="en-US" altLang="zh-CN" sz="1800" dirty="0">
                <a:latin typeface="Tahoma" panose="020B0604030504040204" pitchFamily="34" charset="0"/>
                <a:ea typeface="黑体" panose="02010609060101010101" pitchFamily="2" charset="-122"/>
              </a:rPr>
              <a:t>6</a:t>
            </a:r>
            <a:r>
              <a:rPr lang="zh-CN" altLang="en-US" sz="1800" dirty="0">
                <a:latin typeface="Tahoma" panose="020B0604030504040204" pitchFamily="34" charset="0"/>
                <a:ea typeface="黑体" panose="02010609060101010101" pitchFamily="2" charset="-122"/>
              </a:rPr>
              <a:t>个月</a:t>
            </a:r>
            <a:endParaRPr lang="zh-CN" altLang="en-US" sz="1800" dirty="0">
              <a:latin typeface="Tahoma" panose="020B0604030504040204" pitchFamily="34" charset="0"/>
              <a:ea typeface="黑体" panose="02010609060101010101" pitchFamily="2" charset="-122"/>
            </a:endParaRPr>
          </a:p>
        </p:txBody>
      </p:sp>
      <p:sp>
        <p:nvSpPr>
          <p:cNvPr id="16398" name="Text Box 22"/>
          <p:cNvSpPr txBox="1"/>
          <p:nvPr/>
        </p:nvSpPr>
        <p:spPr>
          <a:xfrm>
            <a:off x="6930390" y="2849563"/>
            <a:ext cx="3727450" cy="915987"/>
          </a:xfrm>
          <a:prstGeom prst="rect">
            <a:avLst/>
          </a:prstGeom>
          <a:noFill/>
          <a:ln w="9525">
            <a:noFill/>
          </a:ln>
        </p:spPr>
        <p:txBody>
          <a:bodyPr wrap="none" anchor="t">
            <a:spAutoFit/>
          </a:bodyPr>
          <a:p>
            <a:r>
              <a:rPr lang="en-US" altLang="zh-CN" sz="1800" dirty="0">
                <a:latin typeface="黑体" panose="02010609060101010101" pitchFamily="2" charset="-122"/>
                <a:ea typeface="黑体" panose="02010609060101010101" pitchFamily="2" charset="-122"/>
              </a:rPr>
              <a:t>HBV</a:t>
            </a:r>
            <a:r>
              <a:rPr lang="zh-CN" altLang="en-US" sz="1800" dirty="0">
                <a:latin typeface="黑体" panose="02010609060101010101" pitchFamily="2" charset="-122"/>
                <a:ea typeface="黑体" panose="02010609060101010101" pitchFamily="2" charset="-122"/>
              </a:rPr>
              <a:t>被清除</a:t>
            </a:r>
            <a:endParaRPr lang="zh-CN" altLang="en-US" sz="1800" dirty="0">
              <a:latin typeface="黑体" panose="02010609060101010101" pitchFamily="2" charset="-122"/>
              <a:ea typeface="黑体" panose="02010609060101010101" pitchFamily="2" charset="-122"/>
            </a:endParaRPr>
          </a:p>
          <a:p>
            <a:r>
              <a:rPr lang="zh-CN" altLang="en-US" sz="1800" dirty="0">
                <a:latin typeface="黑体" panose="02010609060101010101" pitchFamily="2" charset="-122"/>
                <a:ea typeface="黑体" panose="02010609060101010101" pitchFamily="2" charset="-122"/>
              </a:rPr>
              <a:t>产生保护性抗体</a:t>
            </a:r>
            <a:endParaRPr lang="zh-CN" altLang="en-US" sz="1800" dirty="0">
              <a:latin typeface="黑体" panose="02010609060101010101" pitchFamily="2" charset="-122"/>
              <a:ea typeface="黑体" panose="02010609060101010101" pitchFamily="2" charset="-122"/>
            </a:endParaRPr>
          </a:p>
          <a:p>
            <a:r>
              <a:rPr lang="zh-CN" altLang="en-US" sz="1800" dirty="0">
                <a:latin typeface="黑体" panose="02010609060101010101" pitchFamily="2" charset="-122"/>
                <a:ea typeface="黑体" panose="02010609060101010101" pitchFamily="2" charset="-122"/>
              </a:rPr>
              <a:t>机体知道如何保护我们不再感染</a:t>
            </a:r>
            <a:r>
              <a:rPr lang="en-US" altLang="zh-CN" sz="1800" dirty="0">
                <a:latin typeface="黑体" panose="02010609060101010101" pitchFamily="2" charset="-122"/>
                <a:ea typeface="黑体" panose="02010609060101010101" pitchFamily="2" charset="-122"/>
              </a:rPr>
              <a:t>HBV</a:t>
            </a:r>
            <a:endParaRPr lang="en-US" altLang="zh-CN" sz="1800" dirty="0">
              <a:latin typeface="黑体" panose="02010609060101010101" pitchFamily="2" charset="-122"/>
              <a:ea typeface="黑体" panose="02010609060101010101" pitchFamily="2" charset="-122"/>
            </a:endParaRPr>
          </a:p>
        </p:txBody>
      </p:sp>
      <p:sp>
        <p:nvSpPr>
          <p:cNvPr id="16399" name="Rectangle 23"/>
          <p:cNvSpPr/>
          <p:nvPr/>
        </p:nvSpPr>
        <p:spPr>
          <a:xfrm>
            <a:off x="5412740" y="4705350"/>
            <a:ext cx="76200" cy="685800"/>
          </a:xfrm>
          <a:prstGeom prst="rect">
            <a:avLst/>
          </a:prstGeom>
          <a:solidFill>
            <a:schemeClr val="hlink"/>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400" name="AutoShape 24"/>
          <p:cNvSpPr/>
          <p:nvPr/>
        </p:nvSpPr>
        <p:spPr>
          <a:xfrm>
            <a:off x="5488940" y="4933950"/>
            <a:ext cx="1295400" cy="381000"/>
          </a:xfrm>
          <a:prstGeom prst="rightArrow">
            <a:avLst>
              <a:gd name="adj1" fmla="val 50000"/>
              <a:gd name="adj2" fmla="val 85000"/>
            </a:avLst>
          </a:prstGeom>
          <a:solidFill>
            <a:schemeClr val="folHlink"/>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402" name="Text Box 26"/>
          <p:cNvSpPr txBox="1"/>
          <p:nvPr/>
        </p:nvSpPr>
        <p:spPr>
          <a:xfrm>
            <a:off x="7616190" y="4449763"/>
            <a:ext cx="1403350" cy="579437"/>
          </a:xfrm>
          <a:prstGeom prst="rect">
            <a:avLst/>
          </a:prstGeom>
          <a:noFill/>
          <a:ln w="9525">
            <a:noFill/>
          </a:ln>
        </p:spPr>
        <p:txBody>
          <a:bodyPr wrap="none" anchor="t">
            <a:spAutoFit/>
          </a:bodyPr>
          <a:p>
            <a:r>
              <a:rPr lang="zh-CN" altLang="en-US" sz="3200" dirty="0">
                <a:latin typeface="Arial" panose="020B0604020202020204" pitchFamily="34" charset="0"/>
                <a:ea typeface="黑体" panose="02010609060101010101" pitchFamily="2" charset="-122"/>
              </a:rPr>
              <a:t>慢乙肝</a:t>
            </a:r>
            <a:endParaRPr lang="zh-CN" altLang="en-US" sz="3200" dirty="0">
              <a:latin typeface="Arial" panose="020B0604020202020204" pitchFamily="34" charset="0"/>
              <a:ea typeface="黑体" panose="02010609060101010101" pitchFamily="2" charset="-122"/>
            </a:endParaRPr>
          </a:p>
        </p:txBody>
      </p:sp>
      <p:sp>
        <p:nvSpPr>
          <p:cNvPr id="16403" name="Text Box 27"/>
          <p:cNvSpPr txBox="1"/>
          <p:nvPr/>
        </p:nvSpPr>
        <p:spPr>
          <a:xfrm>
            <a:off x="6473190" y="4279900"/>
            <a:ext cx="766763" cy="366713"/>
          </a:xfrm>
          <a:prstGeom prst="rect">
            <a:avLst/>
          </a:prstGeom>
          <a:noFill/>
          <a:ln w="9525">
            <a:noFill/>
          </a:ln>
        </p:spPr>
        <p:txBody>
          <a:bodyPr wrap="none" anchor="t">
            <a:spAutoFit/>
          </a:bodyPr>
          <a:p>
            <a:r>
              <a:rPr lang="en-US" altLang="zh-CN" sz="1800" dirty="0">
                <a:latin typeface="Tahoma" panose="020B0604030504040204" pitchFamily="34" charset="0"/>
                <a:ea typeface="黑体" panose="02010609060101010101" pitchFamily="2" charset="-122"/>
              </a:rPr>
              <a:t>6</a:t>
            </a:r>
            <a:r>
              <a:rPr lang="zh-CN" altLang="en-US" sz="1800" dirty="0">
                <a:latin typeface="Tahoma" panose="020B0604030504040204" pitchFamily="34" charset="0"/>
                <a:ea typeface="黑体" panose="02010609060101010101" pitchFamily="2" charset="-122"/>
              </a:rPr>
              <a:t>个月</a:t>
            </a:r>
            <a:endParaRPr lang="zh-CN" altLang="en-US" sz="1800" dirty="0">
              <a:latin typeface="Tahoma" panose="020B0604030504040204" pitchFamily="34" charset="0"/>
              <a:ea typeface="黑体" panose="02010609060101010101" pitchFamily="2" charset="-122"/>
            </a:endParaRPr>
          </a:p>
        </p:txBody>
      </p:sp>
      <p:sp>
        <p:nvSpPr>
          <p:cNvPr id="16404" name="AutoShape 29"/>
          <p:cNvSpPr/>
          <p:nvPr/>
        </p:nvSpPr>
        <p:spPr>
          <a:xfrm>
            <a:off x="6854190" y="4921250"/>
            <a:ext cx="3581400" cy="381000"/>
          </a:xfrm>
          <a:prstGeom prst="rightArrow">
            <a:avLst>
              <a:gd name="adj1" fmla="val 50000"/>
              <a:gd name="adj2" fmla="val 235000"/>
            </a:avLst>
          </a:prstGeom>
          <a:solidFill>
            <a:srgbClr val="FF0000"/>
          </a:solidFill>
          <a:ln w="9525">
            <a:noFill/>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6405" name="Text Box 30"/>
          <p:cNvSpPr txBox="1"/>
          <p:nvPr/>
        </p:nvSpPr>
        <p:spPr>
          <a:xfrm>
            <a:off x="5406390" y="5464175"/>
            <a:ext cx="4849813" cy="671513"/>
          </a:xfrm>
          <a:prstGeom prst="rect">
            <a:avLst/>
          </a:prstGeom>
          <a:noFill/>
          <a:ln w="9525">
            <a:noFill/>
          </a:ln>
        </p:spPr>
        <p:txBody>
          <a:bodyPr wrap="none" anchor="t">
            <a:spAutoFit/>
          </a:bodyPr>
          <a:p>
            <a:r>
              <a:rPr lang="zh-CN" altLang="en-US" sz="1800" dirty="0">
                <a:latin typeface="Tahoma" panose="020B0604030504040204" pitchFamily="34" charset="0"/>
                <a:ea typeface="黑体" panose="02010609060101010101" pitchFamily="2" charset="-122"/>
              </a:rPr>
              <a:t>如果</a:t>
            </a:r>
            <a:r>
              <a:rPr lang="en-US" altLang="zh-CN" sz="1800" dirty="0">
                <a:latin typeface="Tahoma" panose="020B0604030504040204" pitchFamily="34" charset="0"/>
                <a:ea typeface="黑体" panose="02010609060101010101" pitchFamily="2" charset="-122"/>
              </a:rPr>
              <a:t>6</a:t>
            </a:r>
            <a:r>
              <a:rPr lang="zh-CN" altLang="en-US" sz="1800" dirty="0">
                <a:latin typeface="Tahoma" panose="020B0604030504040204" pitchFamily="34" charset="0"/>
                <a:ea typeface="黑体" panose="02010609060101010101" pitchFamily="2" charset="-122"/>
              </a:rPr>
              <a:t>个月后仍然没有清除</a:t>
            </a:r>
            <a:r>
              <a:rPr lang="en-US" altLang="zh-CN" sz="1800" dirty="0">
                <a:latin typeface="Tahoma" panose="020B0604030504040204" pitchFamily="34" charset="0"/>
                <a:ea typeface="黑体" panose="02010609060101010101" pitchFamily="2" charset="-122"/>
              </a:rPr>
              <a:t>HBV</a:t>
            </a:r>
            <a:r>
              <a:rPr lang="zh-CN" altLang="en-US" sz="1800" dirty="0">
                <a:latin typeface="Tahoma" panose="020B0604030504040204" pitchFamily="34" charset="0"/>
                <a:ea typeface="黑体" panose="02010609060101010101" pitchFamily="2" charset="-122"/>
              </a:rPr>
              <a:t>，就成为慢乙肝</a:t>
            </a:r>
            <a:endParaRPr lang="zh-CN" altLang="en-US" sz="1800" dirty="0">
              <a:latin typeface="Tahoma" panose="020B0604030504040204" pitchFamily="34" charset="0"/>
              <a:ea typeface="黑体" panose="02010609060101010101" pitchFamily="2" charset="-122"/>
            </a:endParaRPr>
          </a:p>
          <a:p>
            <a:r>
              <a:rPr lang="zh-CN" altLang="en-US" sz="2000" b="1" dirty="0">
                <a:solidFill>
                  <a:srgbClr val="FF0000"/>
                </a:solidFill>
                <a:latin typeface="Tahoma" panose="020B0604030504040204" pitchFamily="34" charset="0"/>
                <a:ea typeface="黑体" panose="02010609060101010101" pitchFamily="2" charset="-122"/>
              </a:rPr>
              <a:t>意味着：</a:t>
            </a:r>
            <a:r>
              <a:rPr lang="en-US" altLang="zh-CN" sz="2000" b="1" dirty="0">
                <a:solidFill>
                  <a:srgbClr val="FF0000"/>
                </a:solidFill>
                <a:latin typeface="Tahoma" panose="020B0604030504040204" pitchFamily="34" charset="0"/>
                <a:ea typeface="黑体" panose="02010609060101010101" pitchFamily="2" charset="-122"/>
              </a:rPr>
              <a:t>HBV</a:t>
            </a:r>
            <a:r>
              <a:rPr lang="zh-CN" altLang="en-US" sz="2000" b="1" dirty="0">
                <a:solidFill>
                  <a:srgbClr val="FF0000"/>
                </a:solidFill>
                <a:latin typeface="Tahoma" panose="020B0604030504040204" pitchFamily="34" charset="0"/>
                <a:ea typeface="黑体" panose="02010609060101010101" pitchFamily="2" charset="-122"/>
              </a:rPr>
              <a:t>一直停留在肝脏和血液中</a:t>
            </a:r>
            <a:endParaRPr lang="zh-CN" altLang="en-US" sz="2000" b="1" dirty="0">
              <a:solidFill>
                <a:srgbClr val="FF0000"/>
              </a:solidFill>
              <a:latin typeface="Tahoma" panose="020B0604030504040204" pitchFamily="34" charset="0"/>
              <a:ea typeface="黑体" panose="02010609060101010101" pitchFamily="2" charset="-122"/>
            </a:endParaRPr>
          </a:p>
        </p:txBody>
      </p:sp>
      <p:sp>
        <p:nvSpPr>
          <p:cNvPr id="16406" name="Text Box 31"/>
          <p:cNvSpPr txBox="1"/>
          <p:nvPr/>
        </p:nvSpPr>
        <p:spPr>
          <a:xfrm>
            <a:off x="1977390" y="2057400"/>
            <a:ext cx="6858000" cy="366713"/>
          </a:xfrm>
          <a:prstGeom prst="rect">
            <a:avLst/>
          </a:prstGeom>
          <a:noFill/>
          <a:ln w="9525">
            <a:noFill/>
          </a:ln>
        </p:spPr>
        <p:txBody>
          <a:bodyPr anchor="t">
            <a:spAutoFit/>
          </a:bodyPr>
          <a:p>
            <a:pPr>
              <a:spcBef>
                <a:spcPct val="50000"/>
              </a:spcBef>
            </a:pPr>
            <a:r>
              <a:rPr lang="zh-CN" altLang="en-US" sz="1800" b="1" dirty="0">
                <a:latin typeface="Arial" panose="020B0604020202020204" pitchFamily="34" charset="0"/>
                <a:ea typeface="宋体" panose="02010600030101010101" pitchFamily="2" charset="-122"/>
              </a:rPr>
              <a:t>有相当部分的患者转为慢性乙肝</a:t>
            </a:r>
            <a:endParaRPr lang="zh-CN" altLang="en-US" sz="1800" b="1" dirty="0">
              <a:latin typeface="Arial" panose="020B0604020202020204" pitchFamily="34" charset="0"/>
              <a:ea typeface="宋体" panose="02010600030101010101" pitchFamily="2" charset="-122"/>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a:spLocks noGrp="1"/>
          </p:cNvSpPr>
          <p:nvPr>
            <p:ph type="title"/>
          </p:nvPr>
        </p:nvSpPr>
        <p:spPr>
          <a:xfrm>
            <a:off x="1567815" y="304800"/>
            <a:ext cx="8229600" cy="1143000"/>
          </a:xfrm>
        </p:spPr>
        <p:txBody>
          <a:bodyPr wrap="square" lIns="91440" tIns="45720" rIns="91440" bIns="45720" anchor="ctr"/>
          <a:p>
            <a:pPr algn="ctr" eaLnBrk="1" hangingPunct="1"/>
            <a:r>
              <a:rPr lang="zh-CN" altLang="en-US" sz="400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成为慢乙肝之后</a:t>
            </a:r>
            <a:r>
              <a:rPr lang="en-US" altLang="zh-CN" sz="400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a:t>
            </a:r>
            <a:endParaRPr lang="en-US" altLang="zh-CN" sz="400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endParaRPr>
          </a:p>
        </p:txBody>
      </p:sp>
      <p:grpSp>
        <p:nvGrpSpPr>
          <p:cNvPr id="18434" name="组合 22"/>
          <p:cNvGrpSpPr/>
          <p:nvPr/>
        </p:nvGrpSpPr>
        <p:grpSpPr>
          <a:xfrm>
            <a:off x="1333500" y="1752600"/>
            <a:ext cx="8826500" cy="4705937"/>
            <a:chOff x="76200" y="1790700"/>
            <a:chExt cx="8826500" cy="4569854"/>
          </a:xfrm>
        </p:grpSpPr>
        <p:pic>
          <p:nvPicPr>
            <p:cNvPr id="18435" name="Picture 4" descr="200871001014703_2"/>
            <p:cNvPicPr>
              <a:picLocks noChangeAspect="1"/>
            </p:cNvPicPr>
            <p:nvPr/>
          </p:nvPicPr>
          <p:blipFill>
            <a:blip r:embed="rId1"/>
            <a:srcRect l="3603" t="2206" r="17166" b="27213"/>
            <a:stretch>
              <a:fillRect/>
            </a:stretch>
          </p:blipFill>
          <p:spPr>
            <a:xfrm>
              <a:off x="736600" y="2001838"/>
              <a:ext cx="3124200" cy="3027362"/>
            </a:xfrm>
            <a:prstGeom prst="rect">
              <a:avLst/>
            </a:prstGeom>
            <a:noFill/>
            <a:ln w="9525">
              <a:noFill/>
            </a:ln>
          </p:spPr>
        </p:pic>
        <p:pic>
          <p:nvPicPr>
            <p:cNvPr id="18436" name="Picture 5" descr="2034250_lit"/>
            <p:cNvPicPr>
              <a:picLocks noChangeAspect="1"/>
            </p:cNvPicPr>
            <p:nvPr/>
          </p:nvPicPr>
          <p:blipFill>
            <a:blip r:embed="rId2"/>
            <a:stretch>
              <a:fillRect/>
            </a:stretch>
          </p:blipFill>
          <p:spPr>
            <a:xfrm>
              <a:off x="1828800" y="3200400"/>
              <a:ext cx="762000" cy="698500"/>
            </a:xfrm>
            <a:prstGeom prst="rect">
              <a:avLst/>
            </a:prstGeom>
            <a:noFill/>
            <a:ln w="9525">
              <a:noFill/>
            </a:ln>
          </p:spPr>
        </p:pic>
        <p:sp>
          <p:nvSpPr>
            <p:cNvPr id="18437" name="Rectangle 24"/>
            <p:cNvSpPr/>
            <p:nvPr/>
          </p:nvSpPr>
          <p:spPr>
            <a:xfrm>
              <a:off x="1104900" y="5734050"/>
              <a:ext cx="7467600" cy="626504"/>
            </a:xfrm>
            <a:prstGeom prst="rect">
              <a:avLst/>
            </a:prstGeom>
            <a:noFill/>
            <a:ln w="9525">
              <a:noFill/>
            </a:ln>
          </p:spPr>
          <p:txBody>
            <a:bodyPr anchor="t">
              <a:spAutoFit/>
            </a:bodyPr>
            <a:p>
              <a:r>
                <a:rPr lang="zh-CN" altLang="en-US" sz="1800" dirty="0">
                  <a:latin typeface="Tahoma" panose="020B0604030504040204" pitchFamily="34" charset="0"/>
                  <a:ea typeface="黑体" panose="02010609060101010101" pitchFamily="2" charset="-122"/>
                </a:rPr>
                <a:t>全球，         人为慢性</a:t>
              </a:r>
              <a:r>
                <a:rPr lang="en-US" altLang="zh-CN" sz="1800" dirty="0">
                  <a:latin typeface="Tahoma" panose="020B0604030504040204" pitchFamily="34" charset="0"/>
                  <a:ea typeface="黑体" panose="02010609060101010101" pitchFamily="2" charset="-122"/>
                </a:rPr>
                <a:t>HBV</a:t>
              </a:r>
              <a:r>
                <a:rPr lang="zh-CN" altLang="en-US" sz="1800" dirty="0">
                  <a:latin typeface="Tahoma" panose="020B0604030504040204" pitchFamily="34" charset="0"/>
                  <a:ea typeface="黑体" panose="02010609060101010101" pitchFamily="2" charset="-122"/>
                </a:rPr>
                <a:t>感染者，每年约有             人死于</a:t>
              </a:r>
              <a:r>
                <a:rPr lang="en-US" altLang="zh-CN" sz="1800" dirty="0">
                  <a:latin typeface="Tahoma" panose="020B0604030504040204" pitchFamily="34" charset="0"/>
                  <a:ea typeface="黑体" panose="02010609060101010101" pitchFamily="2" charset="-122"/>
                </a:rPr>
                <a:t>HBV</a:t>
              </a:r>
              <a:r>
                <a:rPr lang="zh-CN" altLang="en-US" sz="1800" dirty="0">
                  <a:latin typeface="Tahoma" panose="020B0604030504040204" pitchFamily="34" charset="0"/>
                  <a:ea typeface="黑体" panose="02010609060101010101" pitchFamily="2" charset="-122"/>
                </a:rPr>
                <a:t>感染所致的肝衰竭、肝硬化和原发性肝细胞癌</a:t>
              </a:r>
              <a:endParaRPr lang="zh-CN" altLang="en-US" sz="1800" dirty="0">
                <a:latin typeface="Tahoma" panose="020B0604030504040204" pitchFamily="34" charset="0"/>
                <a:ea typeface="黑体" panose="02010609060101010101" pitchFamily="2" charset="-122"/>
              </a:endParaRPr>
            </a:p>
          </p:txBody>
        </p:sp>
        <p:sp>
          <p:nvSpPr>
            <p:cNvPr id="18438" name="Rectangle 26"/>
            <p:cNvSpPr/>
            <p:nvPr/>
          </p:nvSpPr>
          <p:spPr>
            <a:xfrm>
              <a:off x="1381125" y="5181600"/>
              <a:ext cx="5466080" cy="566690"/>
            </a:xfrm>
            <a:prstGeom prst="rect">
              <a:avLst/>
            </a:prstGeom>
            <a:noFill/>
            <a:ln w="9525">
              <a:noFill/>
            </a:ln>
          </p:spPr>
          <p:txBody>
            <a:bodyPr wrap="square" anchor="t">
              <a:spAutoFit/>
            </a:bodyPr>
            <a:p>
              <a:pPr algn="ctr"/>
              <a:r>
                <a:rPr lang="zh-CN" altLang="zh-CN" sz="3200" dirty="0">
                  <a:latin typeface="Tahoma" panose="020B0604030504040204" pitchFamily="34" charset="0"/>
                  <a:ea typeface="黑体" panose="02010609060101010101" pitchFamily="2" charset="-122"/>
                </a:rPr>
                <a:t>你知道吗？</a:t>
              </a:r>
              <a:endParaRPr lang="zh-CN" altLang="zh-CN" sz="3200" dirty="0">
                <a:latin typeface="Tahoma" panose="020B0604030504040204" pitchFamily="34" charset="0"/>
                <a:ea typeface="黑体" panose="02010609060101010101" pitchFamily="2" charset="-122"/>
              </a:endParaRPr>
            </a:p>
          </p:txBody>
        </p:sp>
        <p:sp>
          <p:nvSpPr>
            <p:cNvPr id="18439" name="Rectangle 28"/>
            <p:cNvSpPr/>
            <p:nvPr/>
          </p:nvSpPr>
          <p:spPr>
            <a:xfrm>
              <a:off x="1673225" y="5656356"/>
              <a:ext cx="1206500" cy="447062"/>
            </a:xfrm>
            <a:prstGeom prst="rect">
              <a:avLst/>
            </a:prstGeom>
            <a:noFill/>
            <a:ln w="9525">
              <a:noFill/>
            </a:ln>
          </p:spPr>
          <p:txBody>
            <a:bodyPr anchor="t">
              <a:spAutoFit/>
            </a:bodyPr>
            <a:p>
              <a:r>
                <a:rPr lang="en-US" altLang="zh-CN" sz="2400" b="1" dirty="0">
                  <a:solidFill>
                    <a:srgbClr val="FF0000"/>
                  </a:solidFill>
                  <a:latin typeface="Tahoma" panose="020B0604030504040204" pitchFamily="34" charset="0"/>
                  <a:ea typeface="黑体" panose="02010609060101010101" pitchFamily="2" charset="-122"/>
                </a:rPr>
                <a:t>3.5</a:t>
              </a:r>
              <a:r>
                <a:rPr lang="zh-CN" altLang="en-US" sz="2400" b="1" dirty="0">
                  <a:solidFill>
                    <a:srgbClr val="FF0000"/>
                  </a:solidFill>
                  <a:latin typeface="Tahoma" panose="020B0604030504040204" pitchFamily="34" charset="0"/>
                  <a:ea typeface="黑体" panose="02010609060101010101" pitchFamily="2" charset="-122"/>
                </a:rPr>
                <a:t>亿</a:t>
              </a:r>
              <a:endParaRPr lang="zh-CN" altLang="en-US" sz="2400" b="1" dirty="0">
                <a:solidFill>
                  <a:srgbClr val="FF0000"/>
                </a:solidFill>
                <a:latin typeface="Tahoma" panose="020B0604030504040204" pitchFamily="34" charset="0"/>
                <a:ea typeface="黑体" panose="02010609060101010101" pitchFamily="2" charset="-122"/>
              </a:endParaRPr>
            </a:p>
          </p:txBody>
        </p:sp>
        <p:sp>
          <p:nvSpPr>
            <p:cNvPr id="18440" name="Rectangle 30"/>
            <p:cNvSpPr/>
            <p:nvPr/>
          </p:nvSpPr>
          <p:spPr>
            <a:xfrm>
              <a:off x="5657850" y="5669056"/>
              <a:ext cx="1333500" cy="447062"/>
            </a:xfrm>
            <a:prstGeom prst="rect">
              <a:avLst/>
            </a:prstGeom>
            <a:noFill/>
            <a:ln w="9525">
              <a:noFill/>
            </a:ln>
          </p:spPr>
          <p:txBody>
            <a:bodyPr anchor="t">
              <a:spAutoFit/>
            </a:bodyPr>
            <a:p>
              <a:r>
                <a:rPr lang="en-US" altLang="zh-CN" sz="2400" b="1" dirty="0">
                  <a:solidFill>
                    <a:srgbClr val="FF0000"/>
                  </a:solidFill>
                  <a:latin typeface="Tahoma" panose="020B0604030504040204" pitchFamily="34" charset="0"/>
                  <a:ea typeface="黑体" panose="02010609060101010101" pitchFamily="2" charset="-122"/>
                </a:rPr>
                <a:t>100</a:t>
              </a:r>
              <a:r>
                <a:rPr lang="zh-CN" altLang="en-US" sz="2400" b="1" dirty="0">
                  <a:solidFill>
                    <a:srgbClr val="FF0000"/>
                  </a:solidFill>
                  <a:latin typeface="Tahoma" panose="020B0604030504040204" pitchFamily="34" charset="0"/>
                  <a:ea typeface="黑体" panose="02010609060101010101" pitchFamily="2" charset="-122"/>
                </a:rPr>
                <a:t>万</a:t>
              </a:r>
              <a:endParaRPr lang="zh-CN" altLang="en-US" sz="2400" b="1" dirty="0">
                <a:solidFill>
                  <a:srgbClr val="FF0000"/>
                </a:solidFill>
                <a:latin typeface="Tahoma" panose="020B0604030504040204" pitchFamily="34" charset="0"/>
                <a:ea typeface="黑体" panose="02010609060101010101" pitchFamily="2" charset="-122"/>
              </a:endParaRPr>
            </a:p>
          </p:txBody>
        </p:sp>
        <p:grpSp>
          <p:nvGrpSpPr>
            <p:cNvPr id="18441" name="Group 33"/>
            <p:cNvGrpSpPr/>
            <p:nvPr/>
          </p:nvGrpSpPr>
          <p:grpSpPr>
            <a:xfrm>
              <a:off x="76200" y="1790700"/>
              <a:ext cx="8826500" cy="2781300"/>
              <a:chOff x="48" y="1128"/>
              <a:chExt cx="5560" cy="1752"/>
            </a:xfrm>
          </p:grpSpPr>
          <p:sp>
            <p:nvSpPr>
              <p:cNvPr id="18442" name="AutoShape 9"/>
              <p:cNvSpPr/>
              <p:nvPr/>
            </p:nvSpPr>
            <p:spPr>
              <a:xfrm rot="5400000">
                <a:off x="4138" y="1334"/>
                <a:ext cx="316" cy="336"/>
              </a:xfrm>
              <a:prstGeom prst="rightArrow">
                <a:avLst>
                  <a:gd name="adj1" fmla="val 35120"/>
                  <a:gd name="adj2" fmla="val 32907"/>
                </a:avLst>
              </a:prstGeom>
              <a:solidFill>
                <a:schemeClr val="folHlink"/>
              </a:solidFill>
              <a:ln w="9525">
                <a:noFill/>
              </a:ln>
            </p:spPr>
            <p:txBody>
              <a:bodyPr rot="10800000" vert="eaVert" wrap="none" anchor="ctr"/>
              <a:p>
                <a:endParaRPr lang="zh-CN" altLang="zh-CN" sz="1800" dirty="0">
                  <a:latin typeface="Arial" panose="020B0604020202020204" pitchFamily="34" charset="0"/>
                  <a:ea typeface="宋体" panose="02010600030101010101" pitchFamily="2" charset="-122"/>
                </a:endParaRPr>
              </a:p>
            </p:txBody>
          </p:sp>
          <p:sp>
            <p:nvSpPr>
              <p:cNvPr id="18443" name="Rectangle 10"/>
              <p:cNvSpPr/>
              <p:nvPr/>
            </p:nvSpPr>
            <p:spPr>
              <a:xfrm>
                <a:off x="3312" y="1128"/>
                <a:ext cx="2296" cy="288"/>
              </a:xfrm>
              <a:prstGeom prst="rect">
                <a:avLst/>
              </a:prstGeom>
              <a:noFill/>
              <a:ln w="9525">
                <a:noFill/>
              </a:ln>
            </p:spPr>
            <p:txBody>
              <a:bodyPr anchor="t"/>
              <a:p>
                <a:pPr marL="342900" indent="-342900" algn="ctr">
                  <a:spcBef>
                    <a:spcPct val="20000"/>
                  </a:spcBef>
                </a:pPr>
                <a:r>
                  <a:rPr lang="zh-CN" altLang="en-US" sz="1800" dirty="0">
                    <a:latin typeface="Tahoma" panose="020B0604030504040204" pitchFamily="34" charset="0"/>
                    <a:ea typeface="黑体" panose="02010609060101010101" pitchFamily="2" charset="-122"/>
                  </a:rPr>
                  <a:t>肝脏“结痂”</a:t>
                </a:r>
                <a:r>
                  <a:rPr lang="en-US" altLang="zh-CN" sz="1800" dirty="0">
                    <a:latin typeface="Tahoma" panose="020B0604030504040204" pitchFamily="34" charset="0"/>
                    <a:ea typeface="黑体" panose="02010609060101010101" pitchFamily="2" charset="-122"/>
                  </a:rPr>
                  <a:t>(</a:t>
                </a:r>
                <a:r>
                  <a:rPr lang="zh-CN" altLang="en-US" sz="1800" dirty="0">
                    <a:latin typeface="Tahoma" panose="020B0604030504040204" pitchFamily="34" charset="0"/>
                    <a:ea typeface="黑体" panose="02010609060101010101" pitchFamily="2" charset="-122"/>
                  </a:rPr>
                  <a:t>纤维组织形成</a:t>
                </a:r>
                <a:r>
                  <a:rPr lang="en-US" altLang="zh-CN" sz="1800" dirty="0">
                    <a:latin typeface="Tahoma" panose="020B0604030504040204" pitchFamily="34" charset="0"/>
                    <a:ea typeface="黑体" panose="02010609060101010101" pitchFamily="2" charset="-122"/>
                  </a:rPr>
                  <a:t>)</a:t>
                </a:r>
                <a:endParaRPr lang="en-US" altLang="zh-CN" sz="1800" dirty="0">
                  <a:latin typeface="Tahoma" panose="020B0604030504040204" pitchFamily="34" charset="0"/>
                  <a:ea typeface="黑体" panose="02010609060101010101" pitchFamily="2" charset="-122"/>
                </a:endParaRPr>
              </a:p>
            </p:txBody>
          </p:sp>
          <p:sp>
            <p:nvSpPr>
              <p:cNvPr id="18444" name="AutoShape 11"/>
              <p:cNvSpPr/>
              <p:nvPr/>
            </p:nvSpPr>
            <p:spPr>
              <a:xfrm rot="5400000">
                <a:off x="4138" y="1862"/>
                <a:ext cx="316" cy="336"/>
              </a:xfrm>
              <a:prstGeom prst="rightArrow">
                <a:avLst>
                  <a:gd name="adj1" fmla="val 35120"/>
                  <a:gd name="adj2" fmla="val 32907"/>
                </a:avLst>
              </a:prstGeom>
              <a:solidFill>
                <a:schemeClr val="folHlink"/>
              </a:solidFill>
              <a:ln w="9525">
                <a:noFill/>
              </a:ln>
            </p:spPr>
            <p:txBody>
              <a:bodyPr rot="10800000" vert="eaVert" wrap="none" anchor="ctr"/>
              <a:p>
                <a:endParaRPr lang="zh-CN" altLang="zh-CN" sz="1800" dirty="0">
                  <a:latin typeface="Arial" panose="020B0604020202020204" pitchFamily="34" charset="0"/>
                  <a:ea typeface="宋体" panose="02010600030101010101" pitchFamily="2" charset="-122"/>
                </a:endParaRPr>
              </a:p>
            </p:txBody>
          </p:sp>
          <p:sp>
            <p:nvSpPr>
              <p:cNvPr id="18445" name="Rectangle 12"/>
              <p:cNvSpPr/>
              <p:nvPr/>
            </p:nvSpPr>
            <p:spPr>
              <a:xfrm>
                <a:off x="3552" y="1604"/>
                <a:ext cx="1536" cy="288"/>
              </a:xfrm>
              <a:prstGeom prst="rect">
                <a:avLst/>
              </a:prstGeom>
              <a:noFill/>
              <a:ln w="9525">
                <a:noFill/>
              </a:ln>
            </p:spPr>
            <p:txBody>
              <a:bodyPr anchor="t"/>
              <a:p>
                <a:pPr marL="342900" indent="-342900" algn="ctr">
                  <a:spcBef>
                    <a:spcPct val="20000"/>
                  </a:spcBef>
                </a:pPr>
                <a:r>
                  <a:rPr lang="zh-CN" altLang="en-US" sz="2000" b="1" dirty="0">
                    <a:solidFill>
                      <a:srgbClr val="FF0000"/>
                    </a:solidFill>
                    <a:latin typeface="Tahoma" panose="020B0604030504040204" pitchFamily="34" charset="0"/>
                    <a:ea typeface="黑体" panose="02010609060101010101" pitchFamily="2" charset="-122"/>
                  </a:rPr>
                  <a:t>肝硬化</a:t>
                </a:r>
                <a:endParaRPr lang="zh-CN" altLang="en-US" sz="2000" b="1" dirty="0">
                  <a:solidFill>
                    <a:srgbClr val="FF0000"/>
                  </a:solidFill>
                  <a:latin typeface="Tahoma" panose="020B0604030504040204" pitchFamily="34" charset="0"/>
                  <a:ea typeface="黑体" panose="02010609060101010101" pitchFamily="2" charset="-122"/>
                </a:endParaRPr>
              </a:p>
            </p:txBody>
          </p:sp>
          <p:sp>
            <p:nvSpPr>
              <p:cNvPr id="18446" name="Rectangle 14"/>
              <p:cNvSpPr/>
              <p:nvPr/>
            </p:nvSpPr>
            <p:spPr>
              <a:xfrm>
                <a:off x="3312" y="2180"/>
                <a:ext cx="2208" cy="288"/>
              </a:xfrm>
              <a:prstGeom prst="rect">
                <a:avLst/>
              </a:prstGeom>
              <a:noFill/>
              <a:ln w="9525">
                <a:noFill/>
              </a:ln>
            </p:spPr>
            <p:txBody>
              <a:bodyPr anchor="t"/>
              <a:p>
                <a:pPr marL="342900" indent="-342900" algn="ctr">
                  <a:spcBef>
                    <a:spcPct val="20000"/>
                  </a:spcBef>
                </a:pPr>
                <a:r>
                  <a:rPr lang="zh-CN" altLang="en-US" sz="2000" b="1" dirty="0">
                    <a:solidFill>
                      <a:srgbClr val="FF0000"/>
                    </a:solidFill>
                    <a:latin typeface="Tahoma" panose="020B0604030504040204" pitchFamily="34" charset="0"/>
                    <a:ea typeface="黑体" panose="02010609060101010101" pitchFamily="2" charset="-122"/>
                  </a:rPr>
                  <a:t>肝衰竭</a:t>
                </a:r>
                <a:r>
                  <a:rPr lang="zh-CN" altLang="en-US" sz="2000" dirty="0">
                    <a:latin typeface="Tahoma" panose="020B0604030504040204" pitchFamily="34" charset="0"/>
                    <a:ea typeface="黑体" panose="02010609060101010101" pitchFamily="2" charset="-122"/>
                  </a:rPr>
                  <a:t>，肝细胞无力工作</a:t>
                </a:r>
                <a:endParaRPr lang="zh-CN" altLang="en-US" sz="2000" dirty="0">
                  <a:latin typeface="Tahoma" panose="020B0604030504040204" pitchFamily="34" charset="0"/>
                  <a:ea typeface="黑体" panose="02010609060101010101" pitchFamily="2" charset="-122"/>
                </a:endParaRPr>
              </a:p>
            </p:txBody>
          </p:sp>
          <p:sp>
            <p:nvSpPr>
              <p:cNvPr id="18447" name="Rectangle 16"/>
              <p:cNvSpPr/>
              <p:nvPr/>
            </p:nvSpPr>
            <p:spPr>
              <a:xfrm>
                <a:off x="3360" y="2592"/>
                <a:ext cx="528" cy="288"/>
              </a:xfrm>
              <a:prstGeom prst="rect">
                <a:avLst/>
              </a:prstGeom>
              <a:noFill/>
              <a:ln w="9525">
                <a:noFill/>
              </a:ln>
            </p:spPr>
            <p:txBody>
              <a:bodyPr anchor="t"/>
              <a:p>
                <a:pPr marL="342900" indent="-342900" algn="ctr">
                  <a:spcBef>
                    <a:spcPct val="20000"/>
                  </a:spcBef>
                </a:pPr>
                <a:r>
                  <a:rPr lang="zh-CN" altLang="en-US" sz="2000" b="1" dirty="0">
                    <a:solidFill>
                      <a:srgbClr val="FF0000"/>
                    </a:solidFill>
                    <a:latin typeface="Tahoma" panose="020B0604030504040204" pitchFamily="34" charset="0"/>
                    <a:ea typeface="黑体" panose="02010609060101010101" pitchFamily="2" charset="-122"/>
                  </a:rPr>
                  <a:t>肝癌</a:t>
                </a:r>
                <a:endParaRPr lang="zh-CN" altLang="en-US" sz="2000" b="1" dirty="0">
                  <a:solidFill>
                    <a:srgbClr val="FF0000"/>
                  </a:solidFill>
                  <a:latin typeface="Tahoma" panose="020B0604030504040204" pitchFamily="34" charset="0"/>
                  <a:ea typeface="黑体" panose="02010609060101010101" pitchFamily="2" charset="-122"/>
                </a:endParaRPr>
              </a:p>
            </p:txBody>
          </p:sp>
          <p:sp>
            <p:nvSpPr>
              <p:cNvPr id="18448" name="Line 17"/>
              <p:cNvSpPr/>
              <p:nvPr/>
            </p:nvSpPr>
            <p:spPr>
              <a:xfrm>
                <a:off x="3024" y="1248"/>
                <a:ext cx="384" cy="0"/>
              </a:xfrm>
              <a:prstGeom prst="line">
                <a:avLst/>
              </a:prstGeom>
              <a:ln w="57150" cap="flat" cmpd="sng">
                <a:solidFill>
                  <a:schemeClr val="tx1"/>
                </a:solidFill>
                <a:prstDash val="solid"/>
                <a:round/>
                <a:headEnd type="none" w="med" len="med"/>
                <a:tailEnd type="triangle" w="med" len="med"/>
              </a:ln>
            </p:spPr>
          </p:sp>
          <p:sp>
            <p:nvSpPr>
              <p:cNvPr id="18449" name="Line 18"/>
              <p:cNvSpPr/>
              <p:nvPr/>
            </p:nvSpPr>
            <p:spPr>
              <a:xfrm>
                <a:off x="2976" y="2736"/>
                <a:ext cx="384" cy="0"/>
              </a:xfrm>
              <a:prstGeom prst="line">
                <a:avLst/>
              </a:prstGeom>
              <a:ln w="57150" cap="flat" cmpd="sng">
                <a:solidFill>
                  <a:schemeClr val="tx1"/>
                </a:solidFill>
                <a:prstDash val="solid"/>
                <a:round/>
                <a:headEnd type="none" w="med" len="med"/>
                <a:tailEnd type="triangle" w="med" len="med"/>
              </a:ln>
            </p:spPr>
          </p:sp>
          <p:sp>
            <p:nvSpPr>
              <p:cNvPr id="18450" name="AutoShape 23"/>
              <p:cNvSpPr/>
              <p:nvPr/>
            </p:nvSpPr>
            <p:spPr>
              <a:xfrm>
                <a:off x="2736" y="1248"/>
                <a:ext cx="192" cy="1440"/>
              </a:xfrm>
              <a:prstGeom prst="leftBrace">
                <a:avLst>
                  <a:gd name="adj1" fmla="val 62500"/>
                  <a:gd name="adj2" fmla="val 50000"/>
                </a:avLst>
              </a:prstGeom>
              <a:noFill/>
              <a:ln w="28575" cap="flat" cmpd="sng">
                <a:solidFill>
                  <a:schemeClr val="tx1"/>
                </a:solidFill>
                <a:prstDash val="solid"/>
                <a:round/>
                <a:headEnd type="none" w="med" len="med"/>
                <a:tailEnd type="none" w="med" len="med"/>
              </a:ln>
            </p:spPr>
            <p:txBody>
              <a:bodyPr wrap="none" anchor="ctr"/>
              <a:p>
                <a:endParaRPr lang="zh-CN" altLang="zh-CN" sz="1800" dirty="0">
                  <a:latin typeface="Arial" panose="020B0604020202020204" pitchFamily="34" charset="0"/>
                  <a:ea typeface="宋体" panose="02010600030101010101" pitchFamily="2" charset="-122"/>
                </a:endParaRPr>
              </a:p>
            </p:txBody>
          </p:sp>
          <p:sp>
            <p:nvSpPr>
              <p:cNvPr id="18451" name="Rectangle 31"/>
              <p:cNvSpPr/>
              <p:nvPr/>
            </p:nvSpPr>
            <p:spPr>
              <a:xfrm>
                <a:off x="48" y="1776"/>
                <a:ext cx="2640" cy="288"/>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p>
                <a:pPr algn="ctr"/>
                <a:r>
                  <a:rPr lang="en-US" altLang="zh-CN" sz="2000" b="1" dirty="0">
                    <a:solidFill>
                      <a:srgbClr val="FF0000"/>
                    </a:solidFill>
                    <a:latin typeface="Tahoma" panose="020B0604030504040204" pitchFamily="34" charset="0"/>
                    <a:ea typeface="黑体" panose="02010609060101010101" pitchFamily="2" charset="-122"/>
                  </a:rPr>
                  <a:t>HBV</a:t>
                </a:r>
                <a:r>
                  <a:rPr lang="zh-CN" altLang="en-US" sz="2000" b="1" dirty="0">
                    <a:solidFill>
                      <a:srgbClr val="FF0000"/>
                    </a:solidFill>
                    <a:latin typeface="Tahoma" panose="020B0604030504040204" pitchFamily="34" charset="0"/>
                    <a:ea typeface="黑体" panose="02010609060101010101" pitchFamily="2" charset="-122"/>
                  </a:rPr>
                  <a:t>悄悄地、不断地攻击肝细胞</a:t>
                </a:r>
                <a:endParaRPr lang="zh-CN" altLang="en-US" sz="2000" b="1" dirty="0">
                  <a:solidFill>
                    <a:srgbClr val="FF0000"/>
                  </a:solidFill>
                  <a:latin typeface="Tahoma" panose="020B0604030504040204" pitchFamily="34" charset="0"/>
                  <a:ea typeface="黑体" panose="02010609060101010101" pitchFamily="2" charset="-122"/>
                </a:endParaRPr>
              </a:p>
            </p:txBody>
          </p:sp>
        </p:grpSp>
      </p:grpSp>
      <p:pic>
        <p:nvPicPr>
          <p:cNvPr id="31749" name="图片 6" descr="logo分层图"/>
          <p:cNvPicPr>
            <a:picLocks noChangeAspect="1"/>
          </p:cNvPicPr>
          <p:nvPr/>
        </p:nvPicPr>
        <p:blipFill>
          <a:blip r:embed="rId3"/>
          <a:stretch>
            <a:fillRect/>
          </a:stretch>
        </p:blipFill>
        <p:spPr>
          <a:xfrm>
            <a:off x="10417175" y="333375"/>
            <a:ext cx="1106488" cy="411163"/>
          </a:xfrm>
          <a:prstGeom prst="rect">
            <a:avLst/>
          </a:prstGeom>
          <a:noFill/>
          <a:ln w="9525">
            <a:noFill/>
          </a:ln>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3"/>
          <p:cNvSpPr>
            <a:spLocks noGrp="1"/>
          </p:cNvSpPr>
          <p:nvPr>
            <p:ph idx="1"/>
          </p:nvPr>
        </p:nvSpPr>
        <p:spPr>
          <a:xfrm>
            <a:off x="1374140" y="3908743"/>
            <a:ext cx="8726488" cy="4114800"/>
          </a:xfrm>
        </p:spPr>
        <p:txBody>
          <a:bodyPr wrap="square" lIns="91440" tIns="45720" rIns="91440" bIns="45720" anchor="t"/>
          <a:p>
            <a:pPr eaLnBrk="1" hangingPunct="1">
              <a:buClrTx/>
              <a:buFont typeface="Arial" panose="020B0604020202020204" pitchFamily="34" charset="0"/>
              <a:buNone/>
            </a:pPr>
            <a:r>
              <a:rPr lang="zh-CN" altLang="en-US" sz="1800" dirty="0">
                <a:latin typeface="黑体" panose="02010609060101010101" pitchFamily="2" charset="-122"/>
                <a:ea typeface="黑体" panose="02010609060101010101" pitchFamily="2" charset="-122"/>
              </a:rPr>
              <a:t>乙肝肝硬化并发症和终末期肝病</a:t>
            </a:r>
            <a:r>
              <a:rPr lang="en-US" altLang="zh-CN" sz="1800" dirty="0">
                <a:latin typeface="黑体" panose="02010609060101010101" pitchFamily="2" charset="-122"/>
                <a:ea typeface="黑体" panose="02010609060101010101" pitchFamily="2" charset="-122"/>
              </a:rPr>
              <a:t>/</a:t>
            </a:r>
            <a:r>
              <a:rPr lang="zh-CN" altLang="en-US" sz="1800" dirty="0">
                <a:latin typeface="黑体" panose="02010609060101010101" pitchFamily="2" charset="-122"/>
                <a:ea typeface="黑体" panose="02010609060101010101" pitchFamily="2" charset="-122"/>
              </a:rPr>
              <a:t>肝衰竭</a:t>
            </a:r>
            <a:r>
              <a:rPr lang="zh-CN" altLang="en-US" sz="1800" dirty="0">
                <a:latin typeface="黑体" panose="02010609060101010101" pitchFamily="2" charset="-122"/>
                <a:ea typeface="黑体" panose="02010609060101010101" pitchFamily="2" charset="-122"/>
                <a:sym typeface="+mn-ea"/>
              </a:rPr>
              <a:t>：</a:t>
            </a:r>
            <a:endParaRPr lang="zh-CN" altLang="en-US" sz="1800" dirty="0">
              <a:latin typeface="黑体" panose="02010609060101010101" pitchFamily="2" charset="-122"/>
              <a:ea typeface="黑体" panose="02010609060101010101" pitchFamily="2" charset="-122"/>
            </a:endParaRPr>
          </a:p>
          <a:p>
            <a:pPr eaLnBrk="1" hangingPunct="1">
              <a:buClrTx/>
              <a:buFont typeface="Wingdings" panose="05000000000000000000" charset="0"/>
              <a:buChar char="ü"/>
            </a:pPr>
            <a:r>
              <a:rPr lang="zh-CN" altLang="en-US" sz="1800" dirty="0">
                <a:ea typeface="黑体" panose="02010609060101010101" pitchFamily="2" charset="-122"/>
              </a:rPr>
              <a:t>腹水、自发性腹膜炎</a:t>
            </a:r>
            <a:endParaRPr lang="zh-CN" altLang="en-US" sz="1800" dirty="0">
              <a:ea typeface="黑体" panose="02010609060101010101" pitchFamily="2" charset="-122"/>
            </a:endParaRPr>
          </a:p>
          <a:p>
            <a:pPr eaLnBrk="1" hangingPunct="1">
              <a:buFont typeface="Wingdings" panose="05000000000000000000" charset="0"/>
              <a:buChar char="ü"/>
            </a:pPr>
            <a:r>
              <a:rPr lang="zh-CN" altLang="en-US" sz="1800" dirty="0">
                <a:ea typeface="黑体" panose="02010609060101010101" pitchFamily="2" charset="-122"/>
              </a:rPr>
              <a:t>消化道出血</a:t>
            </a:r>
            <a:endParaRPr lang="zh-CN" altLang="en-US" sz="1800" dirty="0">
              <a:ea typeface="黑体" panose="02010609060101010101" pitchFamily="2" charset="-122"/>
            </a:endParaRPr>
          </a:p>
          <a:p>
            <a:pPr eaLnBrk="1" hangingPunct="1">
              <a:buFont typeface="Wingdings" panose="05000000000000000000" charset="0"/>
              <a:buChar char="ü"/>
            </a:pPr>
            <a:r>
              <a:rPr lang="zh-CN" altLang="en-US" sz="1800" dirty="0">
                <a:ea typeface="黑体" panose="02010609060101010101" pitchFamily="2" charset="-122"/>
              </a:rPr>
              <a:t>脾功能亢进</a:t>
            </a:r>
            <a:endParaRPr lang="zh-CN" altLang="en-US" sz="1800" dirty="0">
              <a:ea typeface="黑体" panose="02010609060101010101" pitchFamily="2" charset="-122"/>
            </a:endParaRPr>
          </a:p>
          <a:p>
            <a:pPr eaLnBrk="1" hangingPunct="1">
              <a:buFont typeface="Wingdings" panose="05000000000000000000" charset="0"/>
              <a:buChar char="ü"/>
            </a:pPr>
            <a:r>
              <a:rPr lang="zh-CN" altLang="en-US" sz="1800" dirty="0">
                <a:ea typeface="黑体" panose="02010609060101010101" pitchFamily="2" charset="-122"/>
              </a:rPr>
              <a:t>肝性脑病</a:t>
            </a:r>
            <a:endParaRPr lang="zh-CN" altLang="en-US" sz="1800" dirty="0">
              <a:ea typeface="黑体" panose="02010609060101010101" pitchFamily="2" charset="-122"/>
            </a:endParaRPr>
          </a:p>
          <a:p>
            <a:pPr eaLnBrk="1" hangingPunct="1">
              <a:buFont typeface="Wingdings" panose="05000000000000000000" charset="0"/>
              <a:buChar char="ü"/>
            </a:pPr>
            <a:r>
              <a:rPr lang="zh-CN" altLang="en-US" sz="1800" dirty="0">
                <a:ea typeface="黑体" panose="02010609060101010101" pitchFamily="2" charset="-122"/>
              </a:rPr>
              <a:t>肝功能衰竭</a:t>
            </a:r>
            <a:endParaRPr lang="zh-CN" altLang="en-US" sz="1800" dirty="0">
              <a:ea typeface="黑体" panose="02010609060101010101" pitchFamily="2" charset="-122"/>
            </a:endParaRPr>
          </a:p>
          <a:p>
            <a:pPr eaLnBrk="1" hangingPunct="1">
              <a:buFont typeface="Wingdings" panose="05000000000000000000" charset="0"/>
              <a:buChar char="ü"/>
            </a:pPr>
            <a:r>
              <a:rPr lang="zh-CN" altLang="en-US" sz="1800" dirty="0">
                <a:ea typeface="黑体" panose="02010609060101010101" pitchFamily="2" charset="-122"/>
              </a:rPr>
              <a:t>原发性肝癌</a:t>
            </a:r>
            <a:endParaRPr lang="zh-CN" altLang="en-US" sz="1800" dirty="0">
              <a:ea typeface="黑体" panose="02010609060101010101" pitchFamily="2" charset="-122"/>
            </a:endParaRPr>
          </a:p>
          <a:p>
            <a:pPr eaLnBrk="1" hangingPunct="1">
              <a:buNone/>
            </a:pPr>
            <a:endParaRPr lang="en-US" altLang="zh-CN" sz="1800" dirty="0">
              <a:ea typeface="黑体" panose="02010609060101010101" pitchFamily="2" charset="-122"/>
            </a:endParaRPr>
          </a:p>
        </p:txBody>
      </p:sp>
      <p:pic>
        <p:nvPicPr>
          <p:cNvPr id="20483" name="Picture 4" descr="腹水"/>
          <p:cNvPicPr>
            <a:picLocks noChangeAspect="1"/>
          </p:cNvPicPr>
          <p:nvPr/>
        </p:nvPicPr>
        <p:blipFill>
          <a:blip r:embed="rId1"/>
          <a:srcRect r="50618"/>
          <a:stretch>
            <a:fillRect/>
          </a:stretch>
        </p:blipFill>
        <p:spPr>
          <a:xfrm>
            <a:off x="7865745" y="4284345"/>
            <a:ext cx="3214370" cy="2241550"/>
          </a:xfrm>
          <a:prstGeom prst="rect">
            <a:avLst/>
          </a:prstGeom>
          <a:noFill/>
          <a:ln w="9525">
            <a:noFill/>
          </a:ln>
        </p:spPr>
      </p:pic>
      <p:pic>
        <p:nvPicPr>
          <p:cNvPr id="20484" name="Picture 5" descr="肝癌"/>
          <p:cNvPicPr>
            <a:picLocks noChangeAspect="1"/>
          </p:cNvPicPr>
          <p:nvPr/>
        </p:nvPicPr>
        <p:blipFill>
          <a:blip r:embed="rId2"/>
          <a:stretch>
            <a:fillRect/>
          </a:stretch>
        </p:blipFill>
        <p:spPr>
          <a:xfrm>
            <a:off x="4688840" y="4284345"/>
            <a:ext cx="2814955" cy="2294890"/>
          </a:xfrm>
          <a:prstGeom prst="rect">
            <a:avLst/>
          </a:prstGeom>
          <a:noFill/>
          <a:ln w="9525">
            <a:noFill/>
          </a:ln>
        </p:spPr>
      </p:pic>
      <p:sp>
        <p:nvSpPr>
          <p:cNvPr id="442370" name="Rectangle 2"/>
          <p:cNvSpPr>
            <a:spLocks noChangeArrowheads="1"/>
          </p:cNvSpPr>
          <p:nvPr/>
        </p:nvSpPr>
        <p:spPr bwMode="auto">
          <a:xfrm>
            <a:off x="624418" y="24765"/>
            <a:ext cx="11040533" cy="1143000"/>
          </a:xfrm>
          <a:prstGeom prst="rect">
            <a:avLst/>
          </a:prstGeom>
          <a:noFill/>
          <a:ln w="9525">
            <a:noFill/>
            <a:miter lim="800000"/>
          </a:ln>
          <a:effectLst/>
        </p:spPr>
        <p:txBody>
          <a:bodyPr anchor="ctr"/>
          <a:p>
            <a:pPr algn="ctr">
              <a:defRPr/>
            </a:pPr>
            <a:r>
              <a:rPr lang="zh-CN" altLang="en-US" sz="3735" b="1" dirty="0">
                <a:solidFill>
                  <a:schemeClr val="tx2"/>
                </a:solidFill>
                <a:effectLst>
                  <a:outerShdw blurRad="38100" dist="38100" dir="2700000" algn="tl">
                    <a:srgbClr val="C0C0C0"/>
                  </a:outerShdw>
                </a:effectLst>
                <a:latin typeface="黑体" panose="02010609060101010101" pitchFamily="2" charset="-122"/>
                <a:ea typeface="黑体" panose="02010609060101010101" pitchFamily="2" charset="-122"/>
              </a:rPr>
              <a:t>慢性乙肝是严重的进展性疾病</a:t>
            </a:r>
            <a:endParaRPr lang="zh-CN" altLang="en-US" sz="3735" b="1" dirty="0">
              <a:solidFill>
                <a:schemeClr val="tx2"/>
              </a:solidFill>
              <a:effectLst>
                <a:outerShdw blurRad="38100" dist="38100" dir="2700000" algn="tl">
                  <a:srgbClr val="C0C0C0"/>
                </a:outerShdw>
              </a:effectLst>
              <a:latin typeface="黑体" panose="02010609060101010101" pitchFamily="2" charset="-122"/>
              <a:ea typeface="黑体" panose="02010609060101010101" pitchFamily="2" charset="-122"/>
            </a:endParaRPr>
          </a:p>
        </p:txBody>
      </p:sp>
      <p:pic>
        <p:nvPicPr>
          <p:cNvPr id="9" name="Picture 4" descr="慢乙肝进展"/>
          <p:cNvPicPr>
            <a:picLocks noChangeAspect="1" noChangeArrowheads="1"/>
          </p:cNvPicPr>
          <p:nvPr/>
        </p:nvPicPr>
        <p:blipFill>
          <a:blip r:embed="rId3" cstate="print">
            <a:clrChange>
              <a:clrFrom>
                <a:srgbClr val="FFFFFF">
                  <a:alpha val="100000"/>
                </a:srgbClr>
              </a:clrFrom>
              <a:clrTo>
                <a:srgbClr val="FFFFFF">
                  <a:alpha val="100000"/>
                  <a:alpha val="0"/>
                </a:srgbClr>
              </a:clrTo>
            </a:clrChange>
          </a:blip>
          <a:srcRect/>
          <a:stretch>
            <a:fillRect/>
          </a:stretch>
        </p:blipFill>
        <p:spPr bwMode="auto">
          <a:xfrm>
            <a:off x="590550" y="1252220"/>
            <a:ext cx="11074400" cy="2573020"/>
          </a:xfrm>
          <a:prstGeom prst="rect">
            <a:avLst/>
          </a:prstGeom>
          <a:noFill/>
          <a:ln w="9525">
            <a:noFill/>
            <a:miter lim="800000"/>
            <a:headEnd/>
            <a:tailEnd/>
          </a:ln>
        </p:spPr>
      </p:pic>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9"/>
                                        </p:tgtEl>
                                        <p:attrNameLst>
                                          <p:attrName>style.opacity</p:attrName>
                                        </p:attrNameLst>
                                      </p:cBhvr>
                                      <p:to>
                                        <p:strVal val="0.5"/>
                                      </p:to>
                                    </p:set>
                                    <p:animEffect filter="image" prLst="opacity: 0.5">
                                      <p:cBhvr rctx="IE">
                                        <p:cTn id="7"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5" name="Text Box 7"/>
          <p:cNvSpPr txBox="1"/>
          <p:nvPr/>
        </p:nvSpPr>
        <p:spPr>
          <a:xfrm>
            <a:off x="1217295" y="1462088"/>
            <a:ext cx="2590800" cy="4939030"/>
          </a:xfrm>
          <a:prstGeom prst="rect">
            <a:avLst/>
          </a:prstGeom>
          <a:noFill/>
          <a:ln w="76200" cap="flat" cmpd="sng">
            <a:pattFill prst="pct50">
              <a:fgClr>
                <a:schemeClr val="tx1"/>
              </a:fgClr>
              <a:bgClr>
                <a:srgbClr val="FFFFFF"/>
              </a:bgClr>
            </a:pattFill>
            <a:prstDash val="solid"/>
            <a:miter/>
            <a:headEnd type="none" w="med" len="med"/>
            <a:tailEnd type="none" w="med" len="med"/>
          </a:ln>
        </p:spPr>
        <p:txBody>
          <a:bodyPr anchor="t">
            <a:spAutoFit/>
          </a:bodyPr>
          <a:p>
            <a:pPr>
              <a:spcBef>
                <a:spcPct val="50000"/>
              </a:spcBef>
            </a:pPr>
            <a:r>
              <a:rPr lang="zh-CN" altLang="en-US" sz="1800" dirty="0">
                <a:latin typeface="黑体" panose="02010609060101010101" pitchFamily="2" charset="-122"/>
                <a:ea typeface="黑体" panose="02010609060101010101" pitchFamily="2" charset="-122"/>
              </a:rPr>
              <a:t>乏力、恶心</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食欲减退</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厌食油腻</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腹泻、便溏</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腹胀</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肝区疼痛</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黄疸</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  （皮肤、眼睛、尿）</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皮肤瘙痒</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肝掌、蜘蛛痣</a:t>
            </a:r>
            <a:endParaRPr lang="zh-CN" altLang="en-US" sz="1800" dirty="0">
              <a:latin typeface="黑体" panose="02010609060101010101" pitchFamily="2" charset="-122"/>
              <a:ea typeface="黑体" panose="02010609060101010101" pitchFamily="2" charset="-122"/>
            </a:endParaRPr>
          </a:p>
          <a:p>
            <a:pPr>
              <a:spcBef>
                <a:spcPct val="50000"/>
              </a:spcBef>
            </a:pPr>
            <a:r>
              <a:rPr lang="zh-CN" altLang="en-US" sz="1800" dirty="0">
                <a:latin typeface="黑体" panose="02010609060101010101" pitchFamily="2" charset="-122"/>
                <a:ea typeface="黑体" panose="02010609060101010101" pitchFamily="2" charset="-122"/>
              </a:rPr>
              <a:t>牙龈出血、鼻出血</a:t>
            </a:r>
            <a:endParaRPr lang="zh-CN" altLang="en-US" sz="1800" dirty="0">
              <a:latin typeface="黑体" panose="02010609060101010101" pitchFamily="2" charset="-122"/>
              <a:ea typeface="黑体" panose="02010609060101010101" pitchFamily="2" charset="-122"/>
            </a:endParaRPr>
          </a:p>
          <a:p>
            <a:pPr>
              <a:spcBef>
                <a:spcPct val="50000"/>
              </a:spcBef>
            </a:pPr>
            <a:r>
              <a:rPr lang="en-US" altLang="zh-CN" sz="1800" dirty="0">
                <a:latin typeface="黑体" panose="02010609060101010101" pitchFamily="2" charset="-122"/>
                <a:ea typeface="黑体" panose="02010609060101010101" pitchFamily="2" charset="-122"/>
              </a:rPr>
              <a:t>……</a:t>
            </a:r>
            <a:endParaRPr lang="en-US" altLang="zh-CN" sz="1800" dirty="0">
              <a:latin typeface="黑体" panose="02010609060101010101" pitchFamily="2" charset="-122"/>
              <a:ea typeface="黑体" panose="02010609060101010101" pitchFamily="2" charset="-122"/>
            </a:endParaRPr>
          </a:p>
        </p:txBody>
      </p:sp>
      <p:pic>
        <p:nvPicPr>
          <p:cNvPr id="21505" name="Picture 5" descr="ganzhangtupian6"/>
          <p:cNvPicPr>
            <a:picLocks noChangeAspect="1"/>
          </p:cNvPicPr>
          <p:nvPr/>
        </p:nvPicPr>
        <p:blipFill>
          <a:blip r:embed="rId1"/>
          <a:stretch>
            <a:fillRect/>
          </a:stretch>
        </p:blipFill>
        <p:spPr>
          <a:xfrm flipH="1">
            <a:off x="3981450" y="4058285"/>
            <a:ext cx="2856865" cy="2388870"/>
          </a:xfrm>
          <a:prstGeom prst="rect">
            <a:avLst/>
          </a:prstGeom>
          <a:noFill/>
          <a:ln w="9525">
            <a:noFill/>
          </a:ln>
        </p:spPr>
      </p:pic>
      <p:pic>
        <p:nvPicPr>
          <p:cNvPr id="21506" name="Picture 9" descr="2010100809103410"/>
          <p:cNvPicPr>
            <a:picLocks noChangeAspect="1"/>
          </p:cNvPicPr>
          <p:nvPr/>
        </p:nvPicPr>
        <p:blipFill>
          <a:blip r:embed="rId2"/>
          <a:stretch>
            <a:fillRect/>
          </a:stretch>
        </p:blipFill>
        <p:spPr>
          <a:xfrm flipH="1">
            <a:off x="3989705" y="1584960"/>
            <a:ext cx="2856865" cy="2275840"/>
          </a:xfrm>
          <a:prstGeom prst="rect">
            <a:avLst/>
          </a:prstGeom>
          <a:noFill/>
          <a:ln w="9525">
            <a:noFill/>
          </a:ln>
        </p:spPr>
      </p:pic>
      <p:sp>
        <p:nvSpPr>
          <p:cNvPr id="4" name="文本框 3"/>
          <p:cNvSpPr txBox="1"/>
          <p:nvPr/>
        </p:nvSpPr>
        <p:spPr>
          <a:xfrm>
            <a:off x="4241800" y="6442710"/>
            <a:ext cx="2597150" cy="368300"/>
          </a:xfrm>
          <a:prstGeom prst="rect">
            <a:avLst/>
          </a:prstGeom>
          <a:noFill/>
        </p:spPr>
        <p:txBody>
          <a:bodyPr wrap="square" rtlCol="0">
            <a:spAutoFit/>
          </a:bodyPr>
          <a:p>
            <a:pPr algn="ctr"/>
            <a:r>
              <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肝掌</a:t>
            </a:r>
            <a:endPar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5" name="文本框 4"/>
          <p:cNvSpPr txBox="1"/>
          <p:nvPr/>
        </p:nvSpPr>
        <p:spPr>
          <a:xfrm>
            <a:off x="922020" y="329565"/>
            <a:ext cx="5671820" cy="645160"/>
          </a:xfrm>
          <a:prstGeom prst="rect">
            <a:avLst/>
          </a:prstGeom>
          <a:noFill/>
        </p:spPr>
        <p:txBody>
          <a:bodyPr wrap="square" rtlCol="0">
            <a:spAutoFit/>
          </a:bodyPr>
          <a:p>
            <a:r>
              <a:rPr lang="zh-CN" altLang="en-US" sz="3600"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慢性肝炎症状体征：</a:t>
            </a:r>
            <a:endParaRPr lang="zh-CN" altLang="en-US" sz="3600"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pic>
        <p:nvPicPr>
          <p:cNvPr id="23555" name="Picture 5" descr="zyc081302"/>
          <p:cNvPicPr>
            <a:picLocks noChangeAspect="1"/>
          </p:cNvPicPr>
          <p:nvPr/>
        </p:nvPicPr>
        <p:blipFill>
          <a:blip r:embed="rId3"/>
          <a:stretch>
            <a:fillRect/>
          </a:stretch>
        </p:blipFill>
        <p:spPr>
          <a:xfrm>
            <a:off x="7903845" y="1582420"/>
            <a:ext cx="3009265" cy="2239645"/>
          </a:xfrm>
          <a:prstGeom prst="rect">
            <a:avLst/>
          </a:prstGeom>
          <a:noFill/>
          <a:ln w="9525">
            <a:noFill/>
          </a:ln>
        </p:spPr>
      </p:pic>
      <p:pic>
        <p:nvPicPr>
          <p:cNvPr id="22531" name="Picture 6" descr="zhizhuzhitupian5"/>
          <p:cNvPicPr>
            <a:picLocks noGrp="1" noChangeAspect="1"/>
          </p:cNvPicPr>
          <p:nvPr>
            <p:ph idx="1"/>
          </p:nvPr>
        </p:nvPicPr>
        <p:blipFill>
          <a:blip r:embed="rId4"/>
          <a:stretch>
            <a:fillRect/>
          </a:stretch>
        </p:blipFill>
        <p:spPr>
          <a:xfrm>
            <a:off x="7835900" y="4057650"/>
            <a:ext cx="3105785" cy="2343785"/>
          </a:xfrm>
        </p:spPr>
      </p:pic>
      <p:sp>
        <p:nvSpPr>
          <p:cNvPr id="6" name="文本框 5"/>
          <p:cNvSpPr txBox="1"/>
          <p:nvPr/>
        </p:nvSpPr>
        <p:spPr>
          <a:xfrm>
            <a:off x="8089265" y="6449695"/>
            <a:ext cx="2597150" cy="368300"/>
          </a:xfrm>
          <a:prstGeom prst="rect">
            <a:avLst/>
          </a:prstGeom>
          <a:noFill/>
        </p:spPr>
        <p:txBody>
          <a:bodyPr wrap="square" rtlCol="0">
            <a:spAutoFit/>
          </a:bodyPr>
          <a:p>
            <a:pPr algn="ctr"/>
            <a:r>
              <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蜘蛛痣</a:t>
            </a:r>
            <a:endPar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9" name="Picture 5" descr="001558d8be910b294d833a"/>
          <p:cNvPicPr>
            <a:picLocks noChangeAspect="1"/>
          </p:cNvPicPr>
          <p:nvPr/>
        </p:nvPicPr>
        <p:blipFill>
          <a:blip r:embed="rId1"/>
          <a:stretch>
            <a:fillRect/>
          </a:stretch>
        </p:blipFill>
        <p:spPr>
          <a:xfrm>
            <a:off x="1624965" y="790575"/>
            <a:ext cx="3926840" cy="2883535"/>
          </a:xfrm>
          <a:prstGeom prst="rect">
            <a:avLst/>
          </a:prstGeom>
          <a:noFill/>
          <a:ln w="9525">
            <a:noFill/>
          </a:ln>
        </p:spPr>
      </p:pic>
      <p:pic>
        <p:nvPicPr>
          <p:cNvPr id="24580" name="Picture 7" descr="20110810043147620"/>
          <p:cNvPicPr>
            <a:picLocks noChangeAspect="1"/>
          </p:cNvPicPr>
          <p:nvPr/>
        </p:nvPicPr>
        <p:blipFill>
          <a:blip r:embed="rId2"/>
          <a:stretch>
            <a:fillRect/>
          </a:stretch>
        </p:blipFill>
        <p:spPr>
          <a:xfrm>
            <a:off x="6267450" y="790575"/>
            <a:ext cx="4288790" cy="2884170"/>
          </a:xfrm>
          <a:prstGeom prst="rect">
            <a:avLst/>
          </a:prstGeom>
          <a:noFill/>
          <a:ln w="9525">
            <a:noFill/>
          </a:ln>
        </p:spPr>
      </p:pic>
      <p:pic>
        <p:nvPicPr>
          <p:cNvPr id="26627" name="Picture 5" descr="yxtz3-3"/>
          <p:cNvPicPr>
            <a:picLocks noChangeAspect="1"/>
          </p:cNvPicPr>
          <p:nvPr/>
        </p:nvPicPr>
        <p:blipFill>
          <a:blip r:embed="rId3"/>
          <a:stretch>
            <a:fillRect/>
          </a:stretch>
        </p:blipFill>
        <p:spPr>
          <a:xfrm>
            <a:off x="3815715" y="3764280"/>
            <a:ext cx="4561205" cy="3093720"/>
          </a:xfrm>
          <a:prstGeom prst="rect">
            <a:avLst/>
          </a:prstGeom>
          <a:noFill/>
          <a:ln w="9525">
            <a:noFill/>
          </a:ln>
        </p:spPr>
      </p:pic>
      <p:sp>
        <p:nvSpPr>
          <p:cNvPr id="4" name="文本框 3"/>
          <p:cNvSpPr txBox="1"/>
          <p:nvPr/>
        </p:nvSpPr>
        <p:spPr>
          <a:xfrm>
            <a:off x="8878570" y="5372735"/>
            <a:ext cx="1924050" cy="368300"/>
          </a:xfrm>
          <a:prstGeom prst="rect">
            <a:avLst/>
          </a:prstGeom>
          <a:noFill/>
        </p:spPr>
        <p:txBody>
          <a:bodyPr wrap="square" rtlCol="0">
            <a:spAutoFit/>
          </a:bodyPr>
          <a:p>
            <a:r>
              <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腹水</a:t>
            </a:r>
            <a:endPar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5" name="文本框 4"/>
          <p:cNvSpPr txBox="1"/>
          <p:nvPr/>
        </p:nvSpPr>
        <p:spPr>
          <a:xfrm>
            <a:off x="10352405" y="2432685"/>
            <a:ext cx="1924050" cy="368300"/>
          </a:xfrm>
          <a:prstGeom prst="rect">
            <a:avLst/>
          </a:prstGeom>
          <a:noFill/>
        </p:spPr>
        <p:txBody>
          <a:bodyPr wrap="square" rtlCol="0">
            <a:spAutoFit/>
          </a:bodyPr>
          <a:p>
            <a:r>
              <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黄疸，巩膜黄染</a:t>
            </a:r>
            <a:endPar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6" name="文本框 5"/>
          <p:cNvSpPr txBox="1"/>
          <p:nvPr/>
        </p:nvSpPr>
        <p:spPr>
          <a:xfrm>
            <a:off x="0" y="2048510"/>
            <a:ext cx="1924050" cy="368300"/>
          </a:xfrm>
          <a:prstGeom prst="rect">
            <a:avLst/>
          </a:prstGeom>
          <a:noFill/>
        </p:spPr>
        <p:txBody>
          <a:bodyPr wrap="square" rtlCol="0">
            <a:spAutoFit/>
          </a:bodyPr>
          <a:p>
            <a:r>
              <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肝病面容</a:t>
            </a:r>
            <a:endParaRPr lang="zh-CN" altLang="en-US" b="1">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乙肝病毒的致癌性</a:t>
            </a:r>
            <a:endParaRPr lang="zh-CN" altLang="en-US" dirty="0"/>
          </a:p>
        </p:txBody>
      </p:sp>
      <p:sp>
        <p:nvSpPr>
          <p:cNvPr id="3" name="内容占位符 2"/>
          <p:cNvSpPr>
            <a:spLocks noGrp="1"/>
          </p:cNvSpPr>
          <p:nvPr>
            <p:ph idx="1"/>
          </p:nvPr>
        </p:nvSpPr>
        <p:spPr/>
        <p:txBody>
          <a:bodyPr>
            <a:normAutofit/>
          </a:bodyPr>
          <a:lstStyle/>
          <a:p>
            <a:r>
              <a:rPr lang="zh-CN" altLang="en-US" sz="3200" dirty="0"/>
              <a:t>现在已经肯定，</a:t>
            </a:r>
            <a:r>
              <a:rPr lang="en-US" altLang="zh-CN" sz="3200" dirty="0" err="1"/>
              <a:t>HBv</a:t>
            </a:r>
            <a:r>
              <a:rPr lang="zh-CN" altLang="en-US" sz="3200" dirty="0"/>
              <a:t>是致肝癌的重要因子，约</a:t>
            </a:r>
            <a:r>
              <a:rPr lang="en-US" altLang="zh-CN" sz="3200" dirty="0"/>
              <a:t>80%—90%</a:t>
            </a:r>
            <a:r>
              <a:rPr lang="zh-CN" altLang="en-US" sz="3200" dirty="0"/>
              <a:t>的肝癌都有</a:t>
            </a:r>
            <a:r>
              <a:rPr lang="en-US" altLang="zh-CN" sz="3200" dirty="0" err="1"/>
              <a:t>HBv</a:t>
            </a:r>
            <a:r>
              <a:rPr lang="zh-CN" altLang="en-US" sz="3200" dirty="0"/>
              <a:t>背景。有人观察发现，有</a:t>
            </a:r>
            <a:r>
              <a:rPr lang="en-US" altLang="zh-CN" sz="3200" dirty="0"/>
              <a:t>20</a:t>
            </a:r>
            <a:r>
              <a:rPr lang="zh-CN" altLang="en-US" sz="3200" dirty="0"/>
              <a:t>年</a:t>
            </a:r>
            <a:r>
              <a:rPr lang="en-US" altLang="zh-CN" sz="3200" dirty="0" err="1"/>
              <a:t>HBv</a:t>
            </a:r>
            <a:r>
              <a:rPr lang="zh-CN" altLang="en-US" sz="3200" dirty="0"/>
              <a:t>感染史者，约有</a:t>
            </a:r>
            <a:r>
              <a:rPr lang="en-US" altLang="zh-CN" sz="3200" dirty="0"/>
              <a:t>5%—10%</a:t>
            </a:r>
            <a:r>
              <a:rPr lang="zh-CN" altLang="en-US" sz="3200" dirty="0"/>
              <a:t>的发生癌变，癌变的原因是</a:t>
            </a:r>
            <a:r>
              <a:rPr lang="en-US" altLang="zh-CN" sz="3200" dirty="0" err="1"/>
              <a:t>HBv</a:t>
            </a:r>
            <a:r>
              <a:rPr lang="zh-CN" altLang="en-US" sz="3200" dirty="0"/>
              <a:t>的</a:t>
            </a:r>
            <a:r>
              <a:rPr lang="en-US" altLang="zh-CN" sz="3200" dirty="0"/>
              <a:t>x</a:t>
            </a:r>
            <a:r>
              <a:rPr lang="zh-CN" altLang="en-US" sz="3200" dirty="0"/>
              <a:t>基因整合到肝细胞基因上，发生了突变，导致肝癌。</a:t>
            </a:r>
            <a:r>
              <a:rPr lang="en-US" altLang="zh-CN" sz="3200" dirty="0"/>
              <a:t> </a:t>
            </a:r>
            <a:endParaRPr lang="zh-CN" alt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5335" dirty="0"/>
              <a:t>中国肝癌发病死亡情况（</a:t>
            </a:r>
            <a:r>
              <a:rPr lang="en-US" altLang="zh-CN" dirty="0"/>
              <a:t>2012</a:t>
            </a:r>
            <a:r>
              <a:rPr lang="zh-CN" altLang="en-US" dirty="0"/>
              <a:t>年</a:t>
            </a:r>
            <a:r>
              <a:rPr lang="zh-CN" altLang="en-US" sz="5335" dirty="0"/>
              <a:t>）</a:t>
            </a:r>
            <a:endParaRPr lang="zh-CN" altLang="en-US" sz="5335" dirty="0"/>
          </a:p>
        </p:txBody>
      </p:sp>
      <p:graphicFrame>
        <p:nvGraphicFramePr>
          <p:cNvPr id="6" name="内容占位符 5"/>
          <p:cNvGraphicFramePr>
            <a:graphicFrameLocks noGrp="1"/>
          </p:cNvGraphicFramePr>
          <p:nvPr>
            <p:ph idx="1"/>
          </p:nvPr>
        </p:nvGraphicFramePr>
        <p:xfrm>
          <a:off x="523900" y="1628801"/>
          <a:ext cx="11055019" cy="4277073"/>
        </p:xfrm>
        <a:graphic>
          <a:graphicData uri="http://schemas.openxmlformats.org/drawingml/2006/table">
            <a:tbl>
              <a:tblPr firstRow="1" bandRow="1">
                <a:tableStyleId>{5C22544A-7EE6-4342-B048-85BDC9FD1C3A}</a:tableStyleId>
              </a:tblPr>
              <a:tblGrid>
                <a:gridCol w="2358419"/>
                <a:gridCol w="1474041"/>
                <a:gridCol w="1960409"/>
                <a:gridCol w="2269947"/>
                <a:gridCol w="2992203"/>
              </a:tblGrid>
              <a:tr h="715263">
                <a:tc gridSpan="2">
                  <a:txBody>
                    <a:bodyPr/>
                    <a:lstStyle/>
                    <a:p>
                      <a:endParaRPr lang="zh-CN" altLang="en-US" sz="2400" dirty="0"/>
                    </a:p>
                  </a:txBody>
                  <a:tcPr marL="121920" marR="121920"/>
                </a:tc>
                <a:tc hMerge="1">
                  <a:tcPr/>
                </a:tc>
                <a:tc>
                  <a:txBody>
                    <a:bodyPr/>
                    <a:lstStyle/>
                    <a:p>
                      <a:pPr algn="ctr"/>
                      <a:r>
                        <a:rPr lang="zh-CN" altLang="en-US" sz="2800" dirty="0"/>
                        <a:t>全球</a:t>
                      </a:r>
                      <a:endParaRPr lang="zh-CN" altLang="en-US" sz="2800" dirty="0"/>
                    </a:p>
                  </a:txBody>
                  <a:tcPr marL="121920" marR="121920" anchor="ctr"/>
                </a:tc>
                <a:tc>
                  <a:txBody>
                    <a:bodyPr/>
                    <a:lstStyle/>
                    <a:p>
                      <a:pPr algn="ctr"/>
                      <a:r>
                        <a:rPr lang="zh-CN" altLang="en-US" sz="2800" dirty="0"/>
                        <a:t>中国</a:t>
                      </a:r>
                      <a:endParaRPr lang="zh-CN" altLang="en-US" sz="2800" dirty="0"/>
                    </a:p>
                  </a:txBody>
                  <a:tcPr marL="121920" marR="121920" anchor="ctr"/>
                </a:tc>
                <a:tc>
                  <a:txBody>
                    <a:bodyPr/>
                    <a:lstStyle/>
                    <a:p>
                      <a:pPr algn="ctr"/>
                      <a:r>
                        <a:rPr lang="zh-CN" altLang="en-US" sz="2800" dirty="0"/>
                        <a:t>构成比（</a:t>
                      </a:r>
                      <a:r>
                        <a:rPr lang="en-US" altLang="zh-CN" sz="2800" dirty="0"/>
                        <a:t>%</a:t>
                      </a:r>
                      <a:r>
                        <a:rPr lang="zh-CN" altLang="en-US" sz="2800" dirty="0"/>
                        <a:t>）</a:t>
                      </a:r>
                      <a:endParaRPr lang="zh-CN" altLang="en-US" sz="2800" dirty="0"/>
                    </a:p>
                  </a:txBody>
                  <a:tcPr marL="121920" marR="121920" anchor="ctr"/>
                </a:tc>
              </a:tr>
              <a:tr h="593635">
                <a:tc rowSpan="3">
                  <a:txBody>
                    <a:bodyPr/>
                    <a:lstStyle/>
                    <a:p>
                      <a:pPr algn="ctr"/>
                      <a:r>
                        <a:rPr lang="zh-CN" altLang="en-US" sz="2400" dirty="0"/>
                        <a:t>新发肝癌病例数（万人）</a:t>
                      </a:r>
                      <a:endParaRPr lang="zh-CN" altLang="en-US" sz="2400" dirty="0"/>
                    </a:p>
                  </a:txBody>
                  <a:tcPr marL="121920" marR="121920" anchor="ctr"/>
                </a:tc>
                <a:tc>
                  <a:txBody>
                    <a:bodyPr/>
                    <a:lstStyle/>
                    <a:p>
                      <a:r>
                        <a:rPr lang="zh-CN" altLang="en-US" sz="2400" dirty="0"/>
                        <a:t>男性</a:t>
                      </a:r>
                      <a:endParaRPr lang="zh-CN" altLang="en-US" sz="2400" dirty="0"/>
                    </a:p>
                  </a:txBody>
                  <a:tcPr marL="121920" marR="121920" anchor="ctr"/>
                </a:tc>
                <a:tc>
                  <a:txBody>
                    <a:bodyPr/>
                    <a:lstStyle/>
                    <a:p>
                      <a:pPr algn="ctr"/>
                      <a:r>
                        <a:rPr lang="en-US" altLang="zh-CN" sz="2400" dirty="0"/>
                        <a:t>55.4</a:t>
                      </a:r>
                      <a:endParaRPr lang="zh-CN" altLang="en-US" sz="2400" dirty="0"/>
                    </a:p>
                  </a:txBody>
                  <a:tcPr marL="121920" marR="121920" anchor="ctr"/>
                </a:tc>
                <a:tc>
                  <a:txBody>
                    <a:bodyPr/>
                    <a:lstStyle/>
                    <a:p>
                      <a:pPr algn="ctr"/>
                      <a:r>
                        <a:rPr lang="en-US" altLang="zh-CN" sz="2400" dirty="0"/>
                        <a:t>29.3</a:t>
                      </a:r>
                      <a:endParaRPr lang="zh-CN" altLang="en-US" sz="2400" dirty="0"/>
                    </a:p>
                  </a:txBody>
                  <a:tcPr marL="121920" marR="121920" anchor="ctr"/>
                </a:tc>
                <a:tc>
                  <a:txBody>
                    <a:bodyPr/>
                    <a:lstStyle/>
                    <a:p>
                      <a:pPr marL="0" algn="ctr" defTabSz="914400" rtl="0" eaLnBrk="1" fontAlgn="b" latinLnBrk="0" hangingPunct="1"/>
                      <a:r>
                        <a:rPr lang="en-US" altLang="zh-CN" sz="2400" kern="1200" dirty="0">
                          <a:solidFill>
                            <a:schemeClr val="dk1"/>
                          </a:solidFill>
                          <a:latin typeface="+mn-lt"/>
                          <a:ea typeface="+mn-ea"/>
                          <a:cs typeface="+mn-cs"/>
                        </a:rPr>
                        <a:t>52.89</a:t>
                      </a:r>
                      <a:endParaRPr lang="en-US" altLang="zh-CN" sz="2400" kern="1200" dirty="0">
                        <a:solidFill>
                          <a:schemeClr val="dk1"/>
                        </a:solidFill>
                        <a:latin typeface="+mn-lt"/>
                        <a:ea typeface="+mn-ea"/>
                        <a:cs typeface="+mn-cs"/>
                      </a:endParaRPr>
                    </a:p>
                  </a:txBody>
                  <a:tcPr marL="0" marR="0" marT="0" marB="0" anchor="ctr"/>
                </a:tc>
              </a:tr>
              <a:tr h="593635">
                <a:tc vMerge="1">
                  <a:tcPr/>
                </a:tc>
                <a:tc>
                  <a:txBody>
                    <a:bodyPr/>
                    <a:lstStyle/>
                    <a:p>
                      <a:r>
                        <a:rPr lang="zh-CN" altLang="en-US" sz="2400" dirty="0"/>
                        <a:t>女性</a:t>
                      </a:r>
                      <a:endParaRPr lang="zh-CN" altLang="en-US" sz="2400" dirty="0"/>
                    </a:p>
                  </a:txBody>
                  <a:tcPr marL="121920" marR="121920" anchor="ctr"/>
                </a:tc>
                <a:tc>
                  <a:txBody>
                    <a:bodyPr/>
                    <a:lstStyle/>
                    <a:p>
                      <a:pPr algn="ctr"/>
                      <a:r>
                        <a:rPr lang="en-US" altLang="zh-CN" sz="2400" dirty="0"/>
                        <a:t>22.8</a:t>
                      </a:r>
                      <a:endParaRPr lang="zh-CN" altLang="en-US" sz="2400" dirty="0"/>
                    </a:p>
                  </a:txBody>
                  <a:tcPr marL="121920" marR="121920" anchor="ctr"/>
                </a:tc>
                <a:tc>
                  <a:txBody>
                    <a:bodyPr/>
                    <a:lstStyle/>
                    <a:p>
                      <a:pPr algn="ctr"/>
                      <a:r>
                        <a:rPr lang="en-US" altLang="zh-CN" sz="2400" dirty="0"/>
                        <a:t>10.1</a:t>
                      </a:r>
                      <a:endParaRPr lang="zh-CN" altLang="en-US" sz="2400" dirty="0"/>
                    </a:p>
                  </a:txBody>
                  <a:tcPr marL="121920" marR="121920" anchor="ctr"/>
                </a:tc>
                <a:tc>
                  <a:txBody>
                    <a:bodyPr/>
                    <a:lstStyle/>
                    <a:p>
                      <a:pPr marL="0" algn="ctr" defTabSz="914400" rtl="0" eaLnBrk="1" fontAlgn="b" latinLnBrk="0" hangingPunct="1"/>
                      <a:r>
                        <a:rPr lang="en-US" altLang="zh-CN" sz="2400" kern="1200" dirty="0">
                          <a:solidFill>
                            <a:schemeClr val="dk1"/>
                          </a:solidFill>
                          <a:latin typeface="+mn-lt"/>
                          <a:ea typeface="+mn-ea"/>
                          <a:cs typeface="+mn-cs"/>
                        </a:rPr>
                        <a:t>44.30</a:t>
                      </a:r>
                      <a:endParaRPr lang="en-US" altLang="zh-CN" sz="2400" kern="1200" dirty="0">
                        <a:solidFill>
                          <a:schemeClr val="dk1"/>
                        </a:solidFill>
                        <a:latin typeface="+mn-lt"/>
                        <a:ea typeface="+mn-ea"/>
                        <a:cs typeface="+mn-cs"/>
                      </a:endParaRPr>
                    </a:p>
                  </a:txBody>
                  <a:tcPr marL="0" marR="0" marT="0" marB="0" anchor="ctr"/>
                </a:tc>
              </a:tr>
              <a:tr h="593635">
                <a:tc vMerge="1">
                  <a:tcPr/>
                </a:tc>
                <a:tc>
                  <a:txBody>
                    <a:bodyPr/>
                    <a:lstStyle/>
                    <a:p>
                      <a:r>
                        <a:rPr lang="zh-CN" altLang="en-US" sz="2400" dirty="0"/>
                        <a:t>合计</a:t>
                      </a:r>
                      <a:endParaRPr lang="zh-CN" altLang="en-US" sz="2400" dirty="0"/>
                    </a:p>
                  </a:txBody>
                  <a:tcPr marL="121920" marR="121920" anchor="ctr"/>
                </a:tc>
                <a:tc>
                  <a:txBody>
                    <a:bodyPr/>
                    <a:lstStyle/>
                    <a:p>
                      <a:pPr algn="ctr"/>
                      <a:r>
                        <a:rPr lang="en-US" altLang="zh-CN" sz="2400" dirty="0"/>
                        <a:t>78.2</a:t>
                      </a:r>
                      <a:endParaRPr lang="zh-CN" altLang="en-US" sz="2400" dirty="0"/>
                    </a:p>
                  </a:txBody>
                  <a:tcPr marL="121920" marR="121920" anchor="ctr"/>
                </a:tc>
                <a:tc>
                  <a:txBody>
                    <a:bodyPr/>
                    <a:lstStyle/>
                    <a:p>
                      <a:pPr algn="ctr"/>
                      <a:r>
                        <a:rPr lang="en-US" altLang="zh-CN" sz="2400" dirty="0"/>
                        <a:t>39.5</a:t>
                      </a:r>
                      <a:endParaRPr lang="zh-CN" altLang="en-US" sz="2400" dirty="0"/>
                    </a:p>
                  </a:txBody>
                  <a:tcPr marL="121920" marR="121920" anchor="ctr"/>
                </a:tc>
                <a:tc>
                  <a:txBody>
                    <a:bodyPr/>
                    <a:lstStyle/>
                    <a:p>
                      <a:pPr marL="0" algn="ctr" defTabSz="914400" rtl="0" eaLnBrk="1" fontAlgn="b" latinLnBrk="0" hangingPunct="1"/>
                      <a:r>
                        <a:rPr lang="en-US" altLang="zh-CN" sz="2400" b="1" kern="1200" dirty="0">
                          <a:solidFill>
                            <a:srgbClr val="FF0000"/>
                          </a:solidFill>
                          <a:latin typeface="+mn-lt"/>
                          <a:ea typeface="+mn-ea"/>
                          <a:cs typeface="+mn-cs"/>
                        </a:rPr>
                        <a:t>50.51</a:t>
                      </a:r>
                      <a:endParaRPr lang="en-US" altLang="zh-CN" sz="2400" b="1" kern="1200" dirty="0">
                        <a:solidFill>
                          <a:srgbClr val="FF0000"/>
                        </a:solidFill>
                        <a:latin typeface="+mn-lt"/>
                        <a:ea typeface="+mn-ea"/>
                        <a:cs typeface="+mn-cs"/>
                      </a:endParaRPr>
                    </a:p>
                  </a:txBody>
                  <a:tcPr marL="0" marR="0" marT="0" marB="0" anchor="ctr"/>
                </a:tc>
              </a:tr>
              <a:tr h="593635">
                <a:tc rowSpan="3">
                  <a:txBody>
                    <a:bodyPr/>
                    <a:lstStyle/>
                    <a:p>
                      <a:pPr algn="ctr"/>
                      <a:r>
                        <a:rPr lang="zh-CN" altLang="en-US" sz="2400" dirty="0"/>
                        <a:t>肝癌死亡</a:t>
                      </a:r>
                      <a:endParaRPr lang="en-US" altLang="zh-CN" sz="2400" dirty="0"/>
                    </a:p>
                    <a:p>
                      <a:pPr algn="ctr"/>
                      <a:r>
                        <a:rPr lang="zh-CN" altLang="en-US" sz="2400" dirty="0"/>
                        <a:t>人数（万人）</a:t>
                      </a:r>
                      <a:endParaRPr lang="zh-CN" altLang="en-US" sz="2400" dirty="0"/>
                    </a:p>
                  </a:txBody>
                  <a:tcPr marL="121920" marR="121920" anchor="ctr"/>
                </a:tc>
                <a:tc>
                  <a:txBody>
                    <a:bodyPr/>
                    <a:lstStyle/>
                    <a:p>
                      <a:r>
                        <a:rPr lang="zh-CN" altLang="en-US" sz="2400" dirty="0"/>
                        <a:t>男性</a:t>
                      </a:r>
                      <a:endParaRPr lang="zh-CN" altLang="en-US" sz="2400" dirty="0"/>
                    </a:p>
                  </a:txBody>
                  <a:tcPr marL="121920" marR="121920" anchor="ctr"/>
                </a:tc>
                <a:tc>
                  <a:txBody>
                    <a:bodyPr/>
                    <a:lstStyle/>
                    <a:p>
                      <a:pPr algn="ctr"/>
                      <a:r>
                        <a:rPr lang="en-US" altLang="zh-CN" sz="2400" dirty="0"/>
                        <a:t>52.1</a:t>
                      </a:r>
                      <a:endParaRPr lang="zh-CN" altLang="en-US" sz="2400" dirty="0"/>
                    </a:p>
                  </a:txBody>
                  <a:tcPr marL="121920" marR="121920" anchor="ctr"/>
                </a:tc>
                <a:tc>
                  <a:txBody>
                    <a:bodyPr/>
                    <a:lstStyle/>
                    <a:p>
                      <a:pPr algn="ctr"/>
                      <a:r>
                        <a:rPr lang="en-US" altLang="zh-CN" sz="2400" dirty="0"/>
                        <a:t>28.2</a:t>
                      </a:r>
                      <a:endParaRPr lang="zh-CN" altLang="en-US" sz="2400" dirty="0"/>
                    </a:p>
                  </a:txBody>
                  <a:tcPr marL="121920" marR="121920" anchor="ctr"/>
                </a:tc>
                <a:tc>
                  <a:txBody>
                    <a:bodyPr/>
                    <a:lstStyle/>
                    <a:p>
                      <a:pPr marL="0" algn="ctr" defTabSz="914400" rtl="0" eaLnBrk="1" fontAlgn="b" latinLnBrk="0" hangingPunct="1"/>
                      <a:r>
                        <a:rPr lang="en-US" altLang="zh-CN" sz="2400" kern="1200" dirty="0">
                          <a:solidFill>
                            <a:schemeClr val="dk1"/>
                          </a:solidFill>
                          <a:latin typeface="+mn-lt"/>
                          <a:ea typeface="+mn-ea"/>
                          <a:cs typeface="+mn-cs"/>
                        </a:rPr>
                        <a:t>54.13</a:t>
                      </a:r>
                      <a:endParaRPr lang="en-US" altLang="zh-CN" sz="2400" kern="1200" dirty="0">
                        <a:solidFill>
                          <a:schemeClr val="dk1"/>
                        </a:solidFill>
                        <a:latin typeface="+mn-lt"/>
                        <a:ea typeface="+mn-ea"/>
                        <a:cs typeface="+mn-cs"/>
                      </a:endParaRPr>
                    </a:p>
                  </a:txBody>
                  <a:tcPr marL="0" marR="0" marT="0" marB="0" anchor="ctr"/>
                </a:tc>
              </a:tr>
              <a:tr h="593635">
                <a:tc vMerge="1">
                  <a:tcPr/>
                </a:tc>
                <a:tc>
                  <a:txBody>
                    <a:bodyPr/>
                    <a:lstStyle/>
                    <a:p>
                      <a:r>
                        <a:rPr lang="zh-CN" altLang="en-US" sz="2400" dirty="0"/>
                        <a:t>女性</a:t>
                      </a:r>
                      <a:endParaRPr lang="zh-CN" altLang="en-US" sz="2400" dirty="0"/>
                    </a:p>
                  </a:txBody>
                  <a:tcPr marL="121920" marR="121920" anchor="ctr"/>
                </a:tc>
                <a:tc>
                  <a:txBody>
                    <a:bodyPr/>
                    <a:lstStyle/>
                    <a:p>
                      <a:pPr algn="ctr"/>
                      <a:r>
                        <a:rPr lang="en-US" altLang="zh-CN" sz="2400" dirty="0"/>
                        <a:t>22.4</a:t>
                      </a:r>
                      <a:endParaRPr lang="zh-CN" altLang="en-US" sz="2400" dirty="0"/>
                    </a:p>
                  </a:txBody>
                  <a:tcPr marL="121920" marR="121920" anchor="ctr"/>
                </a:tc>
                <a:tc>
                  <a:txBody>
                    <a:bodyPr/>
                    <a:lstStyle/>
                    <a:p>
                      <a:pPr algn="ctr"/>
                      <a:r>
                        <a:rPr lang="en-US" altLang="zh-CN" sz="2400" dirty="0"/>
                        <a:t>10.1</a:t>
                      </a:r>
                      <a:endParaRPr lang="zh-CN" altLang="en-US" sz="2400" dirty="0"/>
                    </a:p>
                  </a:txBody>
                  <a:tcPr marL="121920" marR="121920" anchor="ctr"/>
                </a:tc>
                <a:tc>
                  <a:txBody>
                    <a:bodyPr/>
                    <a:lstStyle/>
                    <a:p>
                      <a:pPr marL="0" algn="ctr" defTabSz="914400" rtl="0" eaLnBrk="1" fontAlgn="b" latinLnBrk="0" hangingPunct="1"/>
                      <a:r>
                        <a:rPr lang="en-US" altLang="zh-CN" sz="2400" kern="1200" dirty="0">
                          <a:solidFill>
                            <a:schemeClr val="dk1"/>
                          </a:solidFill>
                          <a:latin typeface="+mn-lt"/>
                          <a:ea typeface="+mn-ea"/>
                          <a:cs typeface="+mn-cs"/>
                        </a:rPr>
                        <a:t>45.09</a:t>
                      </a:r>
                      <a:endParaRPr lang="en-US" altLang="zh-CN" sz="2400" kern="1200" dirty="0">
                        <a:solidFill>
                          <a:schemeClr val="dk1"/>
                        </a:solidFill>
                        <a:latin typeface="+mn-lt"/>
                        <a:ea typeface="+mn-ea"/>
                        <a:cs typeface="+mn-cs"/>
                      </a:endParaRPr>
                    </a:p>
                  </a:txBody>
                  <a:tcPr marL="0" marR="0" marT="0" marB="0" anchor="ctr"/>
                </a:tc>
              </a:tr>
              <a:tr h="593635">
                <a:tc vMerge="1">
                  <a:tcPr/>
                </a:tc>
                <a:tc>
                  <a:txBody>
                    <a:bodyPr/>
                    <a:lstStyle/>
                    <a:p>
                      <a:r>
                        <a:rPr lang="zh-CN" altLang="en-US" sz="2400" dirty="0"/>
                        <a:t>合计</a:t>
                      </a:r>
                      <a:endParaRPr lang="zh-CN" altLang="en-US" sz="2400" dirty="0"/>
                    </a:p>
                  </a:txBody>
                  <a:tcPr marL="121920" marR="121920" anchor="ctr"/>
                </a:tc>
                <a:tc>
                  <a:txBody>
                    <a:bodyPr/>
                    <a:lstStyle/>
                    <a:p>
                      <a:pPr algn="ctr"/>
                      <a:r>
                        <a:rPr lang="en-US" altLang="zh-CN" sz="2400" dirty="0"/>
                        <a:t>74.6</a:t>
                      </a:r>
                      <a:endParaRPr lang="zh-CN" altLang="en-US" sz="2400" dirty="0"/>
                    </a:p>
                  </a:txBody>
                  <a:tcPr marL="121920" marR="121920" anchor="ctr"/>
                </a:tc>
                <a:tc>
                  <a:txBody>
                    <a:bodyPr/>
                    <a:lstStyle/>
                    <a:p>
                      <a:pPr algn="ctr"/>
                      <a:r>
                        <a:rPr lang="en-US" altLang="zh-CN" sz="2400" dirty="0"/>
                        <a:t>38.3</a:t>
                      </a:r>
                      <a:endParaRPr lang="zh-CN" altLang="en-US" sz="2400" dirty="0"/>
                    </a:p>
                  </a:txBody>
                  <a:tcPr marL="121920" marR="121920" anchor="ctr"/>
                </a:tc>
                <a:tc>
                  <a:txBody>
                    <a:bodyPr/>
                    <a:lstStyle/>
                    <a:p>
                      <a:pPr marL="0" algn="ctr" defTabSz="914400" rtl="0" eaLnBrk="1" fontAlgn="b" latinLnBrk="0" hangingPunct="1"/>
                      <a:r>
                        <a:rPr lang="en-US" altLang="zh-CN" sz="2400" b="1" kern="1200" dirty="0">
                          <a:solidFill>
                            <a:srgbClr val="FF0000"/>
                          </a:solidFill>
                          <a:latin typeface="+mn-lt"/>
                          <a:ea typeface="+mn-ea"/>
                          <a:cs typeface="+mn-cs"/>
                        </a:rPr>
                        <a:t>51.34</a:t>
                      </a:r>
                      <a:endParaRPr lang="en-US" altLang="zh-CN" sz="2400" b="1" kern="1200" dirty="0">
                        <a:solidFill>
                          <a:srgbClr val="FF0000"/>
                        </a:solidFill>
                        <a:latin typeface="+mn-lt"/>
                        <a:ea typeface="+mn-ea"/>
                        <a:cs typeface="+mn-cs"/>
                      </a:endParaRPr>
                    </a:p>
                  </a:txBody>
                  <a:tcPr marL="0" marR="0" marT="0" marB="0" anchor="ctr"/>
                </a:tc>
              </a:tr>
            </a:tbl>
          </a:graphicData>
        </a:graphic>
      </p:graphicFrame>
      <p:sp>
        <p:nvSpPr>
          <p:cNvPr id="7" name="TextBox 6"/>
          <p:cNvSpPr txBox="1"/>
          <p:nvPr/>
        </p:nvSpPr>
        <p:spPr>
          <a:xfrm>
            <a:off x="3634933" y="6286521"/>
            <a:ext cx="10081120" cy="368300"/>
          </a:xfrm>
          <a:prstGeom prst="rect">
            <a:avLst/>
          </a:prstGeom>
          <a:noFill/>
        </p:spPr>
        <p:txBody>
          <a:bodyPr wrap="square" rtlCol="0">
            <a:spAutoFit/>
          </a:bodyPr>
          <a:lstStyle/>
          <a:p>
            <a:r>
              <a:rPr lang="en-US" altLang="zh-CN" dirty="0"/>
              <a:t>Source</a:t>
            </a:r>
            <a:r>
              <a:rPr lang="zh-CN" altLang="en-US" dirty="0"/>
              <a:t>：</a:t>
            </a:r>
            <a:r>
              <a:rPr lang="en-US" altLang="zh-CN" dirty="0"/>
              <a:t>http://globocan.iarc.fr/Pages/fact_sheets_cancer.aspx</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092835" y="1529080"/>
          <a:ext cx="14389100" cy="8544560"/>
        </p:xfrm>
        <a:graphic>
          <a:graphicData uri="http://schemas.openxmlformats.org/presentationml/2006/ole">
            <mc:AlternateContent xmlns:mc="http://schemas.openxmlformats.org/markup-compatibility/2006">
              <mc:Choice xmlns:v="urn:schemas-microsoft-com:vml" Requires="v">
                <p:oleObj spid="_x0000_s4137" name="图表" r:id="rId1" imgW="6238240" imgH="4854575" progId="MSGraph.Chart.8">
                  <p:embed followColorScheme="full"/>
                </p:oleObj>
              </mc:Choice>
              <mc:Fallback>
                <p:oleObj name="图表" r:id="rId1" imgW="6238240" imgH="4854575" progId="MSGraph.Chart.8">
                  <p:embed followColorScheme="full"/>
                  <p:pic>
                    <p:nvPicPr>
                      <p:cNvPr id="0"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835" y="1529080"/>
                        <a:ext cx="14389100" cy="85445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1" name="Picture 3" descr="C:\Program Files\Microsoft Office\MEDIA\CAGCAT10\j029382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520" y="280989"/>
            <a:ext cx="1744662"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131" name="组合 275459"/>
          <p:cNvGrpSpPr/>
          <p:nvPr/>
        </p:nvGrpSpPr>
        <p:grpSpPr>
          <a:xfrm>
            <a:off x="477520" y="1428327"/>
            <a:ext cx="11237807" cy="4744720"/>
            <a:chOff x="538" y="873"/>
            <a:chExt cx="4742" cy="3250"/>
          </a:xfrm>
        </p:grpSpPr>
        <p:grpSp>
          <p:nvGrpSpPr>
            <p:cNvPr id="48132" name="组合 275460"/>
            <p:cNvGrpSpPr/>
            <p:nvPr/>
          </p:nvGrpSpPr>
          <p:grpSpPr>
            <a:xfrm>
              <a:off x="548" y="882"/>
              <a:ext cx="4732" cy="3241"/>
              <a:chOff x="548" y="882"/>
              <a:chExt cx="4732" cy="3241"/>
            </a:xfrm>
          </p:grpSpPr>
          <p:sp>
            <p:nvSpPr>
              <p:cNvPr id="48133" name="矩形 275461"/>
              <p:cNvSpPr/>
              <p:nvPr/>
            </p:nvSpPr>
            <p:spPr>
              <a:xfrm>
                <a:off x="548" y="882"/>
                <a:ext cx="4732" cy="3241"/>
              </a:xfrm>
              <a:prstGeom prst="rect">
                <a:avLst/>
              </a:prstGeom>
              <a:solidFill>
                <a:srgbClr val="FFFFFF"/>
              </a:solid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34" name="矩形 275462"/>
              <p:cNvSpPr/>
              <p:nvPr/>
            </p:nvSpPr>
            <p:spPr>
              <a:xfrm>
                <a:off x="2461" y="3784"/>
                <a:ext cx="1028" cy="202"/>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35" name="矩形 275463"/>
              <p:cNvSpPr/>
              <p:nvPr/>
            </p:nvSpPr>
            <p:spPr>
              <a:xfrm>
                <a:off x="2509" y="3815"/>
                <a:ext cx="0" cy="253"/>
              </a:xfrm>
              <a:prstGeom prst="rect">
                <a:avLst/>
              </a:prstGeom>
              <a:noFill/>
              <a:ln w="9525">
                <a:noFill/>
              </a:ln>
            </p:spPr>
            <p:txBody>
              <a:bodyPr wrap="square" lIns="0" tIns="0" rIns="0" bIns="0" anchor="t">
                <a:spAutoFit/>
              </a:bodyPr>
              <a:p>
                <a:endParaRPr lang="zh-CN" altLang="zh-CN" sz="2400" dirty="0">
                  <a:latin typeface="Arial" panose="020B0604020202020204" pitchFamily="34" charset="0"/>
                  <a:ea typeface="宋体" panose="02010600030101010101" pitchFamily="2" charset="-122"/>
                </a:endParaRPr>
              </a:p>
            </p:txBody>
          </p:sp>
          <p:sp>
            <p:nvSpPr>
              <p:cNvPr id="48136" name="矩形 275464"/>
              <p:cNvSpPr/>
              <p:nvPr/>
            </p:nvSpPr>
            <p:spPr>
              <a:xfrm rot="-5400000">
                <a:off x="856" y="2947"/>
                <a:ext cx="0" cy="156"/>
              </a:xfrm>
              <a:prstGeom prst="rect">
                <a:avLst/>
              </a:prstGeom>
              <a:noFill/>
              <a:ln w="9525">
                <a:noFill/>
              </a:ln>
            </p:spPr>
            <p:txBody>
              <a:bodyPr wrap="square" lIns="0" tIns="0" rIns="0" bIns="0" anchor="t">
                <a:spAutoFit/>
              </a:bodyPr>
              <a:p>
                <a:endParaRPr lang="zh-CN" altLang="zh-CN" sz="2400" dirty="0">
                  <a:latin typeface="Arial" panose="020B0604020202020204" pitchFamily="34" charset="0"/>
                  <a:ea typeface="宋体" panose="02010600030101010101" pitchFamily="2" charset="-122"/>
                </a:endParaRPr>
              </a:p>
            </p:txBody>
          </p:sp>
          <p:sp>
            <p:nvSpPr>
              <p:cNvPr id="48137" name="矩形 275465"/>
              <p:cNvSpPr/>
              <p:nvPr/>
            </p:nvSpPr>
            <p:spPr>
              <a:xfrm>
                <a:off x="1791" y="3023"/>
                <a:ext cx="1177"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38" name="矩形 275466"/>
              <p:cNvSpPr/>
              <p:nvPr/>
            </p:nvSpPr>
            <p:spPr>
              <a:xfrm>
                <a:off x="1837" y="3053"/>
                <a:ext cx="0" cy="253"/>
              </a:xfrm>
              <a:prstGeom prst="rect">
                <a:avLst/>
              </a:prstGeom>
              <a:noFill/>
              <a:ln w="9525">
                <a:noFill/>
              </a:ln>
            </p:spPr>
            <p:txBody>
              <a:bodyPr wrap="square" lIns="0" tIns="0" rIns="0" bIns="0" anchor="t">
                <a:spAutoFit/>
              </a:bodyPr>
              <a:p>
                <a:endParaRPr lang="zh-CN" altLang="zh-CN" sz="2400" dirty="0">
                  <a:latin typeface="Arial" panose="020B0604020202020204" pitchFamily="34" charset="0"/>
                  <a:ea typeface="宋体" panose="02010600030101010101" pitchFamily="2" charset="-122"/>
                </a:endParaRPr>
              </a:p>
            </p:txBody>
          </p:sp>
          <p:grpSp>
            <p:nvGrpSpPr>
              <p:cNvPr id="48139" name="组合 275467"/>
              <p:cNvGrpSpPr/>
              <p:nvPr/>
            </p:nvGrpSpPr>
            <p:grpSpPr>
              <a:xfrm>
                <a:off x="1303" y="3363"/>
                <a:ext cx="27" cy="66"/>
                <a:chOff x="1303" y="3363"/>
                <a:chExt cx="27" cy="66"/>
              </a:xfrm>
            </p:grpSpPr>
            <p:sp>
              <p:nvSpPr>
                <p:cNvPr id="48140" name="任意多边形 275468"/>
                <p:cNvSpPr/>
                <p:nvPr/>
              </p:nvSpPr>
              <p:spPr>
                <a:xfrm>
                  <a:off x="1312" y="3372"/>
                  <a:ext cx="9" cy="48"/>
                </a:xfrm>
                <a:custGeom>
                  <a:avLst/>
                  <a:gdLst/>
                  <a:ahLst/>
                  <a:cxnLst/>
                  <a:pathLst>
                    <a:path w="9" h="48">
                      <a:moveTo>
                        <a:pt x="4" y="0"/>
                      </a:moveTo>
                      <a:lnTo>
                        <a:pt x="0" y="0"/>
                      </a:lnTo>
                      <a:lnTo>
                        <a:pt x="0" y="48"/>
                      </a:lnTo>
                      <a:lnTo>
                        <a:pt x="9" y="48"/>
                      </a:lnTo>
                      <a:lnTo>
                        <a:pt x="9" y="0"/>
                      </a:lnTo>
                      <a:lnTo>
                        <a:pt x="4" y="0"/>
                      </a:lnTo>
                      <a:close/>
                    </a:path>
                  </a:pathLst>
                </a:custGeom>
                <a:solidFill>
                  <a:srgbClr val="000000"/>
                </a:solidFill>
                <a:ln w="9525">
                  <a:noFill/>
                </a:ln>
              </p:spPr>
              <p:txBody>
                <a:bodyPr/>
                <a:p>
                  <a:endParaRPr lang="zh-CN" altLang="en-US" sz="2400"/>
                </a:p>
              </p:txBody>
            </p:sp>
            <p:sp>
              <p:nvSpPr>
                <p:cNvPr id="48141" name="任意多边形 275469"/>
                <p:cNvSpPr/>
                <p:nvPr/>
              </p:nvSpPr>
              <p:spPr>
                <a:xfrm>
                  <a:off x="1303" y="3363"/>
                  <a:ext cx="27" cy="66"/>
                </a:xfrm>
                <a:custGeom>
                  <a:avLst/>
                  <a:gdLst/>
                  <a:ahLst/>
                  <a:cxnLst/>
                  <a:pathLst>
                    <a:path w="27" h="66">
                      <a:moveTo>
                        <a:pt x="13" y="18"/>
                      </a:moveTo>
                      <a:lnTo>
                        <a:pt x="13" y="0"/>
                      </a:lnTo>
                      <a:lnTo>
                        <a:pt x="9" y="0"/>
                      </a:lnTo>
                      <a:lnTo>
                        <a:pt x="9" y="0"/>
                      </a:lnTo>
                      <a:lnTo>
                        <a:pt x="6" y="2"/>
                      </a:lnTo>
                      <a:lnTo>
                        <a:pt x="3" y="3"/>
                      </a:lnTo>
                      <a:lnTo>
                        <a:pt x="0" y="9"/>
                      </a:lnTo>
                      <a:lnTo>
                        <a:pt x="0" y="57"/>
                      </a:lnTo>
                      <a:lnTo>
                        <a:pt x="0" y="57"/>
                      </a:lnTo>
                      <a:lnTo>
                        <a:pt x="3" y="63"/>
                      </a:lnTo>
                      <a:lnTo>
                        <a:pt x="6" y="65"/>
                      </a:lnTo>
                      <a:lnTo>
                        <a:pt x="9" y="66"/>
                      </a:lnTo>
                      <a:lnTo>
                        <a:pt x="18" y="66"/>
                      </a:lnTo>
                      <a:lnTo>
                        <a:pt x="18" y="66"/>
                      </a:lnTo>
                      <a:lnTo>
                        <a:pt x="21" y="65"/>
                      </a:lnTo>
                      <a:lnTo>
                        <a:pt x="24" y="63"/>
                      </a:lnTo>
                      <a:lnTo>
                        <a:pt x="27" y="57"/>
                      </a:lnTo>
                      <a:lnTo>
                        <a:pt x="27" y="44"/>
                      </a:lnTo>
                      <a:lnTo>
                        <a:pt x="8" y="44"/>
                      </a:lnTo>
                      <a:lnTo>
                        <a:pt x="8" y="57"/>
                      </a:lnTo>
                      <a:lnTo>
                        <a:pt x="18" y="48"/>
                      </a:lnTo>
                      <a:lnTo>
                        <a:pt x="14" y="50"/>
                      </a:lnTo>
                      <a:lnTo>
                        <a:pt x="11" y="51"/>
                      </a:lnTo>
                      <a:lnTo>
                        <a:pt x="8" y="57"/>
                      </a:lnTo>
                      <a:lnTo>
                        <a:pt x="18" y="57"/>
                      </a:lnTo>
                      <a:lnTo>
                        <a:pt x="18" y="48"/>
                      </a:lnTo>
                      <a:lnTo>
                        <a:pt x="9" y="48"/>
                      </a:lnTo>
                      <a:lnTo>
                        <a:pt x="19" y="57"/>
                      </a:lnTo>
                      <a:lnTo>
                        <a:pt x="16" y="51"/>
                      </a:lnTo>
                      <a:lnTo>
                        <a:pt x="13" y="50"/>
                      </a:lnTo>
                      <a:lnTo>
                        <a:pt x="9" y="57"/>
                      </a:lnTo>
                      <a:lnTo>
                        <a:pt x="19" y="57"/>
                      </a:lnTo>
                      <a:lnTo>
                        <a:pt x="19" y="9"/>
                      </a:lnTo>
                      <a:lnTo>
                        <a:pt x="9" y="18"/>
                      </a:lnTo>
                      <a:lnTo>
                        <a:pt x="13" y="17"/>
                      </a:lnTo>
                      <a:lnTo>
                        <a:pt x="16" y="15"/>
                      </a:lnTo>
                      <a:lnTo>
                        <a:pt x="19" y="9"/>
                      </a:lnTo>
                      <a:lnTo>
                        <a:pt x="9" y="9"/>
                      </a:lnTo>
                      <a:lnTo>
                        <a:pt x="9" y="18"/>
                      </a:lnTo>
                      <a:lnTo>
                        <a:pt x="13" y="18"/>
                      </a:lnTo>
                      <a:close/>
                    </a:path>
                  </a:pathLst>
                </a:custGeom>
                <a:solidFill>
                  <a:srgbClr val="000000"/>
                </a:solidFill>
                <a:ln w="9525">
                  <a:noFill/>
                </a:ln>
              </p:spPr>
              <p:txBody>
                <a:bodyPr/>
                <a:p>
                  <a:endParaRPr lang="zh-CN" altLang="en-US" sz="2400"/>
                </a:p>
              </p:txBody>
            </p:sp>
          </p:grpSp>
          <p:grpSp>
            <p:nvGrpSpPr>
              <p:cNvPr id="48142" name="组合 275470"/>
              <p:cNvGrpSpPr/>
              <p:nvPr/>
            </p:nvGrpSpPr>
            <p:grpSpPr>
              <a:xfrm>
                <a:off x="2089" y="3363"/>
                <a:ext cx="26" cy="66"/>
                <a:chOff x="2089" y="3363"/>
                <a:chExt cx="26" cy="66"/>
              </a:xfrm>
            </p:grpSpPr>
            <p:sp>
              <p:nvSpPr>
                <p:cNvPr id="48143" name="任意多边形 275471"/>
                <p:cNvSpPr/>
                <p:nvPr/>
              </p:nvSpPr>
              <p:spPr>
                <a:xfrm>
                  <a:off x="2099" y="3372"/>
                  <a:ext cx="6" cy="48"/>
                </a:xfrm>
                <a:custGeom>
                  <a:avLst/>
                  <a:gdLst/>
                  <a:ahLst/>
                  <a:cxnLst/>
                  <a:pathLst>
                    <a:path w="6" h="48">
                      <a:moveTo>
                        <a:pt x="3" y="0"/>
                      </a:moveTo>
                      <a:lnTo>
                        <a:pt x="0" y="0"/>
                      </a:lnTo>
                      <a:lnTo>
                        <a:pt x="0" y="48"/>
                      </a:lnTo>
                      <a:lnTo>
                        <a:pt x="6" y="48"/>
                      </a:lnTo>
                      <a:lnTo>
                        <a:pt x="6" y="0"/>
                      </a:lnTo>
                      <a:lnTo>
                        <a:pt x="3" y="0"/>
                      </a:lnTo>
                      <a:close/>
                    </a:path>
                  </a:pathLst>
                </a:custGeom>
                <a:solidFill>
                  <a:srgbClr val="000000"/>
                </a:solidFill>
                <a:ln w="9525">
                  <a:noFill/>
                </a:ln>
              </p:spPr>
              <p:txBody>
                <a:bodyPr/>
                <a:p>
                  <a:endParaRPr lang="zh-CN" altLang="en-US" sz="2400"/>
                </a:p>
              </p:txBody>
            </p:sp>
            <p:sp>
              <p:nvSpPr>
                <p:cNvPr id="48144" name="任意多边形 275472"/>
                <p:cNvSpPr/>
                <p:nvPr/>
              </p:nvSpPr>
              <p:spPr>
                <a:xfrm>
                  <a:off x="2089" y="3363"/>
                  <a:ext cx="26" cy="66"/>
                </a:xfrm>
                <a:custGeom>
                  <a:avLst/>
                  <a:gdLst/>
                  <a:ahLst/>
                  <a:cxnLst/>
                  <a:pathLst>
                    <a:path w="26" h="66">
                      <a:moveTo>
                        <a:pt x="13" y="18"/>
                      </a:moveTo>
                      <a:lnTo>
                        <a:pt x="13" y="0"/>
                      </a:lnTo>
                      <a:lnTo>
                        <a:pt x="10" y="0"/>
                      </a:lnTo>
                      <a:lnTo>
                        <a:pt x="10" y="0"/>
                      </a:lnTo>
                      <a:lnTo>
                        <a:pt x="6" y="2"/>
                      </a:lnTo>
                      <a:lnTo>
                        <a:pt x="3" y="3"/>
                      </a:lnTo>
                      <a:lnTo>
                        <a:pt x="0" y="9"/>
                      </a:lnTo>
                      <a:lnTo>
                        <a:pt x="0" y="57"/>
                      </a:lnTo>
                      <a:lnTo>
                        <a:pt x="0" y="57"/>
                      </a:lnTo>
                      <a:lnTo>
                        <a:pt x="3" y="63"/>
                      </a:lnTo>
                      <a:lnTo>
                        <a:pt x="6" y="65"/>
                      </a:lnTo>
                      <a:lnTo>
                        <a:pt x="10" y="66"/>
                      </a:lnTo>
                      <a:lnTo>
                        <a:pt x="16" y="66"/>
                      </a:lnTo>
                      <a:lnTo>
                        <a:pt x="16" y="66"/>
                      </a:lnTo>
                      <a:lnTo>
                        <a:pt x="19" y="65"/>
                      </a:lnTo>
                      <a:lnTo>
                        <a:pt x="23" y="63"/>
                      </a:lnTo>
                      <a:lnTo>
                        <a:pt x="26" y="57"/>
                      </a:lnTo>
                      <a:lnTo>
                        <a:pt x="26" y="42"/>
                      </a:lnTo>
                      <a:lnTo>
                        <a:pt x="6" y="42"/>
                      </a:lnTo>
                      <a:lnTo>
                        <a:pt x="6" y="57"/>
                      </a:lnTo>
                      <a:lnTo>
                        <a:pt x="16" y="48"/>
                      </a:lnTo>
                      <a:lnTo>
                        <a:pt x="13" y="50"/>
                      </a:lnTo>
                      <a:lnTo>
                        <a:pt x="10" y="51"/>
                      </a:lnTo>
                      <a:lnTo>
                        <a:pt x="6" y="57"/>
                      </a:lnTo>
                      <a:lnTo>
                        <a:pt x="16" y="57"/>
                      </a:lnTo>
                      <a:lnTo>
                        <a:pt x="16" y="48"/>
                      </a:lnTo>
                      <a:lnTo>
                        <a:pt x="10" y="48"/>
                      </a:lnTo>
                      <a:lnTo>
                        <a:pt x="19" y="57"/>
                      </a:lnTo>
                      <a:lnTo>
                        <a:pt x="16" y="51"/>
                      </a:lnTo>
                      <a:lnTo>
                        <a:pt x="13" y="50"/>
                      </a:lnTo>
                      <a:lnTo>
                        <a:pt x="10" y="57"/>
                      </a:lnTo>
                      <a:lnTo>
                        <a:pt x="19" y="57"/>
                      </a:lnTo>
                      <a:lnTo>
                        <a:pt x="19" y="9"/>
                      </a:lnTo>
                      <a:lnTo>
                        <a:pt x="10" y="18"/>
                      </a:lnTo>
                      <a:lnTo>
                        <a:pt x="13" y="17"/>
                      </a:lnTo>
                      <a:lnTo>
                        <a:pt x="16" y="15"/>
                      </a:lnTo>
                      <a:lnTo>
                        <a:pt x="19" y="9"/>
                      </a:lnTo>
                      <a:lnTo>
                        <a:pt x="10" y="9"/>
                      </a:lnTo>
                      <a:lnTo>
                        <a:pt x="10" y="18"/>
                      </a:lnTo>
                      <a:lnTo>
                        <a:pt x="13" y="18"/>
                      </a:lnTo>
                      <a:close/>
                    </a:path>
                  </a:pathLst>
                </a:custGeom>
                <a:solidFill>
                  <a:srgbClr val="000000"/>
                </a:solidFill>
                <a:ln w="9525">
                  <a:noFill/>
                </a:ln>
              </p:spPr>
              <p:txBody>
                <a:bodyPr/>
                <a:p>
                  <a:endParaRPr lang="zh-CN" altLang="en-US" sz="2400"/>
                </a:p>
              </p:txBody>
            </p:sp>
          </p:grpSp>
          <p:grpSp>
            <p:nvGrpSpPr>
              <p:cNvPr id="48145" name="组合 275473"/>
              <p:cNvGrpSpPr/>
              <p:nvPr/>
            </p:nvGrpSpPr>
            <p:grpSpPr>
              <a:xfrm>
                <a:off x="2876" y="3363"/>
                <a:ext cx="27" cy="66"/>
                <a:chOff x="2876" y="3363"/>
                <a:chExt cx="27" cy="66"/>
              </a:xfrm>
            </p:grpSpPr>
            <p:sp>
              <p:nvSpPr>
                <p:cNvPr id="48146" name="任意多边形 275474"/>
                <p:cNvSpPr/>
                <p:nvPr/>
              </p:nvSpPr>
              <p:spPr>
                <a:xfrm>
                  <a:off x="2886" y="3372"/>
                  <a:ext cx="7" cy="48"/>
                </a:xfrm>
                <a:custGeom>
                  <a:avLst/>
                  <a:gdLst/>
                  <a:ahLst/>
                  <a:cxnLst/>
                  <a:pathLst>
                    <a:path w="7" h="48">
                      <a:moveTo>
                        <a:pt x="4" y="0"/>
                      </a:moveTo>
                      <a:lnTo>
                        <a:pt x="0" y="0"/>
                      </a:lnTo>
                      <a:lnTo>
                        <a:pt x="0" y="48"/>
                      </a:lnTo>
                      <a:lnTo>
                        <a:pt x="7" y="48"/>
                      </a:lnTo>
                      <a:lnTo>
                        <a:pt x="7" y="0"/>
                      </a:lnTo>
                      <a:lnTo>
                        <a:pt x="4" y="0"/>
                      </a:lnTo>
                      <a:close/>
                    </a:path>
                  </a:pathLst>
                </a:custGeom>
                <a:solidFill>
                  <a:srgbClr val="000000"/>
                </a:solidFill>
                <a:ln w="9525">
                  <a:noFill/>
                </a:ln>
              </p:spPr>
              <p:txBody>
                <a:bodyPr/>
                <a:p>
                  <a:endParaRPr lang="zh-CN" altLang="en-US" sz="2400"/>
                </a:p>
              </p:txBody>
            </p:sp>
            <p:sp>
              <p:nvSpPr>
                <p:cNvPr id="48147" name="任意多边形 275475"/>
                <p:cNvSpPr/>
                <p:nvPr/>
              </p:nvSpPr>
              <p:spPr>
                <a:xfrm>
                  <a:off x="2876" y="3363"/>
                  <a:ext cx="27" cy="66"/>
                </a:xfrm>
                <a:custGeom>
                  <a:avLst/>
                  <a:gdLst/>
                  <a:ahLst/>
                  <a:cxnLst/>
                  <a:pathLst>
                    <a:path w="27" h="66">
                      <a:moveTo>
                        <a:pt x="14" y="18"/>
                      </a:moveTo>
                      <a:lnTo>
                        <a:pt x="14" y="0"/>
                      </a:lnTo>
                      <a:lnTo>
                        <a:pt x="10" y="0"/>
                      </a:lnTo>
                      <a:lnTo>
                        <a:pt x="10" y="0"/>
                      </a:lnTo>
                      <a:lnTo>
                        <a:pt x="7" y="2"/>
                      </a:lnTo>
                      <a:lnTo>
                        <a:pt x="4" y="3"/>
                      </a:lnTo>
                      <a:lnTo>
                        <a:pt x="0" y="9"/>
                      </a:lnTo>
                      <a:lnTo>
                        <a:pt x="0" y="57"/>
                      </a:lnTo>
                      <a:lnTo>
                        <a:pt x="0" y="57"/>
                      </a:lnTo>
                      <a:lnTo>
                        <a:pt x="4" y="63"/>
                      </a:lnTo>
                      <a:lnTo>
                        <a:pt x="7" y="65"/>
                      </a:lnTo>
                      <a:lnTo>
                        <a:pt x="10" y="66"/>
                      </a:lnTo>
                      <a:lnTo>
                        <a:pt x="17" y="66"/>
                      </a:lnTo>
                      <a:lnTo>
                        <a:pt x="17" y="66"/>
                      </a:lnTo>
                      <a:lnTo>
                        <a:pt x="20" y="65"/>
                      </a:lnTo>
                      <a:lnTo>
                        <a:pt x="23" y="63"/>
                      </a:lnTo>
                      <a:lnTo>
                        <a:pt x="27" y="57"/>
                      </a:lnTo>
                      <a:lnTo>
                        <a:pt x="27" y="42"/>
                      </a:lnTo>
                      <a:lnTo>
                        <a:pt x="7" y="42"/>
                      </a:lnTo>
                      <a:lnTo>
                        <a:pt x="7" y="57"/>
                      </a:lnTo>
                      <a:lnTo>
                        <a:pt x="17" y="48"/>
                      </a:lnTo>
                      <a:lnTo>
                        <a:pt x="14" y="50"/>
                      </a:lnTo>
                      <a:lnTo>
                        <a:pt x="10" y="51"/>
                      </a:lnTo>
                      <a:lnTo>
                        <a:pt x="7" y="57"/>
                      </a:lnTo>
                      <a:lnTo>
                        <a:pt x="17" y="57"/>
                      </a:lnTo>
                      <a:lnTo>
                        <a:pt x="17" y="48"/>
                      </a:lnTo>
                      <a:lnTo>
                        <a:pt x="10" y="48"/>
                      </a:lnTo>
                      <a:lnTo>
                        <a:pt x="20" y="57"/>
                      </a:lnTo>
                      <a:lnTo>
                        <a:pt x="17" y="51"/>
                      </a:lnTo>
                      <a:lnTo>
                        <a:pt x="14" y="50"/>
                      </a:lnTo>
                      <a:lnTo>
                        <a:pt x="10" y="57"/>
                      </a:lnTo>
                      <a:lnTo>
                        <a:pt x="20" y="57"/>
                      </a:lnTo>
                      <a:lnTo>
                        <a:pt x="20" y="9"/>
                      </a:lnTo>
                      <a:lnTo>
                        <a:pt x="10" y="18"/>
                      </a:lnTo>
                      <a:lnTo>
                        <a:pt x="14" y="17"/>
                      </a:lnTo>
                      <a:lnTo>
                        <a:pt x="17" y="15"/>
                      </a:lnTo>
                      <a:lnTo>
                        <a:pt x="20" y="9"/>
                      </a:lnTo>
                      <a:lnTo>
                        <a:pt x="10" y="9"/>
                      </a:lnTo>
                      <a:lnTo>
                        <a:pt x="10" y="18"/>
                      </a:lnTo>
                      <a:lnTo>
                        <a:pt x="14" y="18"/>
                      </a:lnTo>
                      <a:close/>
                    </a:path>
                  </a:pathLst>
                </a:custGeom>
                <a:solidFill>
                  <a:srgbClr val="000000"/>
                </a:solidFill>
                <a:ln w="9525">
                  <a:noFill/>
                </a:ln>
              </p:spPr>
              <p:txBody>
                <a:bodyPr/>
                <a:p>
                  <a:endParaRPr lang="zh-CN" altLang="en-US" sz="2400"/>
                </a:p>
              </p:txBody>
            </p:sp>
          </p:grpSp>
          <p:grpSp>
            <p:nvGrpSpPr>
              <p:cNvPr id="48148" name="组合 275476"/>
              <p:cNvGrpSpPr/>
              <p:nvPr/>
            </p:nvGrpSpPr>
            <p:grpSpPr>
              <a:xfrm>
                <a:off x="3663" y="3363"/>
                <a:ext cx="24" cy="66"/>
                <a:chOff x="3663" y="3363"/>
                <a:chExt cx="24" cy="66"/>
              </a:xfrm>
            </p:grpSpPr>
            <p:sp>
              <p:nvSpPr>
                <p:cNvPr id="48149" name="任意多边形 275477"/>
                <p:cNvSpPr/>
                <p:nvPr/>
              </p:nvSpPr>
              <p:spPr>
                <a:xfrm>
                  <a:off x="3672" y="3372"/>
                  <a:ext cx="5" cy="48"/>
                </a:xfrm>
                <a:custGeom>
                  <a:avLst/>
                  <a:gdLst/>
                  <a:ahLst/>
                  <a:cxnLst/>
                  <a:pathLst>
                    <a:path w="5" h="48">
                      <a:moveTo>
                        <a:pt x="2" y="0"/>
                      </a:moveTo>
                      <a:lnTo>
                        <a:pt x="0" y="0"/>
                      </a:lnTo>
                      <a:lnTo>
                        <a:pt x="0" y="48"/>
                      </a:lnTo>
                      <a:lnTo>
                        <a:pt x="5" y="48"/>
                      </a:lnTo>
                      <a:lnTo>
                        <a:pt x="5" y="0"/>
                      </a:lnTo>
                      <a:lnTo>
                        <a:pt x="2" y="0"/>
                      </a:lnTo>
                      <a:close/>
                    </a:path>
                  </a:pathLst>
                </a:custGeom>
                <a:solidFill>
                  <a:srgbClr val="000000"/>
                </a:solidFill>
                <a:ln w="9525">
                  <a:noFill/>
                </a:ln>
              </p:spPr>
              <p:txBody>
                <a:bodyPr/>
                <a:p>
                  <a:endParaRPr lang="zh-CN" altLang="en-US" sz="2400"/>
                </a:p>
              </p:txBody>
            </p:sp>
            <p:sp>
              <p:nvSpPr>
                <p:cNvPr id="48150" name="任意多边形 275478"/>
                <p:cNvSpPr/>
                <p:nvPr/>
              </p:nvSpPr>
              <p:spPr>
                <a:xfrm>
                  <a:off x="3663" y="3363"/>
                  <a:ext cx="24" cy="66"/>
                </a:xfrm>
                <a:custGeom>
                  <a:avLst/>
                  <a:gdLst/>
                  <a:ahLst/>
                  <a:cxnLst/>
                  <a:pathLst>
                    <a:path w="24" h="66">
                      <a:moveTo>
                        <a:pt x="11" y="18"/>
                      </a:moveTo>
                      <a:lnTo>
                        <a:pt x="11" y="0"/>
                      </a:lnTo>
                      <a:lnTo>
                        <a:pt x="9" y="0"/>
                      </a:lnTo>
                      <a:lnTo>
                        <a:pt x="9" y="0"/>
                      </a:lnTo>
                      <a:lnTo>
                        <a:pt x="6" y="2"/>
                      </a:lnTo>
                      <a:lnTo>
                        <a:pt x="3" y="3"/>
                      </a:lnTo>
                      <a:lnTo>
                        <a:pt x="0" y="9"/>
                      </a:lnTo>
                      <a:lnTo>
                        <a:pt x="0" y="57"/>
                      </a:lnTo>
                      <a:lnTo>
                        <a:pt x="0" y="57"/>
                      </a:lnTo>
                      <a:lnTo>
                        <a:pt x="3" y="63"/>
                      </a:lnTo>
                      <a:lnTo>
                        <a:pt x="6" y="65"/>
                      </a:lnTo>
                      <a:lnTo>
                        <a:pt x="9" y="66"/>
                      </a:lnTo>
                      <a:lnTo>
                        <a:pt x="14" y="66"/>
                      </a:lnTo>
                      <a:lnTo>
                        <a:pt x="14" y="66"/>
                      </a:lnTo>
                      <a:lnTo>
                        <a:pt x="17" y="65"/>
                      </a:lnTo>
                      <a:lnTo>
                        <a:pt x="21" y="63"/>
                      </a:lnTo>
                      <a:lnTo>
                        <a:pt x="24" y="57"/>
                      </a:lnTo>
                      <a:lnTo>
                        <a:pt x="24" y="39"/>
                      </a:lnTo>
                      <a:lnTo>
                        <a:pt x="4" y="39"/>
                      </a:lnTo>
                      <a:lnTo>
                        <a:pt x="4" y="57"/>
                      </a:lnTo>
                      <a:lnTo>
                        <a:pt x="14" y="48"/>
                      </a:lnTo>
                      <a:lnTo>
                        <a:pt x="11" y="50"/>
                      </a:lnTo>
                      <a:lnTo>
                        <a:pt x="8" y="51"/>
                      </a:lnTo>
                      <a:lnTo>
                        <a:pt x="4" y="57"/>
                      </a:lnTo>
                      <a:lnTo>
                        <a:pt x="14" y="57"/>
                      </a:lnTo>
                      <a:lnTo>
                        <a:pt x="14" y="48"/>
                      </a:lnTo>
                      <a:lnTo>
                        <a:pt x="9" y="48"/>
                      </a:lnTo>
                      <a:lnTo>
                        <a:pt x="19" y="57"/>
                      </a:lnTo>
                      <a:lnTo>
                        <a:pt x="16" y="51"/>
                      </a:lnTo>
                      <a:lnTo>
                        <a:pt x="13" y="50"/>
                      </a:lnTo>
                      <a:lnTo>
                        <a:pt x="9" y="57"/>
                      </a:lnTo>
                      <a:lnTo>
                        <a:pt x="19" y="57"/>
                      </a:lnTo>
                      <a:lnTo>
                        <a:pt x="19" y="9"/>
                      </a:lnTo>
                      <a:lnTo>
                        <a:pt x="9" y="18"/>
                      </a:lnTo>
                      <a:lnTo>
                        <a:pt x="13" y="17"/>
                      </a:lnTo>
                      <a:lnTo>
                        <a:pt x="16" y="15"/>
                      </a:lnTo>
                      <a:lnTo>
                        <a:pt x="19" y="9"/>
                      </a:lnTo>
                      <a:lnTo>
                        <a:pt x="9" y="9"/>
                      </a:lnTo>
                      <a:lnTo>
                        <a:pt x="9" y="18"/>
                      </a:lnTo>
                      <a:lnTo>
                        <a:pt x="11" y="18"/>
                      </a:lnTo>
                      <a:close/>
                    </a:path>
                  </a:pathLst>
                </a:custGeom>
                <a:solidFill>
                  <a:srgbClr val="000000"/>
                </a:solidFill>
                <a:ln w="9525">
                  <a:noFill/>
                </a:ln>
              </p:spPr>
              <p:txBody>
                <a:bodyPr/>
                <a:p>
                  <a:endParaRPr lang="zh-CN" altLang="en-US" sz="2400"/>
                </a:p>
              </p:txBody>
            </p:sp>
          </p:grpSp>
          <p:sp>
            <p:nvSpPr>
              <p:cNvPr id="48151" name="任意多边形 275479"/>
              <p:cNvSpPr/>
              <p:nvPr/>
            </p:nvSpPr>
            <p:spPr>
              <a:xfrm>
                <a:off x="4457" y="3372"/>
                <a:ext cx="6" cy="48"/>
              </a:xfrm>
              <a:custGeom>
                <a:avLst/>
                <a:gdLst/>
                <a:ahLst/>
                <a:cxnLst/>
                <a:pathLst>
                  <a:path w="6" h="48">
                    <a:moveTo>
                      <a:pt x="3" y="0"/>
                    </a:moveTo>
                    <a:lnTo>
                      <a:pt x="0" y="0"/>
                    </a:lnTo>
                    <a:lnTo>
                      <a:pt x="0" y="48"/>
                    </a:lnTo>
                    <a:lnTo>
                      <a:pt x="6" y="48"/>
                    </a:lnTo>
                    <a:lnTo>
                      <a:pt x="6" y="0"/>
                    </a:lnTo>
                    <a:lnTo>
                      <a:pt x="3" y="0"/>
                    </a:lnTo>
                    <a:close/>
                  </a:path>
                </a:pathLst>
              </a:custGeom>
              <a:solidFill>
                <a:srgbClr val="FFFFFF"/>
              </a:solidFill>
              <a:ln w="9525">
                <a:noFill/>
              </a:ln>
            </p:spPr>
            <p:txBody>
              <a:bodyPr/>
              <a:p>
                <a:endParaRPr lang="zh-CN" altLang="en-US" sz="2400"/>
              </a:p>
            </p:txBody>
          </p:sp>
          <p:grpSp>
            <p:nvGrpSpPr>
              <p:cNvPr id="48152" name="组合 275480"/>
              <p:cNvGrpSpPr/>
              <p:nvPr/>
            </p:nvGrpSpPr>
            <p:grpSpPr>
              <a:xfrm>
                <a:off x="1223" y="1468"/>
                <a:ext cx="6" cy="1903"/>
                <a:chOff x="1223" y="1468"/>
                <a:chExt cx="6" cy="1903"/>
              </a:xfrm>
            </p:grpSpPr>
            <p:sp>
              <p:nvSpPr>
                <p:cNvPr id="48153" name="任意多边形 275481"/>
                <p:cNvSpPr/>
                <p:nvPr/>
              </p:nvSpPr>
              <p:spPr>
                <a:xfrm>
                  <a:off x="1223" y="1468"/>
                  <a:ext cx="6" cy="1903"/>
                </a:xfrm>
                <a:custGeom>
                  <a:avLst/>
                  <a:gdLst/>
                  <a:ahLst/>
                  <a:cxnLst/>
                  <a:pathLst>
                    <a:path w="6" h="1903">
                      <a:moveTo>
                        <a:pt x="3" y="0"/>
                      </a:moveTo>
                      <a:lnTo>
                        <a:pt x="0" y="0"/>
                      </a:lnTo>
                      <a:lnTo>
                        <a:pt x="0" y="1903"/>
                      </a:lnTo>
                      <a:lnTo>
                        <a:pt x="6" y="1903"/>
                      </a:lnTo>
                      <a:lnTo>
                        <a:pt x="6" y="0"/>
                      </a:lnTo>
                      <a:lnTo>
                        <a:pt x="3" y="0"/>
                      </a:lnTo>
                      <a:close/>
                    </a:path>
                  </a:pathLst>
                </a:custGeom>
                <a:solidFill>
                  <a:srgbClr val="000000"/>
                </a:solidFill>
                <a:ln w="9525">
                  <a:noFill/>
                </a:ln>
              </p:spPr>
              <p:txBody>
                <a:bodyPr/>
                <a:p>
                  <a:endParaRPr lang="zh-CN" altLang="en-US" sz="2400"/>
                </a:p>
              </p:txBody>
            </p:sp>
            <p:sp>
              <p:nvSpPr>
                <p:cNvPr id="48154" name="任意多边形 275482"/>
                <p:cNvSpPr/>
                <p:nvPr/>
              </p:nvSpPr>
              <p:spPr>
                <a:xfrm>
                  <a:off x="1223" y="1468"/>
                  <a:ext cx="6" cy="1903"/>
                </a:xfrm>
                <a:custGeom>
                  <a:avLst/>
                  <a:gdLst/>
                  <a:ahLst/>
                  <a:cxnLst/>
                  <a:pathLst>
                    <a:path w="6" h="1903">
                      <a:moveTo>
                        <a:pt x="3" y="0"/>
                      </a:moveTo>
                      <a:lnTo>
                        <a:pt x="0" y="0"/>
                      </a:lnTo>
                      <a:lnTo>
                        <a:pt x="0" y="1903"/>
                      </a:lnTo>
                      <a:lnTo>
                        <a:pt x="6" y="1903"/>
                      </a:lnTo>
                      <a:lnTo>
                        <a:pt x="6" y="0"/>
                      </a:lnTo>
                      <a:lnTo>
                        <a:pt x="3" y="0"/>
                      </a:lnTo>
                    </a:path>
                  </a:pathLst>
                </a:custGeom>
                <a:noFill/>
                <a:ln w="11113" cap="flat" cmpd="sng">
                  <a:solidFill>
                    <a:srgbClr val="000000"/>
                  </a:solidFill>
                  <a:prstDash val="solid"/>
                  <a:round/>
                  <a:headEnd type="none" w="med" len="med"/>
                  <a:tailEnd type="none" w="med" len="med"/>
                </a:ln>
              </p:spPr>
              <p:txBody>
                <a:bodyPr/>
                <a:p>
                  <a:endParaRPr lang="zh-CN" altLang="en-US" sz="2400"/>
                </a:p>
              </p:txBody>
            </p:sp>
          </p:grpSp>
          <p:grpSp>
            <p:nvGrpSpPr>
              <p:cNvPr id="48155" name="组合 275483"/>
              <p:cNvGrpSpPr/>
              <p:nvPr/>
            </p:nvGrpSpPr>
            <p:grpSpPr>
              <a:xfrm>
                <a:off x="1227" y="3369"/>
                <a:ext cx="3336" cy="8"/>
                <a:chOff x="1227" y="3369"/>
                <a:chExt cx="3336" cy="8"/>
              </a:xfrm>
            </p:grpSpPr>
            <p:sp>
              <p:nvSpPr>
                <p:cNvPr id="48156" name="任意多边形 275484"/>
                <p:cNvSpPr/>
                <p:nvPr/>
              </p:nvSpPr>
              <p:spPr>
                <a:xfrm>
                  <a:off x="1227" y="3369"/>
                  <a:ext cx="3336" cy="8"/>
                </a:xfrm>
                <a:custGeom>
                  <a:avLst/>
                  <a:gdLst/>
                  <a:ahLst/>
                  <a:cxnLst/>
                  <a:pathLst>
                    <a:path w="3336" h="8">
                      <a:moveTo>
                        <a:pt x="3336" y="3"/>
                      </a:moveTo>
                      <a:lnTo>
                        <a:pt x="3336" y="0"/>
                      </a:lnTo>
                      <a:lnTo>
                        <a:pt x="0" y="0"/>
                      </a:lnTo>
                      <a:lnTo>
                        <a:pt x="0" y="8"/>
                      </a:lnTo>
                      <a:lnTo>
                        <a:pt x="3336" y="8"/>
                      </a:lnTo>
                      <a:lnTo>
                        <a:pt x="3336" y="3"/>
                      </a:lnTo>
                      <a:close/>
                    </a:path>
                  </a:pathLst>
                </a:custGeom>
                <a:solidFill>
                  <a:srgbClr val="000000"/>
                </a:solidFill>
                <a:ln w="9525">
                  <a:noFill/>
                </a:ln>
              </p:spPr>
              <p:txBody>
                <a:bodyPr/>
                <a:p>
                  <a:endParaRPr lang="zh-CN" altLang="en-US" sz="2400"/>
                </a:p>
              </p:txBody>
            </p:sp>
            <p:sp>
              <p:nvSpPr>
                <p:cNvPr id="48157" name="任意多边形 275485"/>
                <p:cNvSpPr/>
                <p:nvPr/>
              </p:nvSpPr>
              <p:spPr>
                <a:xfrm>
                  <a:off x="1227" y="3369"/>
                  <a:ext cx="3336" cy="8"/>
                </a:xfrm>
                <a:custGeom>
                  <a:avLst/>
                  <a:gdLst/>
                  <a:ahLst/>
                  <a:cxnLst/>
                  <a:pathLst>
                    <a:path w="3336" h="8">
                      <a:moveTo>
                        <a:pt x="3336" y="3"/>
                      </a:moveTo>
                      <a:lnTo>
                        <a:pt x="3336" y="0"/>
                      </a:lnTo>
                      <a:lnTo>
                        <a:pt x="0" y="0"/>
                      </a:lnTo>
                      <a:lnTo>
                        <a:pt x="0" y="8"/>
                      </a:lnTo>
                      <a:lnTo>
                        <a:pt x="3336" y="8"/>
                      </a:lnTo>
                      <a:lnTo>
                        <a:pt x="3336" y="3"/>
                      </a:lnTo>
                    </a:path>
                  </a:pathLst>
                </a:custGeom>
                <a:noFill/>
                <a:ln w="11113" cap="flat" cmpd="sng">
                  <a:solidFill>
                    <a:srgbClr val="000000"/>
                  </a:solidFill>
                  <a:prstDash val="solid"/>
                  <a:round/>
                  <a:headEnd type="none" w="med" len="med"/>
                  <a:tailEnd type="none" w="med" len="med"/>
                </a:ln>
              </p:spPr>
              <p:txBody>
                <a:bodyPr/>
                <a:p>
                  <a:endParaRPr lang="zh-CN" altLang="en-US" sz="2400"/>
                </a:p>
              </p:txBody>
            </p:sp>
          </p:grpSp>
          <p:sp>
            <p:nvSpPr>
              <p:cNvPr id="48158" name="任意多边形 275486"/>
              <p:cNvSpPr/>
              <p:nvPr/>
            </p:nvSpPr>
            <p:spPr>
              <a:xfrm>
                <a:off x="1190" y="3365"/>
                <a:ext cx="33" cy="7"/>
              </a:xfrm>
              <a:custGeom>
                <a:avLst/>
                <a:gdLst/>
                <a:ahLst/>
                <a:cxnLst/>
                <a:pathLst>
                  <a:path w="33" h="7">
                    <a:moveTo>
                      <a:pt x="0" y="3"/>
                    </a:moveTo>
                    <a:lnTo>
                      <a:pt x="0" y="7"/>
                    </a:lnTo>
                    <a:lnTo>
                      <a:pt x="33" y="7"/>
                    </a:lnTo>
                    <a:lnTo>
                      <a:pt x="33" y="0"/>
                    </a:lnTo>
                    <a:lnTo>
                      <a:pt x="0" y="0"/>
                    </a:lnTo>
                    <a:lnTo>
                      <a:pt x="0" y="3"/>
                    </a:lnTo>
                    <a:close/>
                  </a:path>
                </a:pathLst>
              </a:custGeom>
              <a:solidFill>
                <a:srgbClr val="FFFFFF"/>
              </a:solidFill>
              <a:ln w="9525">
                <a:noFill/>
              </a:ln>
            </p:spPr>
            <p:txBody>
              <a:bodyPr/>
              <a:p>
                <a:endParaRPr lang="zh-CN" altLang="en-US" sz="2400"/>
              </a:p>
            </p:txBody>
          </p:sp>
          <p:sp>
            <p:nvSpPr>
              <p:cNvPr id="48159" name="任意多边形 275487"/>
              <p:cNvSpPr/>
              <p:nvPr/>
            </p:nvSpPr>
            <p:spPr>
              <a:xfrm>
                <a:off x="1190" y="2974"/>
                <a:ext cx="33" cy="7"/>
              </a:xfrm>
              <a:custGeom>
                <a:avLst/>
                <a:gdLst/>
                <a:ahLst/>
                <a:cxnLst/>
                <a:pathLst>
                  <a:path w="33" h="7">
                    <a:moveTo>
                      <a:pt x="0" y="3"/>
                    </a:moveTo>
                    <a:lnTo>
                      <a:pt x="0" y="7"/>
                    </a:lnTo>
                    <a:lnTo>
                      <a:pt x="33" y="7"/>
                    </a:lnTo>
                    <a:lnTo>
                      <a:pt x="33" y="0"/>
                    </a:lnTo>
                    <a:lnTo>
                      <a:pt x="0" y="0"/>
                    </a:lnTo>
                    <a:lnTo>
                      <a:pt x="0" y="3"/>
                    </a:lnTo>
                    <a:close/>
                  </a:path>
                </a:pathLst>
              </a:custGeom>
              <a:solidFill>
                <a:srgbClr val="FFFFFF"/>
              </a:solidFill>
              <a:ln w="9525">
                <a:noFill/>
              </a:ln>
            </p:spPr>
            <p:txBody>
              <a:bodyPr/>
              <a:p>
                <a:endParaRPr lang="zh-CN" altLang="en-US" sz="2400"/>
              </a:p>
            </p:txBody>
          </p:sp>
          <p:sp>
            <p:nvSpPr>
              <p:cNvPr id="48160" name="任意多边形 275488"/>
              <p:cNvSpPr/>
              <p:nvPr/>
            </p:nvSpPr>
            <p:spPr>
              <a:xfrm>
                <a:off x="1190" y="2581"/>
                <a:ext cx="33" cy="6"/>
              </a:xfrm>
              <a:custGeom>
                <a:avLst/>
                <a:gdLst/>
                <a:ahLst/>
                <a:cxnLst/>
                <a:pathLst>
                  <a:path w="33" h="6">
                    <a:moveTo>
                      <a:pt x="0" y="3"/>
                    </a:moveTo>
                    <a:lnTo>
                      <a:pt x="0" y="6"/>
                    </a:lnTo>
                    <a:lnTo>
                      <a:pt x="33" y="6"/>
                    </a:lnTo>
                    <a:lnTo>
                      <a:pt x="33" y="0"/>
                    </a:lnTo>
                    <a:lnTo>
                      <a:pt x="0" y="0"/>
                    </a:lnTo>
                    <a:lnTo>
                      <a:pt x="0" y="3"/>
                    </a:lnTo>
                    <a:close/>
                  </a:path>
                </a:pathLst>
              </a:custGeom>
              <a:solidFill>
                <a:srgbClr val="FFFFFF"/>
              </a:solidFill>
              <a:ln w="9525">
                <a:noFill/>
              </a:ln>
            </p:spPr>
            <p:txBody>
              <a:bodyPr/>
              <a:p>
                <a:endParaRPr lang="zh-CN" altLang="en-US" sz="2400"/>
              </a:p>
            </p:txBody>
          </p:sp>
          <p:sp>
            <p:nvSpPr>
              <p:cNvPr id="48161" name="任意多边形 275489"/>
              <p:cNvSpPr/>
              <p:nvPr/>
            </p:nvSpPr>
            <p:spPr>
              <a:xfrm>
                <a:off x="1190" y="2207"/>
                <a:ext cx="33" cy="7"/>
              </a:xfrm>
              <a:custGeom>
                <a:avLst/>
                <a:gdLst/>
                <a:ahLst/>
                <a:cxnLst/>
                <a:pathLst>
                  <a:path w="33" h="7">
                    <a:moveTo>
                      <a:pt x="0" y="3"/>
                    </a:moveTo>
                    <a:lnTo>
                      <a:pt x="0" y="7"/>
                    </a:lnTo>
                    <a:lnTo>
                      <a:pt x="33" y="7"/>
                    </a:lnTo>
                    <a:lnTo>
                      <a:pt x="33" y="0"/>
                    </a:lnTo>
                    <a:lnTo>
                      <a:pt x="0" y="0"/>
                    </a:lnTo>
                    <a:lnTo>
                      <a:pt x="0" y="3"/>
                    </a:lnTo>
                    <a:close/>
                  </a:path>
                </a:pathLst>
              </a:custGeom>
              <a:solidFill>
                <a:srgbClr val="FFFFFF"/>
              </a:solidFill>
              <a:ln w="9525">
                <a:noFill/>
              </a:ln>
            </p:spPr>
            <p:txBody>
              <a:bodyPr/>
              <a:p>
                <a:endParaRPr lang="zh-CN" altLang="en-US" sz="2400"/>
              </a:p>
            </p:txBody>
          </p:sp>
          <p:sp>
            <p:nvSpPr>
              <p:cNvPr id="48162" name="任意多边形 275490"/>
              <p:cNvSpPr/>
              <p:nvPr/>
            </p:nvSpPr>
            <p:spPr>
              <a:xfrm>
                <a:off x="1190" y="1832"/>
                <a:ext cx="33" cy="8"/>
              </a:xfrm>
              <a:custGeom>
                <a:avLst/>
                <a:gdLst/>
                <a:ahLst/>
                <a:cxnLst/>
                <a:pathLst>
                  <a:path w="33" h="8">
                    <a:moveTo>
                      <a:pt x="0" y="3"/>
                    </a:moveTo>
                    <a:lnTo>
                      <a:pt x="0" y="8"/>
                    </a:lnTo>
                    <a:lnTo>
                      <a:pt x="33" y="8"/>
                    </a:lnTo>
                    <a:lnTo>
                      <a:pt x="33" y="0"/>
                    </a:lnTo>
                    <a:lnTo>
                      <a:pt x="0" y="0"/>
                    </a:lnTo>
                    <a:lnTo>
                      <a:pt x="0" y="3"/>
                    </a:lnTo>
                    <a:close/>
                  </a:path>
                </a:pathLst>
              </a:custGeom>
              <a:solidFill>
                <a:srgbClr val="FFFFFF"/>
              </a:solidFill>
              <a:ln w="9525">
                <a:noFill/>
              </a:ln>
            </p:spPr>
            <p:txBody>
              <a:bodyPr/>
              <a:p>
                <a:endParaRPr lang="zh-CN" altLang="en-US" sz="2400"/>
              </a:p>
            </p:txBody>
          </p:sp>
          <p:sp>
            <p:nvSpPr>
              <p:cNvPr id="48163" name="任意多边形 275491"/>
              <p:cNvSpPr/>
              <p:nvPr/>
            </p:nvSpPr>
            <p:spPr>
              <a:xfrm>
                <a:off x="1190" y="1461"/>
                <a:ext cx="33" cy="6"/>
              </a:xfrm>
              <a:custGeom>
                <a:avLst/>
                <a:gdLst/>
                <a:ahLst/>
                <a:cxnLst/>
                <a:pathLst>
                  <a:path w="33" h="6">
                    <a:moveTo>
                      <a:pt x="0" y="3"/>
                    </a:moveTo>
                    <a:lnTo>
                      <a:pt x="0" y="6"/>
                    </a:lnTo>
                    <a:lnTo>
                      <a:pt x="33" y="6"/>
                    </a:lnTo>
                    <a:lnTo>
                      <a:pt x="33" y="0"/>
                    </a:lnTo>
                    <a:lnTo>
                      <a:pt x="0" y="0"/>
                    </a:lnTo>
                    <a:lnTo>
                      <a:pt x="0" y="3"/>
                    </a:lnTo>
                    <a:close/>
                  </a:path>
                </a:pathLst>
              </a:custGeom>
              <a:solidFill>
                <a:srgbClr val="FFFFFF"/>
              </a:solidFill>
              <a:ln w="9525">
                <a:noFill/>
              </a:ln>
            </p:spPr>
            <p:txBody>
              <a:bodyPr/>
              <a:p>
                <a:endParaRPr lang="zh-CN" altLang="en-US" sz="2400"/>
              </a:p>
            </p:txBody>
          </p:sp>
          <p:grpSp>
            <p:nvGrpSpPr>
              <p:cNvPr id="48164" name="组合 275492"/>
              <p:cNvGrpSpPr/>
              <p:nvPr/>
            </p:nvGrpSpPr>
            <p:grpSpPr>
              <a:xfrm>
                <a:off x="4566" y="1468"/>
                <a:ext cx="12" cy="1903"/>
                <a:chOff x="4566" y="1468"/>
                <a:chExt cx="12" cy="1903"/>
              </a:xfrm>
            </p:grpSpPr>
            <p:sp>
              <p:nvSpPr>
                <p:cNvPr id="48165" name="任意多边形 275493"/>
                <p:cNvSpPr/>
                <p:nvPr/>
              </p:nvSpPr>
              <p:spPr>
                <a:xfrm>
                  <a:off x="4566" y="1468"/>
                  <a:ext cx="12" cy="1903"/>
                </a:xfrm>
                <a:custGeom>
                  <a:avLst/>
                  <a:gdLst/>
                  <a:ahLst/>
                  <a:cxnLst/>
                  <a:pathLst>
                    <a:path w="12" h="1903">
                      <a:moveTo>
                        <a:pt x="5" y="0"/>
                      </a:moveTo>
                      <a:lnTo>
                        <a:pt x="0" y="0"/>
                      </a:lnTo>
                      <a:lnTo>
                        <a:pt x="0" y="1903"/>
                      </a:lnTo>
                      <a:lnTo>
                        <a:pt x="12" y="1903"/>
                      </a:lnTo>
                      <a:lnTo>
                        <a:pt x="12" y="0"/>
                      </a:lnTo>
                      <a:lnTo>
                        <a:pt x="5" y="0"/>
                      </a:lnTo>
                      <a:close/>
                    </a:path>
                  </a:pathLst>
                </a:custGeom>
                <a:solidFill>
                  <a:srgbClr val="000000"/>
                </a:solidFill>
                <a:ln w="9525">
                  <a:noFill/>
                </a:ln>
              </p:spPr>
              <p:txBody>
                <a:bodyPr/>
                <a:p>
                  <a:endParaRPr lang="zh-CN" altLang="en-US" sz="2400"/>
                </a:p>
              </p:txBody>
            </p:sp>
            <p:sp>
              <p:nvSpPr>
                <p:cNvPr id="48166" name="任意多边形 275494"/>
                <p:cNvSpPr/>
                <p:nvPr/>
              </p:nvSpPr>
              <p:spPr>
                <a:xfrm>
                  <a:off x="4566" y="1468"/>
                  <a:ext cx="12" cy="1903"/>
                </a:xfrm>
                <a:custGeom>
                  <a:avLst/>
                  <a:gdLst/>
                  <a:ahLst/>
                  <a:cxnLst/>
                  <a:pathLst>
                    <a:path w="12" h="1903">
                      <a:moveTo>
                        <a:pt x="5" y="0"/>
                      </a:moveTo>
                      <a:lnTo>
                        <a:pt x="0" y="0"/>
                      </a:lnTo>
                      <a:lnTo>
                        <a:pt x="0" y="1903"/>
                      </a:lnTo>
                      <a:lnTo>
                        <a:pt x="12" y="1903"/>
                      </a:lnTo>
                      <a:lnTo>
                        <a:pt x="12" y="0"/>
                      </a:lnTo>
                      <a:lnTo>
                        <a:pt x="5" y="0"/>
                      </a:lnTo>
                    </a:path>
                  </a:pathLst>
                </a:custGeom>
                <a:noFill/>
                <a:ln w="11113" cap="flat" cmpd="sng">
                  <a:solidFill>
                    <a:srgbClr val="000000"/>
                  </a:solidFill>
                  <a:prstDash val="solid"/>
                  <a:round/>
                  <a:headEnd type="none" w="med" len="med"/>
                  <a:tailEnd type="none" w="med" len="med"/>
                </a:ln>
              </p:spPr>
              <p:txBody>
                <a:bodyPr/>
                <a:p>
                  <a:endParaRPr lang="zh-CN" altLang="en-US" sz="2400"/>
                </a:p>
              </p:txBody>
            </p:sp>
          </p:grpSp>
          <p:sp>
            <p:nvSpPr>
              <p:cNvPr id="48167" name="任意多边形 275495"/>
              <p:cNvSpPr/>
              <p:nvPr/>
            </p:nvSpPr>
            <p:spPr>
              <a:xfrm>
                <a:off x="4579" y="3365"/>
                <a:ext cx="33" cy="7"/>
              </a:xfrm>
              <a:custGeom>
                <a:avLst/>
                <a:gdLst/>
                <a:ahLst/>
                <a:cxnLst/>
                <a:pathLst>
                  <a:path w="33" h="7">
                    <a:moveTo>
                      <a:pt x="33" y="3"/>
                    </a:moveTo>
                    <a:lnTo>
                      <a:pt x="33" y="0"/>
                    </a:lnTo>
                    <a:lnTo>
                      <a:pt x="0" y="0"/>
                    </a:lnTo>
                    <a:lnTo>
                      <a:pt x="0" y="7"/>
                    </a:lnTo>
                    <a:lnTo>
                      <a:pt x="33" y="7"/>
                    </a:lnTo>
                    <a:lnTo>
                      <a:pt x="33" y="3"/>
                    </a:lnTo>
                    <a:close/>
                  </a:path>
                </a:pathLst>
              </a:custGeom>
              <a:solidFill>
                <a:srgbClr val="FFFFFF"/>
              </a:solidFill>
              <a:ln w="9525">
                <a:noFill/>
              </a:ln>
            </p:spPr>
            <p:txBody>
              <a:bodyPr/>
              <a:p>
                <a:endParaRPr lang="zh-CN" altLang="en-US" sz="2400"/>
              </a:p>
            </p:txBody>
          </p:sp>
          <p:sp>
            <p:nvSpPr>
              <p:cNvPr id="48168" name="任意多边形 275496"/>
              <p:cNvSpPr/>
              <p:nvPr/>
            </p:nvSpPr>
            <p:spPr>
              <a:xfrm>
                <a:off x="4579" y="2974"/>
                <a:ext cx="33" cy="7"/>
              </a:xfrm>
              <a:custGeom>
                <a:avLst/>
                <a:gdLst/>
                <a:ahLst/>
                <a:cxnLst/>
                <a:pathLst>
                  <a:path w="33" h="7">
                    <a:moveTo>
                      <a:pt x="33" y="3"/>
                    </a:moveTo>
                    <a:lnTo>
                      <a:pt x="33" y="0"/>
                    </a:lnTo>
                    <a:lnTo>
                      <a:pt x="0" y="0"/>
                    </a:lnTo>
                    <a:lnTo>
                      <a:pt x="0" y="7"/>
                    </a:lnTo>
                    <a:lnTo>
                      <a:pt x="33" y="7"/>
                    </a:lnTo>
                    <a:lnTo>
                      <a:pt x="33" y="3"/>
                    </a:lnTo>
                    <a:close/>
                  </a:path>
                </a:pathLst>
              </a:custGeom>
              <a:solidFill>
                <a:srgbClr val="FFFFFF"/>
              </a:solidFill>
              <a:ln w="9525">
                <a:noFill/>
              </a:ln>
            </p:spPr>
            <p:txBody>
              <a:bodyPr/>
              <a:p>
                <a:endParaRPr lang="zh-CN" altLang="en-US" sz="2400"/>
              </a:p>
            </p:txBody>
          </p:sp>
          <p:sp>
            <p:nvSpPr>
              <p:cNvPr id="48169" name="任意多边形 275497"/>
              <p:cNvSpPr/>
              <p:nvPr/>
            </p:nvSpPr>
            <p:spPr>
              <a:xfrm>
                <a:off x="4579" y="2581"/>
                <a:ext cx="33" cy="6"/>
              </a:xfrm>
              <a:custGeom>
                <a:avLst/>
                <a:gdLst/>
                <a:ahLst/>
                <a:cxnLst/>
                <a:pathLst>
                  <a:path w="33" h="6">
                    <a:moveTo>
                      <a:pt x="33" y="3"/>
                    </a:moveTo>
                    <a:lnTo>
                      <a:pt x="33" y="0"/>
                    </a:lnTo>
                    <a:lnTo>
                      <a:pt x="0" y="0"/>
                    </a:lnTo>
                    <a:lnTo>
                      <a:pt x="0" y="6"/>
                    </a:lnTo>
                    <a:lnTo>
                      <a:pt x="33" y="6"/>
                    </a:lnTo>
                    <a:lnTo>
                      <a:pt x="33" y="3"/>
                    </a:lnTo>
                    <a:close/>
                  </a:path>
                </a:pathLst>
              </a:custGeom>
              <a:solidFill>
                <a:srgbClr val="FFFFFF"/>
              </a:solidFill>
              <a:ln w="9525">
                <a:noFill/>
              </a:ln>
            </p:spPr>
            <p:txBody>
              <a:bodyPr/>
              <a:p>
                <a:endParaRPr lang="zh-CN" altLang="en-US" sz="2400"/>
              </a:p>
            </p:txBody>
          </p:sp>
          <p:sp>
            <p:nvSpPr>
              <p:cNvPr id="48170" name="任意多边形 275498"/>
              <p:cNvSpPr/>
              <p:nvPr/>
            </p:nvSpPr>
            <p:spPr>
              <a:xfrm>
                <a:off x="4579" y="2207"/>
                <a:ext cx="33" cy="7"/>
              </a:xfrm>
              <a:custGeom>
                <a:avLst/>
                <a:gdLst/>
                <a:ahLst/>
                <a:cxnLst/>
                <a:pathLst>
                  <a:path w="33" h="7">
                    <a:moveTo>
                      <a:pt x="33" y="3"/>
                    </a:moveTo>
                    <a:lnTo>
                      <a:pt x="33" y="0"/>
                    </a:lnTo>
                    <a:lnTo>
                      <a:pt x="0" y="0"/>
                    </a:lnTo>
                    <a:lnTo>
                      <a:pt x="0" y="7"/>
                    </a:lnTo>
                    <a:lnTo>
                      <a:pt x="33" y="7"/>
                    </a:lnTo>
                    <a:lnTo>
                      <a:pt x="33" y="3"/>
                    </a:lnTo>
                    <a:close/>
                  </a:path>
                </a:pathLst>
              </a:custGeom>
              <a:solidFill>
                <a:srgbClr val="FFFFFF"/>
              </a:solidFill>
              <a:ln w="9525">
                <a:noFill/>
              </a:ln>
            </p:spPr>
            <p:txBody>
              <a:bodyPr/>
              <a:p>
                <a:endParaRPr lang="zh-CN" altLang="en-US" sz="2400"/>
              </a:p>
            </p:txBody>
          </p:sp>
          <p:sp>
            <p:nvSpPr>
              <p:cNvPr id="48171" name="任意多边形 275499"/>
              <p:cNvSpPr/>
              <p:nvPr/>
            </p:nvSpPr>
            <p:spPr>
              <a:xfrm>
                <a:off x="4579" y="1832"/>
                <a:ext cx="33" cy="8"/>
              </a:xfrm>
              <a:custGeom>
                <a:avLst/>
                <a:gdLst/>
                <a:ahLst/>
                <a:cxnLst/>
                <a:pathLst>
                  <a:path w="33" h="8">
                    <a:moveTo>
                      <a:pt x="33" y="3"/>
                    </a:moveTo>
                    <a:lnTo>
                      <a:pt x="33" y="0"/>
                    </a:lnTo>
                    <a:lnTo>
                      <a:pt x="0" y="0"/>
                    </a:lnTo>
                    <a:lnTo>
                      <a:pt x="0" y="8"/>
                    </a:lnTo>
                    <a:lnTo>
                      <a:pt x="33" y="8"/>
                    </a:lnTo>
                    <a:lnTo>
                      <a:pt x="33" y="3"/>
                    </a:lnTo>
                    <a:close/>
                  </a:path>
                </a:pathLst>
              </a:custGeom>
              <a:solidFill>
                <a:srgbClr val="FFFFFF"/>
              </a:solidFill>
              <a:ln w="9525">
                <a:noFill/>
              </a:ln>
            </p:spPr>
            <p:txBody>
              <a:bodyPr/>
              <a:p>
                <a:endParaRPr lang="zh-CN" altLang="en-US" sz="2400"/>
              </a:p>
            </p:txBody>
          </p:sp>
          <p:sp>
            <p:nvSpPr>
              <p:cNvPr id="48172" name="任意多边形 275500"/>
              <p:cNvSpPr/>
              <p:nvPr/>
            </p:nvSpPr>
            <p:spPr>
              <a:xfrm>
                <a:off x="4579" y="1461"/>
                <a:ext cx="33" cy="6"/>
              </a:xfrm>
              <a:custGeom>
                <a:avLst/>
                <a:gdLst/>
                <a:ahLst/>
                <a:cxnLst/>
                <a:pathLst>
                  <a:path w="33" h="6">
                    <a:moveTo>
                      <a:pt x="33" y="3"/>
                    </a:moveTo>
                    <a:lnTo>
                      <a:pt x="33" y="0"/>
                    </a:lnTo>
                    <a:lnTo>
                      <a:pt x="0" y="0"/>
                    </a:lnTo>
                    <a:lnTo>
                      <a:pt x="0" y="6"/>
                    </a:lnTo>
                    <a:lnTo>
                      <a:pt x="33" y="6"/>
                    </a:lnTo>
                    <a:lnTo>
                      <a:pt x="33" y="3"/>
                    </a:lnTo>
                    <a:close/>
                  </a:path>
                </a:pathLst>
              </a:custGeom>
              <a:solidFill>
                <a:srgbClr val="FFFFFF"/>
              </a:solidFill>
              <a:ln w="9525">
                <a:noFill/>
              </a:ln>
            </p:spPr>
            <p:txBody>
              <a:bodyPr/>
              <a:p>
                <a:endParaRPr lang="zh-CN" altLang="en-US" sz="2400"/>
              </a:p>
            </p:txBody>
          </p:sp>
          <p:sp>
            <p:nvSpPr>
              <p:cNvPr id="48173" name="矩形 275501"/>
              <p:cNvSpPr/>
              <p:nvPr/>
            </p:nvSpPr>
            <p:spPr>
              <a:xfrm>
                <a:off x="3017" y="2128"/>
                <a:ext cx="927"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74" name="矩形 275502"/>
              <p:cNvSpPr/>
              <p:nvPr/>
            </p:nvSpPr>
            <p:spPr>
              <a:xfrm>
                <a:off x="3064" y="2157"/>
                <a:ext cx="0" cy="253"/>
              </a:xfrm>
              <a:prstGeom prst="rect">
                <a:avLst/>
              </a:prstGeom>
              <a:noFill/>
              <a:ln w="9525">
                <a:noFill/>
              </a:ln>
            </p:spPr>
            <p:txBody>
              <a:bodyPr wrap="square" lIns="0" tIns="0" rIns="0" bIns="0" anchor="t">
                <a:spAutoFit/>
              </a:bodyPr>
              <a:p>
                <a:endParaRPr lang="zh-CN" altLang="zh-CN" sz="2400" dirty="0">
                  <a:latin typeface="Arial" panose="020B0604020202020204" pitchFamily="34" charset="0"/>
                  <a:ea typeface="宋体" panose="02010600030101010101" pitchFamily="2" charset="-122"/>
                </a:endParaRPr>
              </a:p>
            </p:txBody>
          </p:sp>
          <p:sp>
            <p:nvSpPr>
              <p:cNvPr id="48175" name="矩形 275503"/>
              <p:cNvSpPr/>
              <p:nvPr/>
            </p:nvSpPr>
            <p:spPr>
              <a:xfrm>
                <a:off x="1160" y="3428"/>
                <a:ext cx="339"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76" name="矩形 275504"/>
              <p:cNvSpPr/>
              <p:nvPr/>
            </p:nvSpPr>
            <p:spPr>
              <a:xfrm>
                <a:off x="1206" y="3458"/>
                <a:ext cx="257" cy="366"/>
              </a:xfrm>
              <a:prstGeom prst="rect">
                <a:avLst/>
              </a:prstGeom>
              <a:noFill/>
              <a:ln w="9525">
                <a:noFill/>
              </a:ln>
            </p:spPr>
            <p:txBody>
              <a:bodyPr wrap="square" lIns="0" tIns="0" rIns="0" bIns="0" anchor="t">
                <a:spAutoFit/>
              </a:bodyPr>
              <a:p>
                <a:r>
                  <a:rPr lang="zh-CN" altLang="en-US" sz="1735" dirty="0">
                    <a:solidFill>
                      <a:srgbClr val="000000"/>
                    </a:solidFill>
                    <a:latin typeface="Times New Roman" panose="02020603050405020304" pitchFamily="18" charset="0"/>
                    <a:ea typeface="宋体" panose="02010600030101010101" pitchFamily="2" charset="-122"/>
                  </a:rPr>
                  <a:t>出生时</a:t>
                </a:r>
                <a:endParaRPr lang="zh-CN" altLang="en-US" sz="2400" dirty="0">
                  <a:latin typeface="Arial" panose="020B0604020202020204" pitchFamily="34" charset="0"/>
                  <a:ea typeface="宋体" panose="02010600030101010101" pitchFamily="2" charset="-122"/>
                </a:endParaRPr>
              </a:p>
            </p:txBody>
          </p:sp>
          <p:sp>
            <p:nvSpPr>
              <p:cNvPr id="48177" name="矩形 275505"/>
              <p:cNvSpPr/>
              <p:nvPr/>
            </p:nvSpPr>
            <p:spPr>
              <a:xfrm>
                <a:off x="1796" y="3425"/>
                <a:ext cx="631" cy="174"/>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78" name="矩形 275506"/>
              <p:cNvSpPr/>
              <p:nvPr/>
            </p:nvSpPr>
            <p:spPr>
              <a:xfrm>
                <a:off x="1842" y="3454"/>
                <a:ext cx="222" cy="366"/>
              </a:xfrm>
              <a:prstGeom prst="rect">
                <a:avLst/>
              </a:prstGeom>
              <a:noFill/>
              <a:ln w="9525">
                <a:noFill/>
              </a:ln>
            </p:spPr>
            <p:txBody>
              <a:bodyPr wrap="square" lIns="0" tIns="0" rIns="0" bIns="0" anchor="t">
                <a:spAutoFit/>
              </a:bodyPr>
              <a:p>
                <a:r>
                  <a:rPr lang="en-US" altLang="zh-CN" sz="1735" dirty="0">
                    <a:solidFill>
                      <a:srgbClr val="000000"/>
                    </a:solidFill>
                    <a:latin typeface="Times New Roman" panose="02020603050405020304" pitchFamily="18" charset="0"/>
                    <a:ea typeface="宋体" panose="02010600030101010101" pitchFamily="2" charset="-122"/>
                  </a:rPr>
                  <a:t>1-6 </a:t>
                </a:r>
                <a:r>
                  <a:rPr lang="zh-CN" altLang="en-US" sz="1735" dirty="0">
                    <a:solidFill>
                      <a:srgbClr val="000000"/>
                    </a:solidFill>
                    <a:latin typeface="Times New Roman" panose="02020603050405020304" pitchFamily="18" charset="0"/>
                    <a:ea typeface="宋体" panose="02010600030101010101" pitchFamily="2" charset="-122"/>
                  </a:rPr>
                  <a:t>月</a:t>
                </a:r>
                <a:endParaRPr lang="zh-CN" altLang="en-US" sz="2400" dirty="0">
                  <a:latin typeface="Arial" panose="020B0604020202020204" pitchFamily="34" charset="0"/>
                  <a:ea typeface="宋体" panose="02010600030101010101" pitchFamily="2" charset="-122"/>
                </a:endParaRPr>
              </a:p>
            </p:txBody>
          </p:sp>
          <p:sp>
            <p:nvSpPr>
              <p:cNvPr id="48179" name="矩形 275507"/>
              <p:cNvSpPr/>
              <p:nvPr/>
            </p:nvSpPr>
            <p:spPr>
              <a:xfrm>
                <a:off x="2559" y="3425"/>
                <a:ext cx="692" cy="174"/>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80" name="矩形 275508"/>
              <p:cNvSpPr/>
              <p:nvPr/>
            </p:nvSpPr>
            <p:spPr>
              <a:xfrm>
                <a:off x="2607" y="3454"/>
                <a:ext cx="264" cy="366"/>
              </a:xfrm>
              <a:prstGeom prst="rect">
                <a:avLst/>
              </a:prstGeom>
              <a:noFill/>
              <a:ln w="9525">
                <a:noFill/>
              </a:ln>
            </p:spPr>
            <p:txBody>
              <a:bodyPr wrap="square" lIns="0" tIns="0" rIns="0" bIns="0" anchor="t">
                <a:spAutoFit/>
              </a:bodyPr>
              <a:p>
                <a:r>
                  <a:rPr lang="en-US" altLang="zh-CN" sz="1735" dirty="0">
                    <a:solidFill>
                      <a:srgbClr val="000000"/>
                    </a:solidFill>
                    <a:latin typeface="Times New Roman" panose="02020603050405020304" pitchFamily="18" charset="0"/>
                    <a:ea typeface="宋体" panose="02010600030101010101" pitchFamily="2" charset="-122"/>
                  </a:rPr>
                  <a:t>7-12 </a:t>
                </a:r>
                <a:r>
                  <a:rPr lang="zh-CN" altLang="en-US" sz="1735" dirty="0">
                    <a:solidFill>
                      <a:srgbClr val="000000"/>
                    </a:solidFill>
                    <a:latin typeface="Times New Roman" panose="02020603050405020304" pitchFamily="18" charset="0"/>
                    <a:ea typeface="宋体" panose="02010600030101010101" pitchFamily="2" charset="-122"/>
                  </a:rPr>
                  <a:t>月</a:t>
                </a:r>
                <a:endParaRPr lang="zh-CN" altLang="en-US" sz="2400" dirty="0">
                  <a:latin typeface="Arial" panose="020B0604020202020204" pitchFamily="34" charset="0"/>
                  <a:ea typeface="宋体" panose="02010600030101010101" pitchFamily="2" charset="-122"/>
                </a:endParaRPr>
              </a:p>
            </p:txBody>
          </p:sp>
          <p:sp>
            <p:nvSpPr>
              <p:cNvPr id="48181" name="矩形 275509"/>
              <p:cNvSpPr/>
              <p:nvPr/>
            </p:nvSpPr>
            <p:spPr>
              <a:xfrm>
                <a:off x="3419" y="3428"/>
                <a:ext cx="531"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82" name="矩形 275510"/>
              <p:cNvSpPr/>
              <p:nvPr/>
            </p:nvSpPr>
            <p:spPr>
              <a:xfrm>
                <a:off x="3465" y="3458"/>
                <a:ext cx="221" cy="366"/>
              </a:xfrm>
              <a:prstGeom prst="rect">
                <a:avLst/>
              </a:prstGeom>
              <a:noFill/>
              <a:ln w="9525">
                <a:noFill/>
              </a:ln>
            </p:spPr>
            <p:txBody>
              <a:bodyPr wrap="square" lIns="0" tIns="0" rIns="0" bIns="0" anchor="t">
                <a:spAutoFit/>
              </a:bodyPr>
              <a:p>
                <a:r>
                  <a:rPr lang="en-US" altLang="zh-CN" sz="1735" dirty="0">
                    <a:solidFill>
                      <a:srgbClr val="000000"/>
                    </a:solidFill>
                    <a:latin typeface="Times New Roman" panose="02020603050405020304" pitchFamily="18" charset="0"/>
                    <a:ea typeface="宋体" panose="02010600030101010101" pitchFamily="2" charset="-122"/>
                  </a:rPr>
                  <a:t>1-4 </a:t>
                </a:r>
                <a:r>
                  <a:rPr lang="zh-CN" altLang="en-US" sz="1735" dirty="0">
                    <a:solidFill>
                      <a:srgbClr val="000000"/>
                    </a:solidFill>
                    <a:latin typeface="Times New Roman" panose="02020603050405020304" pitchFamily="18" charset="0"/>
                    <a:ea typeface="宋体" panose="02010600030101010101" pitchFamily="2" charset="-122"/>
                  </a:rPr>
                  <a:t>岁</a:t>
                </a:r>
                <a:endParaRPr lang="zh-CN" altLang="en-US" sz="2400" dirty="0">
                  <a:latin typeface="Arial" panose="020B0604020202020204" pitchFamily="34" charset="0"/>
                  <a:ea typeface="宋体" panose="02010600030101010101" pitchFamily="2" charset="-122"/>
                </a:endParaRPr>
              </a:p>
            </p:txBody>
          </p:sp>
          <p:sp>
            <p:nvSpPr>
              <p:cNvPr id="48183" name="矩形 275511"/>
              <p:cNvSpPr/>
              <p:nvPr/>
            </p:nvSpPr>
            <p:spPr>
              <a:xfrm>
                <a:off x="4073" y="3425"/>
                <a:ext cx="781" cy="302"/>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84" name="矩形 275512"/>
              <p:cNvSpPr/>
              <p:nvPr/>
            </p:nvSpPr>
            <p:spPr>
              <a:xfrm>
                <a:off x="4061" y="3454"/>
                <a:ext cx="729" cy="366"/>
              </a:xfrm>
              <a:prstGeom prst="rect">
                <a:avLst/>
              </a:prstGeom>
              <a:noFill/>
              <a:ln w="9525">
                <a:noFill/>
              </a:ln>
            </p:spPr>
            <p:txBody>
              <a:bodyPr wrap="square" lIns="0" tIns="0" rIns="0" bIns="0" anchor="t">
                <a:spAutoFit/>
              </a:bodyPr>
              <a:p>
                <a:r>
                  <a:rPr lang="zh-CN" altLang="en-US" sz="1735" dirty="0">
                    <a:solidFill>
                      <a:srgbClr val="000000"/>
                    </a:solidFill>
                    <a:latin typeface="Times New Roman" panose="02020603050405020304" pitchFamily="18" charset="0"/>
                    <a:ea typeface="宋体" panose="02010600030101010101" pitchFamily="2" charset="-122"/>
                  </a:rPr>
                  <a:t>较大儿童和成年人 </a:t>
                </a:r>
                <a:endParaRPr lang="zh-CN" altLang="en-US" sz="2400" dirty="0">
                  <a:latin typeface="Arial" panose="020B0604020202020204" pitchFamily="34" charset="0"/>
                  <a:ea typeface="宋体" panose="02010600030101010101" pitchFamily="2" charset="-122"/>
                </a:endParaRPr>
              </a:p>
            </p:txBody>
          </p:sp>
          <p:sp>
            <p:nvSpPr>
              <p:cNvPr id="48185" name="矩形 275513"/>
              <p:cNvSpPr/>
              <p:nvPr/>
            </p:nvSpPr>
            <p:spPr>
              <a:xfrm>
                <a:off x="4220" y="3585"/>
                <a:ext cx="0" cy="253"/>
              </a:xfrm>
              <a:prstGeom prst="rect">
                <a:avLst/>
              </a:prstGeom>
              <a:noFill/>
              <a:ln w="9525">
                <a:noFill/>
              </a:ln>
            </p:spPr>
            <p:txBody>
              <a:bodyPr wrap="square" lIns="0" tIns="0" rIns="0" bIns="0" anchor="t">
                <a:spAutoFit/>
              </a:bodyPr>
              <a:p>
                <a:endParaRPr lang="zh-CN" altLang="zh-CN" sz="2400" dirty="0">
                  <a:latin typeface="Arial" panose="020B0604020202020204" pitchFamily="34" charset="0"/>
                  <a:ea typeface="宋体" panose="02010600030101010101" pitchFamily="2" charset="-122"/>
                </a:endParaRPr>
              </a:p>
            </p:txBody>
          </p:sp>
          <p:sp>
            <p:nvSpPr>
              <p:cNvPr id="48186" name="矩形 275514"/>
              <p:cNvSpPr/>
              <p:nvPr/>
            </p:nvSpPr>
            <p:spPr>
              <a:xfrm>
                <a:off x="941" y="1382"/>
                <a:ext cx="273"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87" name="矩形 275515"/>
              <p:cNvSpPr/>
              <p:nvPr/>
            </p:nvSpPr>
            <p:spPr>
              <a:xfrm>
                <a:off x="989" y="1412"/>
                <a:ext cx="171"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100</a:t>
                </a:r>
                <a:endParaRPr lang="en-US" altLang="zh-CN" sz="2400">
                  <a:latin typeface="Arial" panose="020B0604020202020204" pitchFamily="34" charset="0"/>
                  <a:ea typeface="宋体" panose="02010600030101010101" pitchFamily="2" charset="-122"/>
                </a:endParaRPr>
              </a:p>
            </p:txBody>
          </p:sp>
          <p:sp>
            <p:nvSpPr>
              <p:cNvPr id="48188" name="矩形 275516"/>
              <p:cNvSpPr/>
              <p:nvPr/>
            </p:nvSpPr>
            <p:spPr>
              <a:xfrm>
                <a:off x="997" y="1756"/>
                <a:ext cx="212"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89" name="矩形 275517"/>
              <p:cNvSpPr/>
              <p:nvPr/>
            </p:nvSpPr>
            <p:spPr>
              <a:xfrm>
                <a:off x="1043" y="1787"/>
                <a:ext cx="146"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80</a:t>
                </a:r>
                <a:endParaRPr lang="en-US" altLang="zh-CN" sz="2400">
                  <a:latin typeface="Arial" panose="020B0604020202020204" pitchFamily="34" charset="0"/>
                  <a:ea typeface="宋体" panose="02010600030101010101" pitchFamily="2" charset="-122"/>
                </a:endParaRPr>
              </a:p>
            </p:txBody>
          </p:sp>
          <p:sp>
            <p:nvSpPr>
              <p:cNvPr id="48190" name="矩形 275518"/>
              <p:cNvSpPr/>
              <p:nvPr/>
            </p:nvSpPr>
            <p:spPr>
              <a:xfrm>
                <a:off x="997" y="2131"/>
                <a:ext cx="212"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91" name="矩形 275519"/>
              <p:cNvSpPr/>
              <p:nvPr/>
            </p:nvSpPr>
            <p:spPr>
              <a:xfrm>
                <a:off x="1043" y="2160"/>
                <a:ext cx="146"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60</a:t>
                </a:r>
                <a:endParaRPr lang="en-US" altLang="zh-CN" sz="2400">
                  <a:latin typeface="Arial" panose="020B0604020202020204" pitchFamily="34" charset="0"/>
                  <a:ea typeface="宋体" panose="02010600030101010101" pitchFamily="2" charset="-122"/>
                </a:endParaRPr>
              </a:p>
            </p:txBody>
          </p:sp>
          <p:sp>
            <p:nvSpPr>
              <p:cNvPr id="48192" name="矩形 275520"/>
              <p:cNvSpPr/>
              <p:nvPr/>
            </p:nvSpPr>
            <p:spPr>
              <a:xfrm>
                <a:off x="997" y="2502"/>
                <a:ext cx="212"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93" name="矩形 275521"/>
              <p:cNvSpPr/>
              <p:nvPr/>
            </p:nvSpPr>
            <p:spPr>
              <a:xfrm>
                <a:off x="1043" y="2532"/>
                <a:ext cx="117"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40</a:t>
                </a:r>
                <a:endParaRPr lang="en-US" altLang="zh-CN" sz="2400">
                  <a:latin typeface="Arial" panose="020B0604020202020204" pitchFamily="34" charset="0"/>
                  <a:ea typeface="宋体" panose="02010600030101010101" pitchFamily="2" charset="-122"/>
                </a:endParaRPr>
              </a:p>
            </p:txBody>
          </p:sp>
          <p:sp>
            <p:nvSpPr>
              <p:cNvPr id="48194" name="矩形 275522"/>
              <p:cNvSpPr/>
              <p:nvPr/>
            </p:nvSpPr>
            <p:spPr>
              <a:xfrm>
                <a:off x="997" y="2896"/>
                <a:ext cx="212"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95" name="矩形 275523"/>
              <p:cNvSpPr/>
              <p:nvPr/>
            </p:nvSpPr>
            <p:spPr>
              <a:xfrm>
                <a:off x="1043" y="2927"/>
                <a:ext cx="117"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20</a:t>
                </a:r>
                <a:endParaRPr lang="en-US" altLang="zh-CN" sz="2400">
                  <a:latin typeface="Arial" panose="020B0604020202020204" pitchFamily="34" charset="0"/>
                  <a:ea typeface="宋体" panose="02010600030101010101" pitchFamily="2" charset="-122"/>
                </a:endParaRPr>
              </a:p>
            </p:txBody>
          </p:sp>
          <p:sp>
            <p:nvSpPr>
              <p:cNvPr id="48196" name="矩形 275524"/>
              <p:cNvSpPr/>
              <p:nvPr/>
            </p:nvSpPr>
            <p:spPr>
              <a:xfrm>
                <a:off x="1053" y="3286"/>
                <a:ext cx="153" cy="173"/>
              </a:xfrm>
              <a:prstGeom prst="rect">
                <a:avLst/>
              </a:prstGeom>
              <a:no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197" name="矩形 275525"/>
              <p:cNvSpPr/>
              <p:nvPr/>
            </p:nvSpPr>
            <p:spPr>
              <a:xfrm>
                <a:off x="1098" y="3316"/>
                <a:ext cx="43" cy="183"/>
              </a:xfrm>
              <a:prstGeom prst="rect">
                <a:avLst/>
              </a:prstGeom>
              <a:noFill/>
              <a:ln w="9525">
                <a:noFill/>
              </a:ln>
            </p:spPr>
            <p:txBody>
              <a:bodyPr wrap="square" lIns="0" tIns="0" rIns="0" bIns="0" anchor="t">
                <a:spAutoFit/>
              </a:bodyPr>
              <a:p>
                <a:r>
                  <a:rPr lang="en-US" altLang="zh-CN" sz="1735">
                    <a:solidFill>
                      <a:srgbClr val="000000"/>
                    </a:solidFill>
                    <a:latin typeface="Times New Roman" panose="02020603050405020304" pitchFamily="18" charset="0"/>
                    <a:ea typeface="宋体" panose="02010600030101010101" pitchFamily="2" charset="-122"/>
                  </a:rPr>
                  <a:t>0</a:t>
                </a:r>
                <a:endParaRPr lang="en-US" altLang="zh-CN" sz="2400">
                  <a:latin typeface="Arial" panose="020B0604020202020204" pitchFamily="34" charset="0"/>
                  <a:ea typeface="宋体" panose="02010600030101010101" pitchFamily="2" charset="-122"/>
                </a:endParaRPr>
              </a:p>
            </p:txBody>
          </p:sp>
          <p:sp>
            <p:nvSpPr>
              <p:cNvPr id="48198" name="任意多边形 275526"/>
              <p:cNvSpPr/>
              <p:nvPr/>
            </p:nvSpPr>
            <p:spPr>
              <a:xfrm>
                <a:off x="1298" y="1673"/>
                <a:ext cx="3159" cy="1501"/>
              </a:xfrm>
              <a:custGeom>
                <a:avLst/>
                <a:gdLst/>
                <a:ahLst/>
                <a:cxnLst/>
                <a:pathLst>
                  <a:path w="3159" h="1501">
                    <a:moveTo>
                      <a:pt x="0" y="1"/>
                    </a:moveTo>
                    <a:lnTo>
                      <a:pt x="0" y="25"/>
                    </a:lnTo>
                    <a:lnTo>
                      <a:pt x="73" y="24"/>
                    </a:lnTo>
                    <a:lnTo>
                      <a:pt x="150" y="24"/>
                    </a:lnTo>
                    <a:lnTo>
                      <a:pt x="189" y="25"/>
                    </a:lnTo>
                    <a:lnTo>
                      <a:pt x="232" y="30"/>
                    </a:lnTo>
                    <a:lnTo>
                      <a:pt x="274" y="34"/>
                    </a:lnTo>
                    <a:lnTo>
                      <a:pt x="320" y="42"/>
                    </a:lnTo>
                    <a:lnTo>
                      <a:pt x="320" y="30"/>
                    </a:lnTo>
                    <a:lnTo>
                      <a:pt x="315" y="40"/>
                    </a:lnTo>
                    <a:lnTo>
                      <a:pt x="363" y="49"/>
                    </a:lnTo>
                    <a:lnTo>
                      <a:pt x="412" y="62"/>
                    </a:lnTo>
                    <a:lnTo>
                      <a:pt x="465" y="76"/>
                    </a:lnTo>
                    <a:lnTo>
                      <a:pt x="521" y="95"/>
                    </a:lnTo>
                    <a:lnTo>
                      <a:pt x="580" y="116"/>
                    </a:lnTo>
                    <a:lnTo>
                      <a:pt x="644" y="142"/>
                    </a:lnTo>
                    <a:lnTo>
                      <a:pt x="711" y="171"/>
                    </a:lnTo>
                    <a:lnTo>
                      <a:pt x="783" y="204"/>
                    </a:lnTo>
                    <a:lnTo>
                      <a:pt x="820" y="224"/>
                    </a:lnTo>
                    <a:lnTo>
                      <a:pt x="861" y="244"/>
                    </a:lnTo>
                    <a:lnTo>
                      <a:pt x="903" y="268"/>
                    </a:lnTo>
                    <a:lnTo>
                      <a:pt x="948" y="292"/>
                    </a:lnTo>
                    <a:lnTo>
                      <a:pt x="993" y="319"/>
                    </a:lnTo>
                    <a:lnTo>
                      <a:pt x="1041" y="347"/>
                    </a:lnTo>
                    <a:lnTo>
                      <a:pt x="1140" y="407"/>
                    </a:lnTo>
                    <a:lnTo>
                      <a:pt x="1243" y="471"/>
                    </a:lnTo>
                    <a:lnTo>
                      <a:pt x="1248" y="461"/>
                    </a:lnTo>
                    <a:lnTo>
                      <a:pt x="1240" y="468"/>
                    </a:lnTo>
                    <a:lnTo>
                      <a:pt x="1346" y="537"/>
                    </a:lnTo>
                    <a:lnTo>
                      <a:pt x="1456" y="607"/>
                    </a:lnTo>
                    <a:lnTo>
                      <a:pt x="1567" y="679"/>
                    </a:lnTo>
                    <a:lnTo>
                      <a:pt x="1678" y="750"/>
                    </a:lnTo>
                    <a:lnTo>
                      <a:pt x="1788" y="822"/>
                    </a:lnTo>
                    <a:lnTo>
                      <a:pt x="1894" y="891"/>
                    </a:lnTo>
                    <a:lnTo>
                      <a:pt x="1998" y="958"/>
                    </a:lnTo>
                    <a:lnTo>
                      <a:pt x="2098" y="1020"/>
                    </a:lnTo>
                    <a:lnTo>
                      <a:pt x="2101" y="1023"/>
                    </a:lnTo>
                    <a:lnTo>
                      <a:pt x="2149" y="1052"/>
                    </a:lnTo>
                    <a:lnTo>
                      <a:pt x="2195" y="1080"/>
                    </a:lnTo>
                    <a:lnTo>
                      <a:pt x="2239" y="1107"/>
                    </a:lnTo>
                    <a:lnTo>
                      <a:pt x="2281" y="1132"/>
                    </a:lnTo>
                    <a:lnTo>
                      <a:pt x="2322" y="1155"/>
                    </a:lnTo>
                    <a:lnTo>
                      <a:pt x="2358" y="1176"/>
                    </a:lnTo>
                    <a:lnTo>
                      <a:pt x="2432" y="1214"/>
                    </a:lnTo>
                    <a:lnTo>
                      <a:pt x="2500" y="1250"/>
                    </a:lnTo>
                    <a:lnTo>
                      <a:pt x="2567" y="1282"/>
                    </a:lnTo>
                    <a:lnTo>
                      <a:pt x="2629" y="1310"/>
                    </a:lnTo>
                    <a:lnTo>
                      <a:pt x="2688" y="1335"/>
                    </a:lnTo>
                    <a:lnTo>
                      <a:pt x="2744" y="1358"/>
                    </a:lnTo>
                    <a:lnTo>
                      <a:pt x="2796" y="1378"/>
                    </a:lnTo>
                    <a:lnTo>
                      <a:pt x="2847" y="1396"/>
                    </a:lnTo>
                    <a:lnTo>
                      <a:pt x="2894" y="1413"/>
                    </a:lnTo>
                    <a:lnTo>
                      <a:pt x="2938" y="1429"/>
                    </a:lnTo>
                    <a:lnTo>
                      <a:pt x="2979" y="1443"/>
                    </a:lnTo>
                    <a:lnTo>
                      <a:pt x="3018" y="1455"/>
                    </a:lnTo>
                    <a:lnTo>
                      <a:pt x="3054" y="1467"/>
                    </a:lnTo>
                    <a:lnTo>
                      <a:pt x="3088" y="1478"/>
                    </a:lnTo>
                    <a:lnTo>
                      <a:pt x="3120" y="1489"/>
                    </a:lnTo>
                    <a:lnTo>
                      <a:pt x="3149" y="1501"/>
                    </a:lnTo>
                    <a:lnTo>
                      <a:pt x="3159" y="1478"/>
                    </a:lnTo>
                    <a:lnTo>
                      <a:pt x="3129" y="1467"/>
                    </a:lnTo>
                    <a:lnTo>
                      <a:pt x="3098" y="1456"/>
                    </a:lnTo>
                    <a:lnTo>
                      <a:pt x="3064" y="1444"/>
                    </a:lnTo>
                    <a:lnTo>
                      <a:pt x="3028" y="1432"/>
                    </a:lnTo>
                    <a:lnTo>
                      <a:pt x="2989" y="1420"/>
                    </a:lnTo>
                    <a:lnTo>
                      <a:pt x="2948" y="1407"/>
                    </a:lnTo>
                    <a:lnTo>
                      <a:pt x="2904" y="1390"/>
                    </a:lnTo>
                    <a:lnTo>
                      <a:pt x="2856" y="1374"/>
                    </a:lnTo>
                    <a:lnTo>
                      <a:pt x="2806" y="1356"/>
                    </a:lnTo>
                    <a:lnTo>
                      <a:pt x="2753" y="1335"/>
                    </a:lnTo>
                    <a:lnTo>
                      <a:pt x="2698" y="1313"/>
                    </a:lnTo>
                    <a:lnTo>
                      <a:pt x="2639" y="1287"/>
                    </a:lnTo>
                    <a:lnTo>
                      <a:pt x="2577" y="1259"/>
                    </a:lnTo>
                    <a:lnTo>
                      <a:pt x="2510" y="1228"/>
                    </a:lnTo>
                    <a:lnTo>
                      <a:pt x="2441" y="1192"/>
                    </a:lnTo>
                    <a:lnTo>
                      <a:pt x="2371" y="1155"/>
                    </a:lnTo>
                    <a:lnTo>
                      <a:pt x="2332" y="1132"/>
                    </a:lnTo>
                    <a:lnTo>
                      <a:pt x="2291" y="1110"/>
                    </a:lnTo>
                    <a:lnTo>
                      <a:pt x="2248" y="1085"/>
                    </a:lnTo>
                    <a:lnTo>
                      <a:pt x="2204" y="1058"/>
                    </a:lnTo>
                    <a:lnTo>
                      <a:pt x="2159" y="1029"/>
                    </a:lnTo>
                    <a:lnTo>
                      <a:pt x="2111" y="1001"/>
                    </a:lnTo>
                    <a:lnTo>
                      <a:pt x="2106" y="1011"/>
                    </a:lnTo>
                    <a:lnTo>
                      <a:pt x="2116" y="1004"/>
                    </a:lnTo>
                    <a:lnTo>
                      <a:pt x="2016" y="941"/>
                    </a:lnTo>
                    <a:lnTo>
                      <a:pt x="1912" y="874"/>
                    </a:lnTo>
                    <a:lnTo>
                      <a:pt x="1806" y="806"/>
                    </a:lnTo>
                    <a:lnTo>
                      <a:pt x="1696" y="734"/>
                    </a:lnTo>
                    <a:lnTo>
                      <a:pt x="1585" y="662"/>
                    </a:lnTo>
                    <a:lnTo>
                      <a:pt x="1474" y="591"/>
                    </a:lnTo>
                    <a:lnTo>
                      <a:pt x="1364" y="521"/>
                    </a:lnTo>
                    <a:lnTo>
                      <a:pt x="1258" y="452"/>
                    </a:lnTo>
                    <a:lnTo>
                      <a:pt x="1253" y="449"/>
                    </a:lnTo>
                    <a:lnTo>
                      <a:pt x="1150" y="385"/>
                    </a:lnTo>
                    <a:lnTo>
                      <a:pt x="1051" y="325"/>
                    </a:lnTo>
                    <a:lnTo>
                      <a:pt x="1003" y="297"/>
                    </a:lnTo>
                    <a:lnTo>
                      <a:pt x="957" y="270"/>
                    </a:lnTo>
                    <a:lnTo>
                      <a:pt x="913" y="246"/>
                    </a:lnTo>
                    <a:lnTo>
                      <a:pt x="871" y="222"/>
                    </a:lnTo>
                    <a:lnTo>
                      <a:pt x="830" y="201"/>
                    </a:lnTo>
                    <a:lnTo>
                      <a:pt x="794" y="183"/>
                    </a:lnTo>
                    <a:lnTo>
                      <a:pt x="720" y="149"/>
                    </a:lnTo>
                    <a:lnTo>
                      <a:pt x="653" y="119"/>
                    </a:lnTo>
                    <a:lnTo>
                      <a:pt x="590" y="94"/>
                    </a:lnTo>
                    <a:lnTo>
                      <a:pt x="531" y="73"/>
                    </a:lnTo>
                    <a:lnTo>
                      <a:pt x="475" y="53"/>
                    </a:lnTo>
                    <a:lnTo>
                      <a:pt x="421" y="40"/>
                    </a:lnTo>
                    <a:lnTo>
                      <a:pt x="372" y="27"/>
                    </a:lnTo>
                    <a:lnTo>
                      <a:pt x="325" y="18"/>
                    </a:lnTo>
                    <a:lnTo>
                      <a:pt x="320" y="18"/>
                    </a:lnTo>
                    <a:lnTo>
                      <a:pt x="274" y="10"/>
                    </a:lnTo>
                    <a:lnTo>
                      <a:pt x="232" y="6"/>
                    </a:lnTo>
                    <a:lnTo>
                      <a:pt x="189" y="1"/>
                    </a:lnTo>
                    <a:lnTo>
                      <a:pt x="150" y="0"/>
                    </a:lnTo>
                    <a:lnTo>
                      <a:pt x="73" y="0"/>
                    </a:lnTo>
                    <a:lnTo>
                      <a:pt x="0" y="1"/>
                    </a:lnTo>
                    <a:close/>
                  </a:path>
                </a:pathLst>
              </a:custGeom>
              <a:solidFill>
                <a:srgbClr val="000000"/>
              </a:solidFill>
              <a:ln w="9525">
                <a:noFill/>
              </a:ln>
            </p:spPr>
            <p:txBody>
              <a:bodyPr/>
              <a:p>
                <a:endParaRPr lang="zh-CN" altLang="en-US" sz="2400"/>
              </a:p>
            </p:txBody>
          </p:sp>
          <p:grpSp>
            <p:nvGrpSpPr>
              <p:cNvPr id="48199" name="组合 275527"/>
              <p:cNvGrpSpPr/>
              <p:nvPr/>
            </p:nvGrpSpPr>
            <p:grpSpPr>
              <a:xfrm>
                <a:off x="1298" y="2672"/>
                <a:ext cx="3160" cy="706"/>
                <a:chOff x="1298" y="2672"/>
                <a:chExt cx="3160" cy="706"/>
              </a:xfrm>
            </p:grpSpPr>
            <p:sp>
              <p:nvSpPr>
                <p:cNvPr id="48200" name="矩形 275528"/>
                <p:cNvSpPr/>
                <p:nvPr/>
              </p:nvSpPr>
              <p:spPr>
                <a:xfrm>
                  <a:off x="1298" y="3354"/>
                  <a:ext cx="104" cy="24"/>
                </a:xfrm>
                <a:prstGeom prst="rect">
                  <a:avLst/>
                </a:prstGeom>
                <a:solidFill>
                  <a:srgbClr val="000000"/>
                </a:solid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201" name="任意多边形 275529"/>
                <p:cNvSpPr/>
                <p:nvPr/>
              </p:nvSpPr>
              <p:spPr>
                <a:xfrm>
                  <a:off x="1481" y="3354"/>
                  <a:ext cx="104" cy="24"/>
                </a:xfrm>
                <a:custGeom>
                  <a:avLst/>
                  <a:gdLst/>
                  <a:ahLst/>
                  <a:cxnLst/>
                  <a:pathLst>
                    <a:path w="104" h="24">
                      <a:moveTo>
                        <a:pt x="0" y="0"/>
                      </a:moveTo>
                      <a:lnTo>
                        <a:pt x="0" y="24"/>
                      </a:lnTo>
                      <a:lnTo>
                        <a:pt x="39" y="24"/>
                      </a:lnTo>
                      <a:lnTo>
                        <a:pt x="104" y="24"/>
                      </a:lnTo>
                      <a:lnTo>
                        <a:pt x="104" y="0"/>
                      </a:lnTo>
                      <a:lnTo>
                        <a:pt x="39" y="0"/>
                      </a:lnTo>
                      <a:lnTo>
                        <a:pt x="0" y="0"/>
                      </a:lnTo>
                      <a:close/>
                    </a:path>
                  </a:pathLst>
                </a:custGeom>
                <a:solidFill>
                  <a:srgbClr val="000000"/>
                </a:solidFill>
                <a:ln w="9525">
                  <a:noFill/>
                </a:ln>
              </p:spPr>
              <p:txBody>
                <a:bodyPr/>
                <a:p>
                  <a:endParaRPr lang="zh-CN" altLang="en-US" sz="2400"/>
                </a:p>
              </p:txBody>
            </p:sp>
            <p:sp>
              <p:nvSpPr>
                <p:cNvPr id="48202" name="任意多边形 275530"/>
                <p:cNvSpPr/>
                <p:nvPr/>
              </p:nvSpPr>
              <p:spPr>
                <a:xfrm>
                  <a:off x="1664" y="3354"/>
                  <a:ext cx="104" cy="24"/>
                </a:xfrm>
                <a:custGeom>
                  <a:avLst/>
                  <a:gdLst/>
                  <a:ahLst/>
                  <a:cxnLst/>
                  <a:pathLst>
                    <a:path w="104" h="24">
                      <a:moveTo>
                        <a:pt x="0" y="0"/>
                      </a:moveTo>
                      <a:lnTo>
                        <a:pt x="0" y="24"/>
                      </a:lnTo>
                      <a:lnTo>
                        <a:pt x="75" y="24"/>
                      </a:lnTo>
                      <a:lnTo>
                        <a:pt x="104" y="24"/>
                      </a:lnTo>
                      <a:lnTo>
                        <a:pt x="104" y="0"/>
                      </a:lnTo>
                      <a:lnTo>
                        <a:pt x="75" y="0"/>
                      </a:lnTo>
                      <a:lnTo>
                        <a:pt x="0" y="0"/>
                      </a:lnTo>
                      <a:close/>
                    </a:path>
                  </a:pathLst>
                </a:custGeom>
                <a:solidFill>
                  <a:srgbClr val="000000"/>
                </a:solidFill>
                <a:ln w="9525">
                  <a:noFill/>
                </a:ln>
              </p:spPr>
              <p:txBody>
                <a:bodyPr/>
                <a:p>
                  <a:endParaRPr lang="zh-CN" altLang="en-US" sz="2400"/>
                </a:p>
              </p:txBody>
            </p:sp>
            <p:sp>
              <p:nvSpPr>
                <p:cNvPr id="48203" name="矩形 275531"/>
                <p:cNvSpPr/>
                <p:nvPr/>
              </p:nvSpPr>
              <p:spPr>
                <a:xfrm>
                  <a:off x="1847" y="3353"/>
                  <a:ext cx="104" cy="24"/>
                </a:xfrm>
                <a:prstGeom prst="rect">
                  <a:avLst/>
                </a:prstGeom>
                <a:solidFill>
                  <a:srgbClr val="000000"/>
                </a:solidFill>
                <a:ln w="9525">
                  <a:noFill/>
                </a:ln>
              </p:spPr>
              <p:txBody>
                <a:bodyPr anchor="t"/>
                <a:p>
                  <a:endParaRPr lang="zh-CN" altLang="en-US" sz="2400">
                    <a:latin typeface="Tahoma" panose="020B0604030504040204" pitchFamily="34" charset="0"/>
                    <a:ea typeface="宋体" panose="02010600030101010101" pitchFamily="2" charset="-122"/>
                  </a:endParaRPr>
                </a:p>
              </p:txBody>
            </p:sp>
            <p:sp>
              <p:nvSpPr>
                <p:cNvPr id="48204" name="任意多边形 275532"/>
                <p:cNvSpPr/>
                <p:nvPr/>
              </p:nvSpPr>
              <p:spPr>
                <a:xfrm>
                  <a:off x="2030" y="3350"/>
                  <a:ext cx="104" cy="25"/>
                </a:xfrm>
                <a:custGeom>
                  <a:avLst/>
                  <a:gdLst/>
                  <a:ahLst/>
                  <a:cxnLst/>
                  <a:pathLst>
                    <a:path w="104" h="25">
                      <a:moveTo>
                        <a:pt x="0" y="1"/>
                      </a:moveTo>
                      <a:lnTo>
                        <a:pt x="0" y="25"/>
                      </a:lnTo>
                      <a:lnTo>
                        <a:pt x="28" y="25"/>
                      </a:lnTo>
                      <a:lnTo>
                        <a:pt x="104" y="24"/>
                      </a:lnTo>
                      <a:lnTo>
                        <a:pt x="104" y="0"/>
                      </a:lnTo>
                      <a:lnTo>
                        <a:pt x="28" y="1"/>
                      </a:lnTo>
                      <a:lnTo>
                        <a:pt x="0" y="1"/>
                      </a:lnTo>
                      <a:close/>
                    </a:path>
                  </a:pathLst>
                </a:custGeom>
                <a:solidFill>
                  <a:srgbClr val="000000"/>
                </a:solidFill>
                <a:ln w="9525">
                  <a:noFill/>
                </a:ln>
              </p:spPr>
              <p:txBody>
                <a:bodyPr/>
                <a:p>
                  <a:endParaRPr lang="zh-CN" altLang="en-US" sz="2400"/>
                </a:p>
              </p:txBody>
            </p:sp>
            <p:sp>
              <p:nvSpPr>
                <p:cNvPr id="48205" name="任意多边形 275533"/>
                <p:cNvSpPr/>
                <p:nvPr/>
              </p:nvSpPr>
              <p:spPr>
                <a:xfrm>
                  <a:off x="2213" y="3347"/>
                  <a:ext cx="105" cy="25"/>
                </a:xfrm>
                <a:custGeom>
                  <a:avLst/>
                  <a:gdLst/>
                  <a:ahLst/>
                  <a:cxnLst/>
                  <a:pathLst>
                    <a:path w="105" h="25">
                      <a:moveTo>
                        <a:pt x="0" y="1"/>
                      </a:moveTo>
                      <a:lnTo>
                        <a:pt x="0" y="25"/>
                      </a:lnTo>
                      <a:lnTo>
                        <a:pt x="47" y="25"/>
                      </a:lnTo>
                      <a:lnTo>
                        <a:pt x="105" y="24"/>
                      </a:lnTo>
                      <a:lnTo>
                        <a:pt x="105" y="0"/>
                      </a:lnTo>
                      <a:lnTo>
                        <a:pt x="47" y="1"/>
                      </a:lnTo>
                      <a:lnTo>
                        <a:pt x="0" y="1"/>
                      </a:lnTo>
                      <a:close/>
                    </a:path>
                  </a:pathLst>
                </a:custGeom>
                <a:solidFill>
                  <a:srgbClr val="000000"/>
                </a:solidFill>
                <a:ln w="9525">
                  <a:noFill/>
                </a:ln>
              </p:spPr>
              <p:txBody>
                <a:bodyPr/>
                <a:p>
                  <a:endParaRPr lang="zh-CN" altLang="en-US" sz="2400"/>
                </a:p>
              </p:txBody>
            </p:sp>
            <p:sp>
              <p:nvSpPr>
                <p:cNvPr id="48206" name="任意多边形 275534"/>
                <p:cNvSpPr/>
                <p:nvPr/>
              </p:nvSpPr>
              <p:spPr>
                <a:xfrm>
                  <a:off x="2396" y="3341"/>
                  <a:ext cx="105" cy="27"/>
                </a:xfrm>
                <a:custGeom>
                  <a:avLst/>
                  <a:gdLst/>
                  <a:ahLst/>
                  <a:cxnLst/>
                  <a:pathLst>
                    <a:path w="105" h="27">
                      <a:moveTo>
                        <a:pt x="0" y="3"/>
                      </a:moveTo>
                      <a:lnTo>
                        <a:pt x="0" y="27"/>
                      </a:lnTo>
                      <a:lnTo>
                        <a:pt x="57" y="25"/>
                      </a:lnTo>
                      <a:lnTo>
                        <a:pt x="105" y="24"/>
                      </a:lnTo>
                      <a:lnTo>
                        <a:pt x="103" y="0"/>
                      </a:lnTo>
                      <a:lnTo>
                        <a:pt x="57" y="1"/>
                      </a:lnTo>
                      <a:lnTo>
                        <a:pt x="0" y="3"/>
                      </a:lnTo>
                      <a:close/>
                    </a:path>
                  </a:pathLst>
                </a:custGeom>
                <a:solidFill>
                  <a:srgbClr val="000000"/>
                </a:solidFill>
                <a:ln w="9525">
                  <a:noFill/>
                </a:ln>
              </p:spPr>
              <p:txBody>
                <a:bodyPr/>
                <a:p>
                  <a:endParaRPr lang="zh-CN" altLang="en-US" sz="2400"/>
                </a:p>
              </p:txBody>
            </p:sp>
            <p:sp>
              <p:nvSpPr>
                <p:cNvPr id="48207" name="任意多边形 275535"/>
                <p:cNvSpPr/>
                <p:nvPr/>
              </p:nvSpPr>
              <p:spPr>
                <a:xfrm>
                  <a:off x="2577" y="3332"/>
                  <a:ext cx="107" cy="30"/>
                </a:xfrm>
                <a:custGeom>
                  <a:avLst/>
                  <a:gdLst/>
                  <a:ahLst/>
                  <a:cxnLst/>
                  <a:pathLst>
                    <a:path w="107" h="30">
                      <a:moveTo>
                        <a:pt x="0" y="6"/>
                      </a:moveTo>
                      <a:lnTo>
                        <a:pt x="2" y="30"/>
                      </a:lnTo>
                      <a:lnTo>
                        <a:pt x="56" y="27"/>
                      </a:lnTo>
                      <a:lnTo>
                        <a:pt x="107" y="24"/>
                      </a:lnTo>
                      <a:lnTo>
                        <a:pt x="105" y="0"/>
                      </a:lnTo>
                      <a:lnTo>
                        <a:pt x="56" y="3"/>
                      </a:lnTo>
                      <a:lnTo>
                        <a:pt x="0" y="6"/>
                      </a:lnTo>
                      <a:close/>
                    </a:path>
                  </a:pathLst>
                </a:custGeom>
                <a:solidFill>
                  <a:srgbClr val="000000"/>
                </a:solidFill>
                <a:ln w="9525">
                  <a:noFill/>
                </a:ln>
              </p:spPr>
              <p:txBody>
                <a:bodyPr/>
                <a:p>
                  <a:endParaRPr lang="zh-CN" altLang="en-US" sz="2400"/>
                </a:p>
              </p:txBody>
            </p:sp>
            <p:sp>
              <p:nvSpPr>
                <p:cNvPr id="48208" name="任意多边形 275536"/>
                <p:cNvSpPr/>
                <p:nvPr/>
              </p:nvSpPr>
              <p:spPr>
                <a:xfrm>
                  <a:off x="2760" y="3320"/>
                  <a:ext cx="107" cy="31"/>
                </a:xfrm>
                <a:custGeom>
                  <a:avLst/>
                  <a:gdLst/>
                  <a:ahLst/>
                  <a:cxnLst/>
                  <a:pathLst>
                    <a:path w="107" h="31">
                      <a:moveTo>
                        <a:pt x="0" y="8"/>
                      </a:moveTo>
                      <a:lnTo>
                        <a:pt x="2" y="31"/>
                      </a:lnTo>
                      <a:lnTo>
                        <a:pt x="38" y="28"/>
                      </a:lnTo>
                      <a:lnTo>
                        <a:pt x="107" y="24"/>
                      </a:lnTo>
                      <a:lnTo>
                        <a:pt x="105" y="0"/>
                      </a:lnTo>
                      <a:lnTo>
                        <a:pt x="38" y="5"/>
                      </a:lnTo>
                      <a:lnTo>
                        <a:pt x="0" y="8"/>
                      </a:lnTo>
                      <a:close/>
                    </a:path>
                  </a:pathLst>
                </a:custGeom>
                <a:solidFill>
                  <a:srgbClr val="000000"/>
                </a:solidFill>
                <a:ln w="9525">
                  <a:noFill/>
                </a:ln>
              </p:spPr>
              <p:txBody>
                <a:bodyPr/>
                <a:p>
                  <a:endParaRPr lang="zh-CN" altLang="en-US" sz="2400"/>
                </a:p>
              </p:txBody>
            </p:sp>
            <p:sp>
              <p:nvSpPr>
                <p:cNvPr id="48209" name="任意多边形 275537"/>
                <p:cNvSpPr/>
                <p:nvPr/>
              </p:nvSpPr>
              <p:spPr>
                <a:xfrm>
                  <a:off x="2943" y="3301"/>
                  <a:ext cx="107" cy="35"/>
                </a:xfrm>
                <a:custGeom>
                  <a:avLst/>
                  <a:gdLst/>
                  <a:ahLst/>
                  <a:cxnLst/>
                  <a:pathLst>
                    <a:path w="107" h="35">
                      <a:moveTo>
                        <a:pt x="0" y="12"/>
                      </a:moveTo>
                      <a:lnTo>
                        <a:pt x="2" y="35"/>
                      </a:lnTo>
                      <a:lnTo>
                        <a:pt x="2" y="35"/>
                      </a:lnTo>
                      <a:lnTo>
                        <a:pt x="67" y="28"/>
                      </a:lnTo>
                      <a:lnTo>
                        <a:pt x="107" y="24"/>
                      </a:lnTo>
                      <a:lnTo>
                        <a:pt x="103" y="0"/>
                      </a:lnTo>
                      <a:lnTo>
                        <a:pt x="67" y="4"/>
                      </a:lnTo>
                      <a:lnTo>
                        <a:pt x="2" y="12"/>
                      </a:lnTo>
                      <a:lnTo>
                        <a:pt x="0" y="12"/>
                      </a:lnTo>
                      <a:close/>
                    </a:path>
                  </a:pathLst>
                </a:custGeom>
                <a:solidFill>
                  <a:srgbClr val="000000"/>
                </a:solidFill>
                <a:ln w="9525">
                  <a:noFill/>
                </a:ln>
              </p:spPr>
              <p:txBody>
                <a:bodyPr/>
                <a:p>
                  <a:endParaRPr lang="zh-CN" altLang="en-US" sz="2400"/>
                </a:p>
              </p:txBody>
            </p:sp>
            <p:sp>
              <p:nvSpPr>
                <p:cNvPr id="48210" name="任意多边形 275538"/>
                <p:cNvSpPr/>
                <p:nvPr/>
              </p:nvSpPr>
              <p:spPr>
                <a:xfrm>
                  <a:off x="3123" y="3274"/>
                  <a:ext cx="110" cy="40"/>
                </a:xfrm>
                <a:custGeom>
                  <a:avLst/>
                  <a:gdLst/>
                  <a:ahLst/>
                  <a:cxnLst/>
                  <a:pathLst>
                    <a:path w="110" h="40">
                      <a:moveTo>
                        <a:pt x="0" y="16"/>
                      </a:moveTo>
                      <a:lnTo>
                        <a:pt x="3" y="40"/>
                      </a:lnTo>
                      <a:lnTo>
                        <a:pt x="5" y="40"/>
                      </a:lnTo>
                      <a:lnTo>
                        <a:pt x="56" y="33"/>
                      </a:lnTo>
                      <a:lnTo>
                        <a:pt x="105" y="24"/>
                      </a:lnTo>
                      <a:lnTo>
                        <a:pt x="110" y="24"/>
                      </a:lnTo>
                      <a:lnTo>
                        <a:pt x="108" y="24"/>
                      </a:lnTo>
                      <a:lnTo>
                        <a:pt x="103" y="1"/>
                      </a:lnTo>
                      <a:lnTo>
                        <a:pt x="100" y="1"/>
                      </a:lnTo>
                      <a:lnTo>
                        <a:pt x="105" y="12"/>
                      </a:lnTo>
                      <a:lnTo>
                        <a:pt x="105" y="0"/>
                      </a:lnTo>
                      <a:lnTo>
                        <a:pt x="56" y="9"/>
                      </a:lnTo>
                      <a:lnTo>
                        <a:pt x="5" y="16"/>
                      </a:lnTo>
                      <a:lnTo>
                        <a:pt x="0" y="16"/>
                      </a:lnTo>
                      <a:close/>
                    </a:path>
                  </a:pathLst>
                </a:custGeom>
                <a:solidFill>
                  <a:srgbClr val="000000"/>
                </a:solidFill>
                <a:ln w="9525">
                  <a:noFill/>
                </a:ln>
              </p:spPr>
              <p:txBody>
                <a:bodyPr/>
                <a:p>
                  <a:endParaRPr lang="zh-CN" altLang="en-US" sz="2400"/>
                </a:p>
              </p:txBody>
            </p:sp>
            <p:sp>
              <p:nvSpPr>
                <p:cNvPr id="48211" name="任意多边形 275539"/>
                <p:cNvSpPr/>
                <p:nvPr/>
              </p:nvSpPr>
              <p:spPr>
                <a:xfrm>
                  <a:off x="3301" y="3234"/>
                  <a:ext cx="108" cy="47"/>
                </a:xfrm>
                <a:custGeom>
                  <a:avLst/>
                  <a:gdLst/>
                  <a:ahLst/>
                  <a:cxnLst/>
                  <a:pathLst>
                    <a:path w="108" h="47">
                      <a:moveTo>
                        <a:pt x="0" y="25"/>
                      </a:moveTo>
                      <a:lnTo>
                        <a:pt x="7" y="47"/>
                      </a:lnTo>
                      <a:lnTo>
                        <a:pt x="22" y="44"/>
                      </a:lnTo>
                      <a:lnTo>
                        <a:pt x="107" y="23"/>
                      </a:lnTo>
                      <a:lnTo>
                        <a:pt x="108" y="22"/>
                      </a:lnTo>
                      <a:lnTo>
                        <a:pt x="100" y="0"/>
                      </a:lnTo>
                      <a:lnTo>
                        <a:pt x="97" y="1"/>
                      </a:lnTo>
                      <a:lnTo>
                        <a:pt x="12" y="22"/>
                      </a:lnTo>
                      <a:lnTo>
                        <a:pt x="0" y="25"/>
                      </a:lnTo>
                      <a:close/>
                    </a:path>
                  </a:pathLst>
                </a:custGeom>
                <a:solidFill>
                  <a:srgbClr val="000000"/>
                </a:solidFill>
                <a:ln w="9525">
                  <a:noFill/>
                </a:ln>
              </p:spPr>
              <p:txBody>
                <a:bodyPr/>
                <a:p>
                  <a:endParaRPr lang="zh-CN" altLang="en-US" sz="2400"/>
                </a:p>
              </p:txBody>
            </p:sp>
            <p:sp>
              <p:nvSpPr>
                <p:cNvPr id="48212" name="任意多边形 275540"/>
                <p:cNvSpPr/>
                <p:nvPr/>
              </p:nvSpPr>
              <p:spPr>
                <a:xfrm>
                  <a:off x="3475" y="3174"/>
                  <a:ext cx="106" cy="58"/>
                </a:xfrm>
                <a:custGeom>
                  <a:avLst/>
                  <a:gdLst/>
                  <a:ahLst/>
                  <a:cxnLst/>
                  <a:pathLst>
                    <a:path w="106" h="58">
                      <a:moveTo>
                        <a:pt x="0" y="36"/>
                      </a:moveTo>
                      <a:lnTo>
                        <a:pt x="8" y="58"/>
                      </a:lnTo>
                      <a:lnTo>
                        <a:pt x="14" y="57"/>
                      </a:lnTo>
                      <a:lnTo>
                        <a:pt x="57" y="42"/>
                      </a:lnTo>
                      <a:lnTo>
                        <a:pt x="99" y="25"/>
                      </a:lnTo>
                      <a:lnTo>
                        <a:pt x="106" y="22"/>
                      </a:lnTo>
                      <a:lnTo>
                        <a:pt x="96" y="0"/>
                      </a:lnTo>
                      <a:lnTo>
                        <a:pt x="89" y="3"/>
                      </a:lnTo>
                      <a:lnTo>
                        <a:pt x="47" y="19"/>
                      </a:lnTo>
                      <a:lnTo>
                        <a:pt x="4" y="34"/>
                      </a:lnTo>
                      <a:lnTo>
                        <a:pt x="0" y="36"/>
                      </a:lnTo>
                      <a:close/>
                    </a:path>
                  </a:pathLst>
                </a:custGeom>
                <a:solidFill>
                  <a:srgbClr val="000000"/>
                </a:solidFill>
                <a:ln w="9525">
                  <a:noFill/>
                </a:ln>
              </p:spPr>
              <p:txBody>
                <a:bodyPr/>
                <a:p>
                  <a:endParaRPr lang="zh-CN" altLang="en-US" sz="2400"/>
                </a:p>
              </p:txBody>
            </p:sp>
            <p:sp>
              <p:nvSpPr>
                <p:cNvPr id="48213" name="任意多边形 275541"/>
                <p:cNvSpPr/>
                <p:nvPr/>
              </p:nvSpPr>
              <p:spPr>
                <a:xfrm>
                  <a:off x="3643" y="3104"/>
                  <a:ext cx="104" cy="62"/>
                </a:xfrm>
                <a:custGeom>
                  <a:avLst/>
                  <a:gdLst/>
                  <a:ahLst/>
                  <a:cxnLst/>
                  <a:pathLst>
                    <a:path w="104" h="62">
                      <a:moveTo>
                        <a:pt x="0" y="40"/>
                      </a:moveTo>
                      <a:lnTo>
                        <a:pt x="11" y="62"/>
                      </a:lnTo>
                      <a:lnTo>
                        <a:pt x="26" y="58"/>
                      </a:lnTo>
                      <a:lnTo>
                        <a:pt x="20" y="46"/>
                      </a:lnTo>
                      <a:lnTo>
                        <a:pt x="24" y="58"/>
                      </a:lnTo>
                      <a:lnTo>
                        <a:pt x="75" y="36"/>
                      </a:lnTo>
                      <a:lnTo>
                        <a:pt x="104" y="21"/>
                      </a:lnTo>
                      <a:lnTo>
                        <a:pt x="93" y="0"/>
                      </a:lnTo>
                      <a:lnTo>
                        <a:pt x="65" y="13"/>
                      </a:lnTo>
                      <a:lnTo>
                        <a:pt x="15" y="36"/>
                      </a:lnTo>
                      <a:lnTo>
                        <a:pt x="15" y="36"/>
                      </a:lnTo>
                      <a:lnTo>
                        <a:pt x="0" y="40"/>
                      </a:lnTo>
                      <a:close/>
                    </a:path>
                  </a:pathLst>
                </a:custGeom>
                <a:solidFill>
                  <a:srgbClr val="000000"/>
                </a:solidFill>
                <a:ln w="9525">
                  <a:noFill/>
                </a:ln>
              </p:spPr>
              <p:txBody>
                <a:bodyPr/>
                <a:p>
                  <a:endParaRPr lang="zh-CN" altLang="en-US" sz="2400"/>
                </a:p>
              </p:txBody>
            </p:sp>
            <p:sp>
              <p:nvSpPr>
                <p:cNvPr id="48214" name="任意多边形 275542"/>
                <p:cNvSpPr/>
                <p:nvPr/>
              </p:nvSpPr>
              <p:spPr>
                <a:xfrm>
                  <a:off x="3805" y="3020"/>
                  <a:ext cx="101" cy="69"/>
                </a:xfrm>
                <a:custGeom>
                  <a:avLst/>
                  <a:gdLst/>
                  <a:ahLst/>
                  <a:cxnLst/>
                  <a:pathLst>
                    <a:path w="101" h="69">
                      <a:moveTo>
                        <a:pt x="0" y="48"/>
                      </a:moveTo>
                      <a:lnTo>
                        <a:pt x="13" y="69"/>
                      </a:lnTo>
                      <a:lnTo>
                        <a:pt x="23" y="64"/>
                      </a:lnTo>
                      <a:lnTo>
                        <a:pt x="78" y="33"/>
                      </a:lnTo>
                      <a:lnTo>
                        <a:pt x="101" y="20"/>
                      </a:lnTo>
                      <a:lnTo>
                        <a:pt x="88" y="0"/>
                      </a:lnTo>
                      <a:lnTo>
                        <a:pt x="68" y="11"/>
                      </a:lnTo>
                      <a:lnTo>
                        <a:pt x="13" y="42"/>
                      </a:lnTo>
                      <a:lnTo>
                        <a:pt x="0" y="48"/>
                      </a:lnTo>
                      <a:close/>
                    </a:path>
                  </a:pathLst>
                </a:custGeom>
                <a:solidFill>
                  <a:srgbClr val="000000"/>
                </a:solidFill>
                <a:ln w="9525">
                  <a:noFill/>
                </a:ln>
              </p:spPr>
              <p:txBody>
                <a:bodyPr/>
                <a:p>
                  <a:endParaRPr lang="zh-CN" altLang="en-US" sz="2400"/>
                </a:p>
              </p:txBody>
            </p:sp>
            <p:sp>
              <p:nvSpPr>
                <p:cNvPr id="48215" name="任意多边形 275543"/>
                <p:cNvSpPr/>
                <p:nvPr/>
              </p:nvSpPr>
              <p:spPr>
                <a:xfrm>
                  <a:off x="3960" y="2928"/>
                  <a:ext cx="100" cy="73"/>
                </a:xfrm>
                <a:custGeom>
                  <a:avLst/>
                  <a:gdLst/>
                  <a:ahLst/>
                  <a:cxnLst/>
                  <a:pathLst>
                    <a:path w="100" h="73">
                      <a:moveTo>
                        <a:pt x="0" y="53"/>
                      </a:moveTo>
                      <a:lnTo>
                        <a:pt x="13" y="73"/>
                      </a:lnTo>
                      <a:lnTo>
                        <a:pt x="39" y="58"/>
                      </a:lnTo>
                      <a:lnTo>
                        <a:pt x="42" y="55"/>
                      </a:lnTo>
                      <a:lnTo>
                        <a:pt x="100" y="19"/>
                      </a:lnTo>
                      <a:lnTo>
                        <a:pt x="85" y="0"/>
                      </a:lnTo>
                      <a:lnTo>
                        <a:pt x="24" y="38"/>
                      </a:lnTo>
                      <a:lnTo>
                        <a:pt x="34" y="46"/>
                      </a:lnTo>
                      <a:lnTo>
                        <a:pt x="29" y="35"/>
                      </a:lnTo>
                      <a:lnTo>
                        <a:pt x="0" y="53"/>
                      </a:lnTo>
                      <a:close/>
                    </a:path>
                  </a:pathLst>
                </a:custGeom>
                <a:solidFill>
                  <a:srgbClr val="000000"/>
                </a:solidFill>
                <a:ln w="9525">
                  <a:noFill/>
                </a:ln>
              </p:spPr>
              <p:txBody>
                <a:bodyPr/>
                <a:p>
                  <a:endParaRPr lang="zh-CN" altLang="en-US" sz="2400"/>
                </a:p>
              </p:txBody>
            </p:sp>
            <p:sp>
              <p:nvSpPr>
                <p:cNvPr id="48216" name="任意多边形 275544"/>
                <p:cNvSpPr/>
                <p:nvPr/>
              </p:nvSpPr>
              <p:spPr>
                <a:xfrm>
                  <a:off x="4110" y="2832"/>
                  <a:ext cx="100" cy="75"/>
                </a:xfrm>
                <a:custGeom>
                  <a:avLst/>
                  <a:gdLst/>
                  <a:ahLst/>
                  <a:cxnLst/>
                  <a:pathLst>
                    <a:path w="100" h="75">
                      <a:moveTo>
                        <a:pt x="0" y="55"/>
                      </a:moveTo>
                      <a:lnTo>
                        <a:pt x="15" y="75"/>
                      </a:lnTo>
                      <a:lnTo>
                        <a:pt x="61" y="45"/>
                      </a:lnTo>
                      <a:lnTo>
                        <a:pt x="100" y="20"/>
                      </a:lnTo>
                      <a:lnTo>
                        <a:pt x="85" y="0"/>
                      </a:lnTo>
                      <a:lnTo>
                        <a:pt x="43" y="28"/>
                      </a:lnTo>
                      <a:lnTo>
                        <a:pt x="0" y="55"/>
                      </a:lnTo>
                      <a:close/>
                    </a:path>
                  </a:pathLst>
                </a:custGeom>
                <a:solidFill>
                  <a:srgbClr val="000000"/>
                </a:solidFill>
                <a:ln w="9525">
                  <a:noFill/>
                </a:ln>
              </p:spPr>
              <p:txBody>
                <a:bodyPr/>
                <a:p>
                  <a:endParaRPr lang="zh-CN" altLang="en-US" sz="2400"/>
                </a:p>
              </p:txBody>
            </p:sp>
            <p:sp>
              <p:nvSpPr>
                <p:cNvPr id="48217" name="任意多边形 275545"/>
                <p:cNvSpPr/>
                <p:nvPr/>
              </p:nvSpPr>
              <p:spPr>
                <a:xfrm>
                  <a:off x="4259" y="2735"/>
                  <a:ext cx="100" cy="75"/>
                </a:xfrm>
                <a:custGeom>
                  <a:avLst/>
                  <a:gdLst/>
                  <a:ahLst/>
                  <a:cxnLst/>
                  <a:pathLst>
                    <a:path w="100" h="75">
                      <a:moveTo>
                        <a:pt x="0" y="55"/>
                      </a:moveTo>
                      <a:lnTo>
                        <a:pt x="15" y="75"/>
                      </a:lnTo>
                      <a:lnTo>
                        <a:pt x="60" y="45"/>
                      </a:lnTo>
                      <a:lnTo>
                        <a:pt x="100" y="20"/>
                      </a:lnTo>
                      <a:lnTo>
                        <a:pt x="85" y="0"/>
                      </a:lnTo>
                      <a:lnTo>
                        <a:pt x="42" y="29"/>
                      </a:lnTo>
                      <a:lnTo>
                        <a:pt x="0" y="55"/>
                      </a:lnTo>
                      <a:close/>
                    </a:path>
                  </a:pathLst>
                </a:custGeom>
                <a:solidFill>
                  <a:srgbClr val="000000"/>
                </a:solidFill>
                <a:ln w="9525">
                  <a:noFill/>
                </a:ln>
              </p:spPr>
              <p:txBody>
                <a:bodyPr/>
                <a:p>
                  <a:endParaRPr lang="zh-CN" altLang="en-US" sz="2400"/>
                </a:p>
              </p:txBody>
            </p:sp>
            <p:sp>
              <p:nvSpPr>
                <p:cNvPr id="48218" name="任意多边形 275546"/>
                <p:cNvSpPr/>
                <p:nvPr/>
              </p:nvSpPr>
              <p:spPr>
                <a:xfrm>
                  <a:off x="4409" y="2672"/>
                  <a:ext cx="49" cy="42"/>
                </a:xfrm>
                <a:custGeom>
                  <a:avLst/>
                  <a:gdLst/>
                  <a:ahLst/>
                  <a:cxnLst/>
                  <a:pathLst>
                    <a:path w="49" h="42">
                      <a:moveTo>
                        <a:pt x="0" y="23"/>
                      </a:moveTo>
                      <a:lnTo>
                        <a:pt x="15" y="42"/>
                      </a:lnTo>
                      <a:lnTo>
                        <a:pt x="20" y="38"/>
                      </a:lnTo>
                      <a:lnTo>
                        <a:pt x="49" y="21"/>
                      </a:lnTo>
                      <a:lnTo>
                        <a:pt x="36" y="0"/>
                      </a:lnTo>
                      <a:lnTo>
                        <a:pt x="10" y="15"/>
                      </a:lnTo>
                      <a:lnTo>
                        <a:pt x="0" y="23"/>
                      </a:lnTo>
                      <a:close/>
                    </a:path>
                  </a:pathLst>
                </a:custGeom>
                <a:solidFill>
                  <a:srgbClr val="000000"/>
                </a:solidFill>
                <a:ln w="9525">
                  <a:noFill/>
                </a:ln>
              </p:spPr>
              <p:txBody>
                <a:bodyPr/>
                <a:p>
                  <a:endParaRPr lang="zh-CN" altLang="en-US" sz="2400"/>
                </a:p>
              </p:txBody>
            </p:sp>
          </p:grpSp>
        </p:grpSp>
        <p:sp>
          <p:nvSpPr>
            <p:cNvPr id="48219" name="矩形 275547"/>
            <p:cNvSpPr/>
            <p:nvPr/>
          </p:nvSpPr>
          <p:spPr>
            <a:xfrm>
              <a:off x="538" y="873"/>
              <a:ext cx="4742" cy="3250"/>
            </a:xfrm>
            <a:prstGeom prst="rect">
              <a:avLst/>
            </a:prstGeom>
            <a:noFill/>
            <a:ln w="15875" cap="flat" cmpd="sng">
              <a:solidFill>
                <a:srgbClr val="000000"/>
              </a:solidFill>
              <a:prstDash val="solid"/>
              <a:miter/>
              <a:headEnd type="none" w="med" len="med"/>
              <a:tailEnd type="none" w="med" len="med"/>
            </a:ln>
          </p:spPr>
          <p:txBody>
            <a:bodyPr anchor="t"/>
            <a:p>
              <a:endParaRPr lang="zh-CN" altLang="en-US" sz="2400">
                <a:latin typeface="Tahoma" panose="020B0604030504040204" pitchFamily="34" charset="0"/>
                <a:ea typeface="宋体" panose="02010600030101010101" pitchFamily="2" charset="-122"/>
              </a:endParaRPr>
            </a:p>
          </p:txBody>
        </p:sp>
      </p:grpSp>
      <p:sp>
        <p:nvSpPr>
          <p:cNvPr id="48129" name="标题 275457"/>
          <p:cNvSpPr>
            <a:spLocks noGrp="1"/>
          </p:cNvSpPr>
          <p:nvPr/>
        </p:nvSpPr>
        <p:spPr>
          <a:xfrm>
            <a:off x="406400" y="243840"/>
            <a:ext cx="11785600" cy="894927"/>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不同年龄人群乙肝病毒感染的临床后果</a:t>
            </a:r>
            <a:r>
              <a:rPr lang="en-US" altLang="zh-CN" sz="6400" b="1" dirty="0">
                <a:latin typeface="华文中宋" panose="02010600040101010101" pitchFamily="2" charset="-122"/>
                <a:ea typeface="华文中宋" panose="02010600040101010101" pitchFamily="2" charset="-122"/>
              </a:rPr>
              <a:t> </a:t>
            </a:r>
            <a:endParaRPr lang="en-US" altLang="zh-CN" sz="6400" b="1" dirty="0">
              <a:latin typeface="华文中宋" panose="02010600040101010101" pitchFamily="2" charset="-122"/>
              <a:ea typeface="华文中宋" panose="02010600040101010101" pitchFamily="2" charset="-122"/>
            </a:endParaRPr>
          </a:p>
        </p:txBody>
      </p:sp>
      <p:sp>
        <p:nvSpPr>
          <p:cNvPr id="48221" name="矩形 275549"/>
          <p:cNvSpPr/>
          <p:nvPr/>
        </p:nvSpPr>
        <p:spPr>
          <a:xfrm>
            <a:off x="569807" y="2595457"/>
            <a:ext cx="711200" cy="3343275"/>
          </a:xfrm>
          <a:prstGeom prst="rect">
            <a:avLst/>
          </a:prstGeom>
          <a:solidFill>
            <a:srgbClr val="0000FF"/>
          </a:solidFill>
          <a:ln w="9525" cap="flat" cmpd="sng">
            <a:solidFill>
              <a:srgbClr val="FF0000"/>
            </a:solidFill>
            <a:prstDash val="solid"/>
            <a:miter/>
            <a:headEnd type="none" w="med" len="med"/>
            <a:tailEnd type="none" w="med" len="med"/>
          </a:ln>
        </p:spPr>
        <p:txBody>
          <a:bodyPr anchor="t">
            <a:spAutoFit/>
          </a:bodyPr>
          <a:p>
            <a:pPr algn="ctr">
              <a:lnSpc>
                <a:spcPct val="80000"/>
              </a:lnSpc>
              <a:spcBef>
                <a:spcPct val="50000"/>
              </a:spcBef>
            </a:pPr>
            <a:endParaRPr lang="en-US" altLang="zh-CN"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感</a:t>
            </a:r>
            <a:endParaRPr lang="zh-CN" altLang="en-US"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染</a:t>
            </a:r>
            <a:endParaRPr lang="zh-CN" altLang="en-US"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后</a:t>
            </a:r>
            <a:endParaRPr lang="zh-CN" altLang="en-US"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果</a:t>
            </a:r>
            <a:endParaRPr lang="zh-CN" altLang="en-US"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a:t>
            </a:r>
            <a:endParaRPr lang="zh-CN" altLang="en-US" sz="2135" dirty="0">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endParaRPr lang="zh-CN" altLang="en-US" sz="2135">
              <a:solidFill>
                <a:srgbClr val="FF6600"/>
              </a:solidFill>
              <a:latin typeface="Times New Roman" panose="02020603050405020304" pitchFamily="18" charset="0"/>
              <a:ea typeface="宋体" panose="02010600030101010101" pitchFamily="2" charset="-122"/>
            </a:endParaRPr>
          </a:p>
          <a:p>
            <a:pPr algn="ctr">
              <a:lnSpc>
                <a:spcPct val="80000"/>
              </a:lnSpc>
              <a:spcBef>
                <a:spcPct val="50000"/>
              </a:spcBef>
            </a:pPr>
            <a:endParaRPr lang="zh-CN" altLang="en-US" sz="2135">
              <a:solidFill>
                <a:srgbClr val="FF6600"/>
              </a:solidFill>
              <a:latin typeface="Times New Roman" panose="02020603050405020304" pitchFamily="18" charset="0"/>
              <a:ea typeface="宋体" panose="02010600030101010101" pitchFamily="2" charset="-122"/>
            </a:endParaRPr>
          </a:p>
        </p:txBody>
      </p:sp>
      <p:pic>
        <p:nvPicPr>
          <p:cNvPr id="48225" name="图片 1"/>
          <p:cNvPicPr>
            <a:picLocks noChangeAspect="1"/>
          </p:cNvPicPr>
          <p:nvPr/>
        </p:nvPicPr>
        <p:blipFill>
          <a:blip r:embed="rId1"/>
          <a:stretch>
            <a:fillRect/>
          </a:stretch>
        </p:blipFill>
        <p:spPr>
          <a:xfrm>
            <a:off x="6802967" y="1526117"/>
            <a:ext cx="5018617" cy="2321983"/>
          </a:xfrm>
          <a:prstGeom prst="rect">
            <a:avLst/>
          </a:prstGeom>
          <a:noFill/>
          <a:ln w="9525">
            <a:noFill/>
          </a:ln>
        </p:spPr>
      </p:pic>
      <p:sp>
        <p:nvSpPr>
          <p:cNvPr id="48224" name="矩形 275552"/>
          <p:cNvSpPr/>
          <p:nvPr/>
        </p:nvSpPr>
        <p:spPr>
          <a:xfrm>
            <a:off x="5555827" y="5677747"/>
            <a:ext cx="2133600" cy="354330"/>
          </a:xfrm>
          <a:prstGeom prst="rect">
            <a:avLst/>
          </a:prstGeom>
          <a:solidFill>
            <a:srgbClr val="0000FF"/>
          </a:solidFill>
          <a:ln w="9525" cap="flat" cmpd="sng">
            <a:solidFill>
              <a:srgbClr val="FF0000"/>
            </a:solidFill>
            <a:prstDash val="solid"/>
            <a:miter/>
            <a:headEnd type="none" w="med" len="med"/>
            <a:tailEnd type="none" w="med" len="med"/>
          </a:ln>
        </p:spPr>
        <p:txBody>
          <a:bodyPr anchor="t">
            <a:spAutoFit/>
          </a:bodyPr>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感染年龄</a:t>
            </a:r>
            <a:endParaRPr lang="zh-CN" altLang="en-US" sz="2135">
              <a:solidFill>
                <a:srgbClr val="FF6600"/>
              </a:solidFill>
              <a:latin typeface="Times New Roman" panose="02020603050405020304" pitchFamily="18" charset="0"/>
              <a:ea typeface="宋体" panose="02010600030101010101" pitchFamily="2" charset="-122"/>
            </a:endParaRPr>
          </a:p>
        </p:txBody>
      </p:sp>
      <p:sp>
        <p:nvSpPr>
          <p:cNvPr id="48222" name="矩形 275550"/>
          <p:cNvSpPr/>
          <p:nvPr/>
        </p:nvSpPr>
        <p:spPr>
          <a:xfrm>
            <a:off x="3726180" y="4505960"/>
            <a:ext cx="2844800" cy="354330"/>
          </a:xfrm>
          <a:prstGeom prst="rect">
            <a:avLst/>
          </a:prstGeom>
          <a:solidFill>
            <a:srgbClr val="0000FF"/>
          </a:solidFill>
          <a:ln w="9525" cap="flat" cmpd="sng">
            <a:solidFill>
              <a:srgbClr val="FF0000"/>
            </a:solidFill>
            <a:prstDash val="solid"/>
            <a:miter/>
            <a:headEnd type="none" w="med" len="med"/>
            <a:tailEnd type="none" w="med" len="med"/>
          </a:ln>
        </p:spPr>
        <p:txBody>
          <a:bodyPr anchor="t">
            <a:spAutoFit/>
          </a:bodyPr>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显性感染</a:t>
            </a:r>
            <a:endParaRPr lang="zh-CN" altLang="en-US" sz="2135">
              <a:solidFill>
                <a:srgbClr val="FF6600"/>
              </a:solidFill>
              <a:latin typeface="Times New Roman" panose="02020603050405020304" pitchFamily="18" charset="0"/>
              <a:ea typeface="宋体" panose="02010600030101010101" pitchFamily="2" charset="-122"/>
            </a:endParaRPr>
          </a:p>
        </p:txBody>
      </p:sp>
      <p:sp>
        <p:nvSpPr>
          <p:cNvPr id="48223" name="矩形 275551"/>
          <p:cNvSpPr/>
          <p:nvPr/>
        </p:nvSpPr>
        <p:spPr>
          <a:xfrm>
            <a:off x="4872567" y="3007360"/>
            <a:ext cx="1930400" cy="354330"/>
          </a:xfrm>
          <a:prstGeom prst="rect">
            <a:avLst/>
          </a:prstGeom>
          <a:solidFill>
            <a:srgbClr val="0000FF"/>
          </a:solidFill>
          <a:ln w="9525" cap="flat" cmpd="sng">
            <a:solidFill>
              <a:srgbClr val="FF0000"/>
            </a:solidFill>
            <a:prstDash val="solid"/>
            <a:miter/>
            <a:headEnd type="none" w="med" len="med"/>
            <a:tailEnd type="none" w="med" len="med"/>
          </a:ln>
        </p:spPr>
        <p:txBody>
          <a:bodyPr anchor="t">
            <a:spAutoFit/>
          </a:bodyPr>
          <a:p>
            <a:pPr algn="ctr">
              <a:lnSpc>
                <a:spcPct val="80000"/>
              </a:lnSpc>
              <a:spcBef>
                <a:spcPct val="50000"/>
              </a:spcBef>
            </a:pPr>
            <a:r>
              <a:rPr lang="zh-CN" altLang="en-US" sz="2135" dirty="0">
                <a:solidFill>
                  <a:srgbClr val="FF6600"/>
                </a:solidFill>
                <a:latin typeface="Times New Roman" panose="02020603050405020304" pitchFamily="18" charset="0"/>
                <a:ea typeface="宋体" panose="02010600030101010101" pitchFamily="2" charset="-122"/>
              </a:rPr>
              <a:t>慢性感染</a:t>
            </a:r>
            <a:endParaRPr lang="zh-CN" altLang="en-US" sz="2135">
              <a:solidFill>
                <a:srgbClr val="FF6600"/>
              </a:solidFill>
              <a:latin typeface="Times New Roman" panose="02020603050405020304" pitchFamily="18" charset="0"/>
              <a:ea typeface="宋体" panose="02010600030101010101" pitchFamily="2"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5" name="图片 7171"/>
          <p:cNvPicPr>
            <a:picLocks noChangeAspect="1"/>
          </p:cNvPicPr>
          <p:nvPr/>
        </p:nvPicPr>
        <p:blipFill>
          <a:blip r:embed="rId1"/>
          <a:stretch>
            <a:fillRect/>
          </a:stretch>
        </p:blipFill>
        <p:spPr>
          <a:xfrm>
            <a:off x="627380" y="288713"/>
            <a:ext cx="11072707" cy="5510953"/>
          </a:xfrm>
          <a:prstGeom prst="rect">
            <a:avLst/>
          </a:prstGeom>
          <a:noFill/>
          <a:ln w="9525">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占位符 1049161"/>
          <p:cNvSpPr/>
          <p:nvPr>
            <p:ph idx="1"/>
          </p:nvPr>
        </p:nvSpPr>
        <p:spPr>
          <a:xfrm>
            <a:off x="1176020" y="1490345"/>
            <a:ext cx="10401300" cy="4759325"/>
          </a:xfrm>
        </p:spPr>
        <p:txBody>
          <a:bodyPr/>
          <a:p>
            <a:r>
              <a:rPr lang="zh-CN" altLang="en-US"/>
              <a:t>认识乙肝及其</a:t>
            </a:r>
            <a:r>
              <a:rPr lang="zh-CN" altLang="en-US"/>
              <a:t>危害</a:t>
            </a:r>
            <a:endParaRPr lang="zh-CN" altLang="en-US"/>
          </a:p>
          <a:p>
            <a:endParaRPr lang="zh-CN" altLang="en-US"/>
          </a:p>
          <a:p>
            <a:r>
              <a:rPr lang="zh-CN" altLang="en-US"/>
              <a:t>乙肝的</a:t>
            </a:r>
            <a:r>
              <a:rPr lang="zh-CN" altLang="en-US"/>
              <a:t>预防</a:t>
            </a:r>
            <a:endParaRPr lang="zh-CN" altLang="en-US"/>
          </a:p>
        </p:txBody>
      </p:sp>
      <p:sp>
        <p:nvSpPr>
          <p:cNvPr id="3" name="矩形 2"/>
          <p:cNvSpPr/>
          <p:nvPr/>
        </p:nvSpPr>
        <p:spPr>
          <a:xfrm>
            <a:off x="250" y="6116320"/>
            <a:ext cx="12192635" cy="741680"/>
          </a:xfrm>
          <a:prstGeom prst="rect">
            <a:avLst/>
          </a:prstGeom>
          <a:gradFill flip="none" rotWithShape="1">
            <a:gsLst>
              <a:gs pos="100000">
                <a:schemeClr val="accent1">
                  <a:lumMod val="45000"/>
                  <a:lumOff val="55000"/>
                </a:schemeClr>
              </a:gs>
              <a:gs pos="13000">
                <a:schemeClr val="accent1">
                  <a:lumMod val="45000"/>
                  <a:lumOff val="55000"/>
                </a:schemeClr>
              </a:gs>
              <a:gs pos="67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13" name="矩形 12"/>
          <p:cNvSpPr/>
          <p:nvPr/>
        </p:nvSpPr>
        <p:spPr>
          <a:xfrm>
            <a:off x="2837436" y="6274657"/>
            <a:ext cx="6128186" cy="491490"/>
          </a:xfrm>
          <a:prstGeom prst="rect">
            <a:avLst/>
          </a:prstGeom>
          <a:noFill/>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p>
            <a:pPr algn="ctr">
              <a:defRPr/>
            </a:pPr>
            <a:r>
              <a:rPr lang="zh-CN" altLang="en-US" sz="1600" b="1" spc="63" dirty="0">
                <a:ln w="11430"/>
                <a:solidFill>
                  <a:schemeClr val="tx1"/>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贵阳市疾病预防控制中心</a:t>
            </a:r>
            <a:endParaRPr lang="zh-CN" altLang="en-US" sz="1600" b="1" spc="63" dirty="0">
              <a:ln w="11430"/>
              <a:solidFill>
                <a:schemeClr val="tx1"/>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a:p>
            <a:pPr algn="ctr">
              <a:defRPr/>
            </a:pPr>
            <a:r>
              <a:rPr lang="en-US" altLang="zh-CN" sz="1000" b="1" spc="63" dirty="0">
                <a:ln w="11430"/>
                <a:solidFill>
                  <a:schemeClr val="tx1"/>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Guiyang Municipal Center for Disease Control and Prevention</a:t>
            </a:r>
            <a:endParaRPr lang="en-US" altLang="zh-CN" sz="1000" b="1" spc="63" dirty="0">
              <a:ln w="11430"/>
              <a:solidFill>
                <a:schemeClr val="tx1"/>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p:txBody>
      </p:sp>
      <p:sp>
        <p:nvSpPr>
          <p:cNvPr id="6" name="文本框 5"/>
          <p:cNvSpPr txBox="1"/>
          <p:nvPr/>
        </p:nvSpPr>
        <p:spPr>
          <a:xfrm>
            <a:off x="942340" y="344805"/>
            <a:ext cx="3458845" cy="706755"/>
          </a:xfrm>
          <a:prstGeom prst="rect">
            <a:avLst/>
          </a:prstGeom>
          <a:noFill/>
        </p:spPr>
        <p:txBody>
          <a:bodyPr wrap="square" rtlCol="0">
            <a:spAutoFit/>
          </a:bodyPr>
          <a:p>
            <a:r>
              <a:rPr lang="zh-CN" altLang="en-US" sz="4000">
                <a:ln w="22225">
                  <a:solidFill>
                    <a:schemeClr val="accent2"/>
                  </a:solidFill>
                  <a:prstDash val="solid"/>
                </a:ln>
                <a:solidFill>
                  <a:schemeClr val="accent2">
                    <a:lumMod val="40000"/>
                    <a:lumOff val="60000"/>
                  </a:schemeClr>
                </a:solidFill>
                <a:effectLst/>
              </a:rPr>
              <a:t>内</a:t>
            </a:r>
            <a:r>
              <a:rPr lang="en-US" altLang="zh-CN" sz="4000">
                <a:ln w="22225">
                  <a:solidFill>
                    <a:schemeClr val="accent2"/>
                  </a:solidFill>
                  <a:prstDash val="solid"/>
                </a:ln>
                <a:solidFill>
                  <a:schemeClr val="accent2">
                    <a:lumMod val="40000"/>
                    <a:lumOff val="60000"/>
                  </a:schemeClr>
                </a:solidFill>
                <a:effectLst/>
              </a:rPr>
              <a:t>   </a:t>
            </a:r>
            <a:r>
              <a:rPr lang="zh-CN" altLang="en-US" sz="4000">
                <a:ln w="22225">
                  <a:solidFill>
                    <a:schemeClr val="accent2"/>
                  </a:solidFill>
                  <a:prstDash val="solid"/>
                </a:ln>
                <a:solidFill>
                  <a:schemeClr val="accent2">
                    <a:lumMod val="40000"/>
                    <a:lumOff val="60000"/>
                  </a:schemeClr>
                </a:solidFill>
                <a:effectLst/>
              </a:rPr>
              <a:t>容</a:t>
            </a:r>
            <a:endParaRPr lang="zh-CN" altLang="en-US" sz="4000">
              <a:ln w="22225">
                <a:solidFill>
                  <a:schemeClr val="accent2"/>
                </a:solidFill>
                <a:prstDash val="solid"/>
              </a:ln>
              <a:solidFill>
                <a:schemeClr val="accent2">
                  <a:lumMod val="40000"/>
                  <a:lumOff val="60000"/>
                </a:schemeClr>
              </a:solidFill>
              <a:effectLs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9462" y="449461"/>
            <a:ext cx="1481932" cy="4903561"/>
          </a:xfrm>
        </p:spPr>
        <p:txBody>
          <a:bodyPr vert="eaVert">
            <a:normAutofit/>
          </a:bodyPr>
          <a:lstStyle/>
          <a:p>
            <a:r>
              <a:rPr lang="en-US" altLang="zh-CN" sz="4000" b="1" dirty="0">
                <a:solidFill>
                  <a:srgbClr val="FF0000"/>
                </a:solidFill>
                <a:latin typeface="+mn-ea"/>
                <a:ea typeface="+mn-ea"/>
              </a:rPr>
              <a:t>10</a:t>
            </a:r>
            <a:r>
              <a:rPr lang="zh-CN" altLang="en-US" sz="4000" b="1" dirty="0">
                <a:solidFill>
                  <a:srgbClr val="FF0000"/>
                </a:solidFill>
                <a:latin typeface="+mn-ea"/>
                <a:ea typeface="+mn-ea"/>
              </a:rPr>
              <a:t>人中就有一个是乙肝病毒感染者</a:t>
            </a:r>
            <a:endParaRPr lang="zh-CN" altLang="en-US" sz="4000" b="1" dirty="0">
              <a:solidFill>
                <a:srgbClr val="FF0000"/>
              </a:solidFill>
              <a:latin typeface="+mn-ea"/>
              <a:ea typeface="+mn-ea"/>
            </a:endParaRPr>
          </a:p>
        </p:txBody>
      </p:sp>
      <p:pic>
        <p:nvPicPr>
          <p:cNvPr id="10" name="内容占位符 9"/>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659" t="35372" r="18674" b="32196"/>
          <a:stretch>
            <a:fillRect/>
          </a:stretch>
        </p:blipFill>
        <p:spPr>
          <a:xfrm>
            <a:off x="3429006" y="2388033"/>
            <a:ext cx="5333999" cy="2144486"/>
          </a:xfrm>
        </p:spPr>
      </p:pic>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58413" r="-1111" b="66349"/>
          <a:stretch>
            <a:fillRect/>
          </a:stretch>
        </p:blipFill>
        <p:spPr>
          <a:xfrm>
            <a:off x="4536990" y="237119"/>
            <a:ext cx="2928257" cy="2307771"/>
          </a:xfrm>
          <a:prstGeom prst="rect">
            <a:avLst/>
          </a:prstGeom>
        </p:spPr>
      </p:pic>
      <p:pic>
        <p:nvPicPr>
          <p:cNvPr id="13" name="内容占位符 9"/>
          <p:cNvPicPr>
            <a:picLocks noChangeAspect="1"/>
          </p:cNvPicPr>
          <p:nvPr/>
        </p:nvPicPr>
        <p:blipFill rotWithShape="1">
          <a:blip r:embed="rId1" cstate="print">
            <a:extLst>
              <a:ext uri="{28A0092B-C50C-407E-A947-70E740481C1C}">
                <a14:useLocalDpi xmlns:a14="http://schemas.microsoft.com/office/drawing/2010/main" val="0"/>
              </a:ext>
            </a:extLst>
          </a:blip>
          <a:srcRect t="66487" r="-329"/>
          <a:stretch>
            <a:fillRect/>
          </a:stretch>
        </p:blipFill>
        <p:spPr>
          <a:xfrm>
            <a:off x="2814697" y="4375662"/>
            <a:ext cx="6634105" cy="2215979"/>
          </a:xfrm>
          <a:prstGeom prst="rect">
            <a:avLst/>
          </a:prstGeom>
        </p:spPr>
      </p:pic>
      <p:pic>
        <p:nvPicPr>
          <p:cNvPr id="14" name="内容占位符 9"/>
          <p:cNvPicPr>
            <a:picLocks noChangeAspect="1"/>
          </p:cNvPicPr>
          <p:nvPr/>
        </p:nvPicPr>
        <p:blipFill rotWithShape="1">
          <a:blip r:embed="rId2" cstate="print">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l="52023" t="37801" r="35795" b="36037"/>
          <a:stretch>
            <a:fillRect/>
          </a:stretch>
        </p:blipFill>
        <p:spPr>
          <a:xfrm>
            <a:off x="6836229" y="2544890"/>
            <a:ext cx="805543" cy="1733196"/>
          </a:xfrm>
          <a:prstGeom prst="rect">
            <a:avLst/>
          </a:prstGeom>
          <a:ln>
            <a:solidFill>
              <a:srgbClr val="FF0000"/>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13"/>
          <p:cNvGrpSpPr/>
          <p:nvPr/>
        </p:nvGrpSpPr>
        <p:grpSpPr bwMode="auto">
          <a:xfrm>
            <a:off x="1738283" y="1700814"/>
            <a:ext cx="4745124" cy="3672405"/>
            <a:chOff x="791" y="840"/>
            <a:chExt cx="4335" cy="2657"/>
          </a:xfrm>
        </p:grpSpPr>
        <p:sp>
          <p:nvSpPr>
            <p:cNvPr id="5" name="AutoShape 5"/>
            <p:cNvSpPr>
              <a:spLocks noChangeAspect="1" noChangeArrowheads="1"/>
            </p:cNvSpPr>
            <p:nvPr/>
          </p:nvSpPr>
          <p:spPr bwMode="auto">
            <a:xfrm>
              <a:off x="791" y="840"/>
              <a:ext cx="3911" cy="2657"/>
            </a:xfrm>
            <a:prstGeom prst="rect">
              <a:avLst/>
            </a:prstGeom>
            <a:noFill/>
            <a:ln w="9525">
              <a:noFill/>
              <a:miter lim="800000"/>
            </a:ln>
          </p:spPr>
          <p:txBody>
            <a:bodyPr/>
            <a:lstStyle/>
            <a:p>
              <a:endParaRPr lang="zh-CN" altLang="en-US" sz="2400"/>
            </a:p>
          </p:txBody>
        </p:sp>
        <p:sp>
          <p:nvSpPr>
            <p:cNvPr id="6" name="Rectangle 6"/>
            <p:cNvSpPr>
              <a:spLocks noChangeArrowheads="1"/>
            </p:cNvSpPr>
            <p:nvPr/>
          </p:nvSpPr>
          <p:spPr bwMode="auto">
            <a:xfrm>
              <a:off x="3456" y="2924"/>
              <a:ext cx="1670" cy="417"/>
            </a:xfrm>
            <a:prstGeom prst="rect">
              <a:avLst/>
            </a:prstGeom>
            <a:solidFill>
              <a:srgbClr val="FFFFFF"/>
            </a:solidFill>
            <a:ln w="9525">
              <a:solidFill>
                <a:srgbClr val="FFFFFF"/>
              </a:solidFill>
              <a:miter lim="800000"/>
            </a:ln>
          </p:spPr>
          <p:txBody>
            <a:bodyPr/>
            <a:lstStyle/>
            <a:p>
              <a:pPr algn="just">
                <a:lnSpc>
                  <a:spcPct val="150000"/>
                </a:lnSpc>
                <a:spcBef>
                  <a:spcPct val="0"/>
                </a:spcBef>
                <a:buClrTx/>
                <a:buFontTx/>
                <a:buNone/>
              </a:pPr>
              <a:r>
                <a:rPr lang="en-US" altLang="zh-CN" sz="1065" b="1" dirty="0">
                  <a:solidFill>
                    <a:srgbClr val="4C2CD4"/>
                  </a:solidFill>
                  <a:latin typeface="Times New Roman" panose="02020603050405020304" pitchFamily="18" charset="0"/>
                  <a:ea typeface="宋体" panose="02010600030101010101" pitchFamily="2" charset="-122"/>
                </a:rPr>
                <a:t>HBsAg</a:t>
              </a:r>
              <a:r>
                <a:rPr lang="zh-CN" altLang="en-US" sz="1065" b="1" dirty="0">
                  <a:solidFill>
                    <a:srgbClr val="4C2CD4"/>
                  </a:solidFill>
                  <a:latin typeface="Times New Roman" panose="02020603050405020304" pitchFamily="18" charset="0"/>
                  <a:ea typeface="宋体" panose="02010600030101010101" pitchFamily="2" charset="-122"/>
                </a:rPr>
                <a:t>  </a:t>
              </a:r>
              <a:r>
                <a:rPr lang="en-US" altLang="zh-CN" sz="1065" b="1" dirty="0">
                  <a:solidFill>
                    <a:srgbClr val="4C2CD4"/>
                  </a:solidFill>
                  <a:latin typeface="Times New Roman" panose="02020603050405020304" pitchFamily="18" charset="0"/>
                  <a:ea typeface="宋体" panose="02010600030101010101" pitchFamily="2" charset="-122"/>
                </a:rPr>
                <a:t>prevalence </a:t>
              </a:r>
              <a:r>
                <a:rPr lang="zh-CN" altLang="en-US" sz="1065" b="1" dirty="0">
                  <a:solidFill>
                    <a:srgbClr val="4C2CD4"/>
                  </a:solidFill>
                  <a:latin typeface="Times New Roman" panose="02020603050405020304" pitchFamily="18" charset="0"/>
                  <a:ea typeface="宋体" panose="02010600030101010101" pitchFamily="2" charset="-122"/>
                </a:rPr>
                <a:t>≥</a:t>
              </a:r>
              <a:r>
                <a:rPr lang="en-US" altLang="zh-CN" sz="1065" b="1" dirty="0">
                  <a:solidFill>
                    <a:srgbClr val="4C2CD4"/>
                  </a:solidFill>
                  <a:latin typeface="Times New Roman" panose="02020603050405020304" pitchFamily="18" charset="0"/>
                  <a:ea typeface="宋体" panose="02010600030101010101" pitchFamily="2" charset="-122"/>
                </a:rPr>
                <a:t>8%</a:t>
              </a:r>
              <a:endParaRPr lang="en-US" altLang="zh-CN" sz="1065" b="1" dirty="0">
                <a:solidFill>
                  <a:srgbClr val="4C2CD4"/>
                </a:solidFill>
                <a:latin typeface="Times New Roman" panose="02020603050405020304" pitchFamily="18" charset="0"/>
                <a:ea typeface="宋体" panose="02010600030101010101" pitchFamily="2" charset="-122"/>
              </a:endParaRPr>
            </a:p>
            <a:p>
              <a:pPr algn="just">
                <a:lnSpc>
                  <a:spcPct val="150000"/>
                </a:lnSpc>
                <a:spcBef>
                  <a:spcPct val="0"/>
                </a:spcBef>
                <a:buClrTx/>
                <a:buFontTx/>
                <a:buNone/>
              </a:pPr>
              <a:r>
                <a:rPr lang="en-US" altLang="zh-CN" sz="1335" b="1" dirty="0">
                  <a:solidFill>
                    <a:srgbClr val="4C2CD4"/>
                  </a:solidFill>
                  <a:latin typeface="Times New Roman" panose="02020603050405020304" pitchFamily="18" charset="0"/>
                  <a:ea typeface="宋体" panose="02010600030101010101" pitchFamily="2" charset="-122"/>
                </a:rPr>
                <a:t>2%</a:t>
              </a:r>
              <a:r>
                <a:rPr lang="zh-CN" altLang="en-US" sz="1335" b="1" dirty="0">
                  <a:solidFill>
                    <a:srgbClr val="4C2CD4"/>
                  </a:solidFill>
                  <a:latin typeface="Times New Roman" panose="02020603050405020304" pitchFamily="18" charset="0"/>
                  <a:ea typeface="宋体" panose="02010600030101010101" pitchFamily="2" charset="-122"/>
                </a:rPr>
                <a:t>～</a:t>
              </a:r>
              <a:r>
                <a:rPr lang="en-US" altLang="zh-CN" sz="1335" b="1" dirty="0">
                  <a:solidFill>
                    <a:srgbClr val="4C2CD4"/>
                  </a:solidFill>
                  <a:latin typeface="Times New Roman" panose="02020603050405020304" pitchFamily="18" charset="0"/>
                  <a:ea typeface="宋体" panose="02010600030101010101" pitchFamily="2" charset="-122"/>
                </a:rPr>
                <a:t>7%</a:t>
              </a:r>
              <a:endParaRPr lang="en-US" altLang="zh-CN" sz="1335" b="1" dirty="0">
                <a:solidFill>
                  <a:srgbClr val="4C2CD4"/>
                </a:solidFill>
                <a:latin typeface="Times New Roman" panose="02020603050405020304" pitchFamily="18" charset="0"/>
                <a:ea typeface="宋体" panose="02010600030101010101" pitchFamily="2" charset="-122"/>
              </a:endParaRPr>
            </a:p>
            <a:p>
              <a:pPr algn="just">
                <a:lnSpc>
                  <a:spcPct val="150000"/>
                </a:lnSpc>
                <a:spcBef>
                  <a:spcPct val="0"/>
                </a:spcBef>
                <a:buClrTx/>
                <a:buFontTx/>
                <a:buNone/>
              </a:pPr>
              <a:r>
                <a:rPr lang="en-US" altLang="zh-CN" sz="1335" b="1" dirty="0">
                  <a:solidFill>
                    <a:srgbClr val="4C2CD4"/>
                  </a:solidFill>
                  <a:latin typeface="Times New Roman" panose="02020603050405020304" pitchFamily="18" charset="0"/>
                  <a:ea typeface="宋体" panose="02010600030101010101" pitchFamily="2" charset="-122"/>
                </a:rPr>
                <a:t>&lt;2%</a:t>
              </a:r>
              <a:endParaRPr lang="en-US" altLang="zh-CN" sz="2265" dirty="0">
                <a:solidFill>
                  <a:srgbClr val="4C2CD4"/>
                </a:solidFill>
                <a:ea typeface="宋体" panose="02010600030101010101" pitchFamily="2" charset="-122"/>
              </a:endParaRPr>
            </a:p>
          </p:txBody>
        </p:sp>
        <p:sp>
          <p:nvSpPr>
            <p:cNvPr id="7" name="Freeform 7"/>
            <p:cNvSpPr/>
            <p:nvPr/>
          </p:nvSpPr>
          <p:spPr bwMode="auto">
            <a:xfrm>
              <a:off x="3280" y="1752"/>
              <a:ext cx="151" cy="125"/>
            </a:xfrm>
            <a:custGeom>
              <a:avLst/>
              <a:gdLst/>
              <a:ahLst/>
              <a:cxnLst>
                <a:cxn ang="0">
                  <a:pos x="0" y="71"/>
                </a:cxn>
                <a:cxn ang="0">
                  <a:pos x="5" y="109"/>
                </a:cxn>
                <a:cxn ang="0">
                  <a:pos x="17" y="121"/>
                </a:cxn>
                <a:cxn ang="0">
                  <a:pos x="5" y="138"/>
                </a:cxn>
                <a:cxn ang="0">
                  <a:pos x="30" y="146"/>
                </a:cxn>
                <a:cxn ang="0">
                  <a:pos x="82" y="138"/>
                </a:cxn>
                <a:cxn ang="0">
                  <a:pos x="88" y="116"/>
                </a:cxn>
                <a:cxn ang="0">
                  <a:pos x="124" y="106"/>
                </a:cxn>
                <a:cxn ang="0">
                  <a:pos x="129" y="88"/>
                </a:cxn>
                <a:cxn ang="0">
                  <a:pos x="142" y="85"/>
                </a:cxn>
                <a:cxn ang="0">
                  <a:pos x="134" y="73"/>
                </a:cxn>
                <a:cxn ang="0">
                  <a:pos x="151" y="73"/>
                </a:cxn>
                <a:cxn ang="0">
                  <a:pos x="160" y="55"/>
                </a:cxn>
                <a:cxn ang="0">
                  <a:pos x="155" y="38"/>
                </a:cxn>
                <a:cxn ang="0">
                  <a:pos x="201" y="25"/>
                </a:cxn>
                <a:cxn ang="0">
                  <a:pos x="203" y="22"/>
                </a:cxn>
                <a:cxn ang="0">
                  <a:pos x="186" y="17"/>
                </a:cxn>
                <a:cxn ang="0">
                  <a:pos x="160" y="31"/>
                </a:cxn>
                <a:cxn ang="0">
                  <a:pos x="151" y="0"/>
                </a:cxn>
                <a:cxn ang="0">
                  <a:pos x="127" y="22"/>
                </a:cxn>
                <a:cxn ang="0">
                  <a:pos x="63" y="22"/>
                </a:cxn>
                <a:cxn ang="0">
                  <a:pos x="33" y="55"/>
                </a:cxn>
                <a:cxn ang="0">
                  <a:pos x="13" y="45"/>
                </a:cxn>
                <a:cxn ang="0">
                  <a:pos x="0" y="71"/>
                </a:cxn>
              </a:cxnLst>
              <a:rect l="0" t="0" r="r" b="b"/>
              <a:pathLst>
                <a:path w="204" h="147">
                  <a:moveTo>
                    <a:pt x="0" y="71"/>
                  </a:moveTo>
                  <a:lnTo>
                    <a:pt x="5" y="109"/>
                  </a:lnTo>
                  <a:lnTo>
                    <a:pt x="17" y="121"/>
                  </a:lnTo>
                  <a:lnTo>
                    <a:pt x="5" y="138"/>
                  </a:lnTo>
                  <a:lnTo>
                    <a:pt x="30" y="146"/>
                  </a:lnTo>
                  <a:lnTo>
                    <a:pt x="82" y="138"/>
                  </a:lnTo>
                  <a:lnTo>
                    <a:pt x="88" y="116"/>
                  </a:lnTo>
                  <a:lnTo>
                    <a:pt x="124" y="106"/>
                  </a:lnTo>
                  <a:lnTo>
                    <a:pt x="129" y="88"/>
                  </a:lnTo>
                  <a:lnTo>
                    <a:pt x="142" y="85"/>
                  </a:lnTo>
                  <a:lnTo>
                    <a:pt x="134" y="73"/>
                  </a:lnTo>
                  <a:lnTo>
                    <a:pt x="151" y="73"/>
                  </a:lnTo>
                  <a:lnTo>
                    <a:pt x="160" y="55"/>
                  </a:lnTo>
                  <a:lnTo>
                    <a:pt x="155" y="38"/>
                  </a:lnTo>
                  <a:lnTo>
                    <a:pt x="201" y="25"/>
                  </a:lnTo>
                  <a:lnTo>
                    <a:pt x="203" y="22"/>
                  </a:lnTo>
                  <a:lnTo>
                    <a:pt x="186" y="17"/>
                  </a:lnTo>
                  <a:lnTo>
                    <a:pt x="160" y="31"/>
                  </a:lnTo>
                  <a:lnTo>
                    <a:pt x="151" y="0"/>
                  </a:lnTo>
                  <a:lnTo>
                    <a:pt x="127" y="22"/>
                  </a:lnTo>
                  <a:lnTo>
                    <a:pt x="63" y="22"/>
                  </a:lnTo>
                  <a:lnTo>
                    <a:pt x="33" y="55"/>
                  </a:lnTo>
                  <a:lnTo>
                    <a:pt x="13" y="45"/>
                  </a:lnTo>
                  <a:lnTo>
                    <a:pt x="0" y="71"/>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8" name="Freeform 8"/>
            <p:cNvSpPr/>
            <p:nvPr/>
          </p:nvSpPr>
          <p:spPr bwMode="auto">
            <a:xfrm>
              <a:off x="3280" y="1752"/>
              <a:ext cx="156" cy="131"/>
            </a:xfrm>
            <a:custGeom>
              <a:avLst/>
              <a:gdLst/>
              <a:ahLst/>
              <a:cxnLst>
                <a:cxn ang="0">
                  <a:pos x="0" y="74"/>
                </a:cxn>
                <a:cxn ang="0">
                  <a:pos x="5" y="113"/>
                </a:cxn>
                <a:cxn ang="0">
                  <a:pos x="18" y="126"/>
                </a:cxn>
                <a:cxn ang="0">
                  <a:pos x="5" y="144"/>
                </a:cxn>
                <a:cxn ang="0">
                  <a:pos x="31" y="152"/>
                </a:cxn>
                <a:cxn ang="0">
                  <a:pos x="84" y="144"/>
                </a:cxn>
                <a:cxn ang="0">
                  <a:pos x="91" y="121"/>
                </a:cxn>
                <a:cxn ang="0">
                  <a:pos x="128" y="110"/>
                </a:cxn>
                <a:cxn ang="0">
                  <a:pos x="133" y="92"/>
                </a:cxn>
                <a:cxn ang="0">
                  <a:pos x="146" y="89"/>
                </a:cxn>
                <a:cxn ang="0">
                  <a:pos x="138" y="76"/>
                </a:cxn>
                <a:cxn ang="0">
                  <a:pos x="155" y="76"/>
                </a:cxn>
                <a:cxn ang="0">
                  <a:pos x="165" y="57"/>
                </a:cxn>
                <a:cxn ang="0">
                  <a:pos x="160" y="40"/>
                </a:cxn>
                <a:cxn ang="0">
                  <a:pos x="207" y="26"/>
                </a:cxn>
                <a:cxn ang="0">
                  <a:pos x="209" y="23"/>
                </a:cxn>
                <a:cxn ang="0">
                  <a:pos x="191" y="18"/>
                </a:cxn>
                <a:cxn ang="0">
                  <a:pos x="165" y="32"/>
                </a:cxn>
                <a:cxn ang="0">
                  <a:pos x="155" y="0"/>
                </a:cxn>
                <a:cxn ang="0">
                  <a:pos x="131" y="23"/>
                </a:cxn>
                <a:cxn ang="0">
                  <a:pos x="65" y="23"/>
                </a:cxn>
                <a:cxn ang="0">
                  <a:pos x="34" y="57"/>
                </a:cxn>
                <a:cxn ang="0">
                  <a:pos x="13" y="47"/>
                </a:cxn>
                <a:cxn ang="0">
                  <a:pos x="0" y="74"/>
                </a:cxn>
              </a:cxnLst>
              <a:rect l="0" t="0" r="r" b="b"/>
              <a:pathLst>
                <a:path w="210" h="153">
                  <a:moveTo>
                    <a:pt x="0" y="74"/>
                  </a:moveTo>
                  <a:lnTo>
                    <a:pt x="5" y="113"/>
                  </a:lnTo>
                  <a:lnTo>
                    <a:pt x="18" y="126"/>
                  </a:lnTo>
                  <a:lnTo>
                    <a:pt x="5" y="144"/>
                  </a:lnTo>
                  <a:lnTo>
                    <a:pt x="31" y="152"/>
                  </a:lnTo>
                  <a:lnTo>
                    <a:pt x="84" y="144"/>
                  </a:lnTo>
                  <a:lnTo>
                    <a:pt x="91" y="121"/>
                  </a:lnTo>
                  <a:lnTo>
                    <a:pt x="128" y="110"/>
                  </a:lnTo>
                  <a:lnTo>
                    <a:pt x="133" y="92"/>
                  </a:lnTo>
                  <a:lnTo>
                    <a:pt x="146" y="89"/>
                  </a:lnTo>
                  <a:lnTo>
                    <a:pt x="138" y="76"/>
                  </a:lnTo>
                  <a:lnTo>
                    <a:pt x="155" y="76"/>
                  </a:lnTo>
                  <a:lnTo>
                    <a:pt x="165" y="57"/>
                  </a:lnTo>
                  <a:lnTo>
                    <a:pt x="160" y="40"/>
                  </a:lnTo>
                  <a:lnTo>
                    <a:pt x="207" y="26"/>
                  </a:lnTo>
                  <a:lnTo>
                    <a:pt x="209" y="23"/>
                  </a:lnTo>
                  <a:lnTo>
                    <a:pt x="191" y="18"/>
                  </a:lnTo>
                  <a:lnTo>
                    <a:pt x="165" y="32"/>
                  </a:lnTo>
                  <a:lnTo>
                    <a:pt x="155" y="0"/>
                  </a:lnTo>
                  <a:lnTo>
                    <a:pt x="131" y="23"/>
                  </a:lnTo>
                  <a:lnTo>
                    <a:pt x="65" y="23"/>
                  </a:lnTo>
                  <a:lnTo>
                    <a:pt x="34" y="57"/>
                  </a:lnTo>
                  <a:lnTo>
                    <a:pt x="13" y="47"/>
                  </a:lnTo>
                  <a:lnTo>
                    <a:pt x="0" y="7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 name="Freeform 9"/>
            <p:cNvSpPr/>
            <p:nvPr/>
          </p:nvSpPr>
          <p:spPr bwMode="auto">
            <a:xfrm>
              <a:off x="2831" y="1694"/>
              <a:ext cx="16" cy="39"/>
            </a:xfrm>
            <a:custGeom>
              <a:avLst/>
              <a:gdLst/>
              <a:ahLst/>
              <a:cxnLst>
                <a:cxn ang="0">
                  <a:pos x="0" y="32"/>
                </a:cxn>
                <a:cxn ang="0">
                  <a:pos x="0" y="9"/>
                </a:cxn>
                <a:cxn ang="0">
                  <a:pos x="10" y="0"/>
                </a:cxn>
                <a:cxn ang="0">
                  <a:pos x="20" y="25"/>
                </a:cxn>
                <a:cxn ang="0">
                  <a:pos x="12" y="43"/>
                </a:cxn>
                <a:cxn ang="0">
                  <a:pos x="0" y="32"/>
                </a:cxn>
              </a:cxnLst>
              <a:rect l="0" t="0" r="r" b="b"/>
              <a:pathLst>
                <a:path w="21" h="44">
                  <a:moveTo>
                    <a:pt x="0" y="32"/>
                  </a:moveTo>
                  <a:lnTo>
                    <a:pt x="0" y="9"/>
                  </a:lnTo>
                  <a:lnTo>
                    <a:pt x="10" y="0"/>
                  </a:lnTo>
                  <a:lnTo>
                    <a:pt x="20" y="25"/>
                  </a:lnTo>
                  <a:lnTo>
                    <a:pt x="12" y="43"/>
                  </a:lnTo>
                  <a:lnTo>
                    <a:pt x="0" y="3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0" name="Freeform 10"/>
            <p:cNvSpPr/>
            <p:nvPr/>
          </p:nvSpPr>
          <p:spPr bwMode="auto">
            <a:xfrm>
              <a:off x="2831" y="1694"/>
              <a:ext cx="20" cy="43"/>
            </a:xfrm>
            <a:custGeom>
              <a:avLst/>
              <a:gdLst/>
              <a:ahLst/>
              <a:cxnLst>
                <a:cxn ang="0">
                  <a:pos x="0" y="37"/>
                </a:cxn>
                <a:cxn ang="0">
                  <a:pos x="0" y="10"/>
                </a:cxn>
                <a:cxn ang="0">
                  <a:pos x="13" y="0"/>
                </a:cxn>
                <a:cxn ang="0">
                  <a:pos x="26" y="29"/>
                </a:cxn>
                <a:cxn ang="0">
                  <a:pos x="16" y="49"/>
                </a:cxn>
                <a:cxn ang="0">
                  <a:pos x="0" y="37"/>
                </a:cxn>
              </a:cxnLst>
              <a:rect l="0" t="0" r="r" b="b"/>
              <a:pathLst>
                <a:path w="27" h="50">
                  <a:moveTo>
                    <a:pt x="0" y="37"/>
                  </a:moveTo>
                  <a:lnTo>
                    <a:pt x="0" y="10"/>
                  </a:lnTo>
                  <a:lnTo>
                    <a:pt x="13" y="0"/>
                  </a:lnTo>
                  <a:lnTo>
                    <a:pt x="26" y="29"/>
                  </a:lnTo>
                  <a:lnTo>
                    <a:pt x="16" y="49"/>
                  </a:lnTo>
                  <a:lnTo>
                    <a:pt x="0"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 name="Freeform 11"/>
            <p:cNvSpPr/>
            <p:nvPr/>
          </p:nvSpPr>
          <p:spPr bwMode="auto">
            <a:xfrm>
              <a:off x="2529" y="1777"/>
              <a:ext cx="218" cy="240"/>
            </a:xfrm>
            <a:custGeom>
              <a:avLst/>
              <a:gdLst/>
              <a:ahLst/>
              <a:cxnLst>
                <a:cxn ang="0">
                  <a:pos x="0" y="146"/>
                </a:cxn>
                <a:cxn ang="0">
                  <a:pos x="0" y="154"/>
                </a:cxn>
                <a:cxn ang="0">
                  <a:pos x="51" y="190"/>
                </a:cxn>
                <a:cxn ang="0">
                  <a:pos x="170" y="267"/>
                </a:cxn>
                <a:cxn ang="0">
                  <a:pos x="170" y="280"/>
                </a:cxn>
                <a:cxn ang="0">
                  <a:pos x="185" y="275"/>
                </a:cxn>
                <a:cxn ang="0">
                  <a:pos x="203" y="272"/>
                </a:cxn>
                <a:cxn ang="0">
                  <a:pos x="293" y="212"/>
                </a:cxn>
                <a:cxn ang="0">
                  <a:pos x="257" y="171"/>
                </a:cxn>
                <a:cxn ang="0">
                  <a:pos x="260" y="108"/>
                </a:cxn>
                <a:cxn ang="0">
                  <a:pos x="255" y="77"/>
                </a:cxn>
                <a:cxn ang="0">
                  <a:pos x="228" y="46"/>
                </a:cxn>
                <a:cxn ang="0">
                  <a:pos x="241" y="38"/>
                </a:cxn>
                <a:cxn ang="0">
                  <a:pos x="249" y="0"/>
                </a:cxn>
                <a:cxn ang="0">
                  <a:pos x="146" y="5"/>
                </a:cxn>
                <a:cxn ang="0">
                  <a:pos x="92" y="30"/>
                </a:cxn>
                <a:cxn ang="0">
                  <a:pos x="108" y="77"/>
                </a:cxn>
                <a:cxn ang="0">
                  <a:pos x="82" y="77"/>
                </a:cxn>
                <a:cxn ang="0">
                  <a:pos x="70" y="82"/>
                </a:cxn>
                <a:cxn ang="0">
                  <a:pos x="72" y="97"/>
                </a:cxn>
                <a:cxn ang="0">
                  <a:pos x="5" y="123"/>
                </a:cxn>
                <a:cxn ang="0">
                  <a:pos x="0" y="146"/>
                </a:cxn>
              </a:cxnLst>
              <a:rect l="0" t="0" r="r" b="b"/>
              <a:pathLst>
                <a:path w="294" h="281">
                  <a:moveTo>
                    <a:pt x="0" y="146"/>
                  </a:moveTo>
                  <a:lnTo>
                    <a:pt x="0" y="154"/>
                  </a:lnTo>
                  <a:lnTo>
                    <a:pt x="51" y="190"/>
                  </a:lnTo>
                  <a:lnTo>
                    <a:pt x="170" y="267"/>
                  </a:lnTo>
                  <a:lnTo>
                    <a:pt x="170" y="280"/>
                  </a:lnTo>
                  <a:lnTo>
                    <a:pt x="185" y="275"/>
                  </a:lnTo>
                  <a:lnTo>
                    <a:pt x="203" y="272"/>
                  </a:lnTo>
                  <a:lnTo>
                    <a:pt x="293" y="212"/>
                  </a:lnTo>
                  <a:lnTo>
                    <a:pt x="257" y="171"/>
                  </a:lnTo>
                  <a:lnTo>
                    <a:pt x="260" y="108"/>
                  </a:lnTo>
                  <a:lnTo>
                    <a:pt x="255" y="77"/>
                  </a:lnTo>
                  <a:lnTo>
                    <a:pt x="228" y="46"/>
                  </a:lnTo>
                  <a:lnTo>
                    <a:pt x="241" y="38"/>
                  </a:lnTo>
                  <a:lnTo>
                    <a:pt x="249" y="0"/>
                  </a:lnTo>
                  <a:lnTo>
                    <a:pt x="146" y="5"/>
                  </a:lnTo>
                  <a:lnTo>
                    <a:pt x="92" y="30"/>
                  </a:lnTo>
                  <a:lnTo>
                    <a:pt x="108" y="77"/>
                  </a:lnTo>
                  <a:lnTo>
                    <a:pt x="82" y="77"/>
                  </a:lnTo>
                  <a:lnTo>
                    <a:pt x="70" y="82"/>
                  </a:lnTo>
                  <a:lnTo>
                    <a:pt x="72" y="97"/>
                  </a:lnTo>
                  <a:lnTo>
                    <a:pt x="5" y="123"/>
                  </a:lnTo>
                  <a:lnTo>
                    <a:pt x="0" y="146"/>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2" name="Freeform 12"/>
            <p:cNvSpPr/>
            <p:nvPr/>
          </p:nvSpPr>
          <p:spPr bwMode="auto">
            <a:xfrm>
              <a:off x="2529" y="1777"/>
              <a:ext cx="222" cy="245"/>
            </a:xfrm>
            <a:custGeom>
              <a:avLst/>
              <a:gdLst/>
              <a:ahLst/>
              <a:cxnLst>
                <a:cxn ang="0">
                  <a:pos x="0" y="149"/>
                </a:cxn>
                <a:cxn ang="0">
                  <a:pos x="0" y="157"/>
                </a:cxn>
                <a:cxn ang="0">
                  <a:pos x="52" y="194"/>
                </a:cxn>
                <a:cxn ang="0">
                  <a:pos x="173" y="273"/>
                </a:cxn>
                <a:cxn ang="0">
                  <a:pos x="173" y="286"/>
                </a:cxn>
                <a:cxn ang="0">
                  <a:pos x="189" y="281"/>
                </a:cxn>
                <a:cxn ang="0">
                  <a:pos x="207" y="278"/>
                </a:cxn>
                <a:cxn ang="0">
                  <a:pos x="299" y="217"/>
                </a:cxn>
                <a:cxn ang="0">
                  <a:pos x="262" y="175"/>
                </a:cxn>
                <a:cxn ang="0">
                  <a:pos x="265" y="110"/>
                </a:cxn>
                <a:cxn ang="0">
                  <a:pos x="260" y="79"/>
                </a:cxn>
                <a:cxn ang="0">
                  <a:pos x="233" y="47"/>
                </a:cxn>
                <a:cxn ang="0">
                  <a:pos x="246" y="39"/>
                </a:cxn>
                <a:cxn ang="0">
                  <a:pos x="254" y="0"/>
                </a:cxn>
                <a:cxn ang="0">
                  <a:pos x="149" y="5"/>
                </a:cxn>
                <a:cxn ang="0">
                  <a:pos x="94" y="31"/>
                </a:cxn>
                <a:cxn ang="0">
                  <a:pos x="110" y="79"/>
                </a:cxn>
                <a:cxn ang="0">
                  <a:pos x="84" y="79"/>
                </a:cxn>
                <a:cxn ang="0">
                  <a:pos x="71" y="84"/>
                </a:cxn>
                <a:cxn ang="0">
                  <a:pos x="73" y="99"/>
                </a:cxn>
                <a:cxn ang="0">
                  <a:pos x="5" y="126"/>
                </a:cxn>
                <a:cxn ang="0">
                  <a:pos x="0" y="149"/>
                </a:cxn>
              </a:cxnLst>
              <a:rect l="0" t="0" r="r" b="b"/>
              <a:pathLst>
                <a:path w="300" h="287">
                  <a:moveTo>
                    <a:pt x="0" y="149"/>
                  </a:moveTo>
                  <a:lnTo>
                    <a:pt x="0" y="157"/>
                  </a:lnTo>
                  <a:lnTo>
                    <a:pt x="52" y="194"/>
                  </a:lnTo>
                  <a:lnTo>
                    <a:pt x="173" y="273"/>
                  </a:lnTo>
                  <a:lnTo>
                    <a:pt x="173" y="286"/>
                  </a:lnTo>
                  <a:lnTo>
                    <a:pt x="189" y="281"/>
                  </a:lnTo>
                  <a:lnTo>
                    <a:pt x="207" y="278"/>
                  </a:lnTo>
                  <a:lnTo>
                    <a:pt x="299" y="217"/>
                  </a:lnTo>
                  <a:lnTo>
                    <a:pt x="262" y="175"/>
                  </a:lnTo>
                  <a:lnTo>
                    <a:pt x="265" y="110"/>
                  </a:lnTo>
                  <a:lnTo>
                    <a:pt x="260" y="79"/>
                  </a:lnTo>
                  <a:lnTo>
                    <a:pt x="233" y="47"/>
                  </a:lnTo>
                  <a:lnTo>
                    <a:pt x="246" y="39"/>
                  </a:lnTo>
                  <a:lnTo>
                    <a:pt x="254" y="0"/>
                  </a:lnTo>
                  <a:lnTo>
                    <a:pt x="149" y="5"/>
                  </a:lnTo>
                  <a:lnTo>
                    <a:pt x="94" y="31"/>
                  </a:lnTo>
                  <a:lnTo>
                    <a:pt x="110" y="79"/>
                  </a:lnTo>
                  <a:lnTo>
                    <a:pt x="84" y="79"/>
                  </a:lnTo>
                  <a:lnTo>
                    <a:pt x="71" y="84"/>
                  </a:lnTo>
                  <a:lnTo>
                    <a:pt x="73" y="99"/>
                  </a:lnTo>
                  <a:lnTo>
                    <a:pt x="5" y="126"/>
                  </a:lnTo>
                  <a:lnTo>
                    <a:pt x="0" y="14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 name="Freeform 13"/>
            <p:cNvSpPr/>
            <p:nvPr/>
          </p:nvSpPr>
          <p:spPr bwMode="auto">
            <a:xfrm>
              <a:off x="2750" y="2334"/>
              <a:ext cx="130" cy="152"/>
            </a:xfrm>
            <a:custGeom>
              <a:avLst/>
              <a:gdLst/>
              <a:ahLst/>
              <a:cxnLst>
                <a:cxn ang="0">
                  <a:pos x="0" y="167"/>
                </a:cxn>
                <a:cxn ang="0">
                  <a:pos x="17" y="160"/>
                </a:cxn>
                <a:cxn ang="0">
                  <a:pos x="136" y="177"/>
                </a:cxn>
                <a:cxn ang="0">
                  <a:pos x="161" y="169"/>
                </a:cxn>
                <a:cxn ang="0">
                  <a:pos x="144" y="157"/>
                </a:cxn>
                <a:cxn ang="0">
                  <a:pos x="144" y="101"/>
                </a:cxn>
                <a:cxn ang="0">
                  <a:pos x="175" y="101"/>
                </a:cxn>
                <a:cxn ang="0">
                  <a:pos x="175" y="74"/>
                </a:cxn>
                <a:cxn ang="0">
                  <a:pos x="144" y="75"/>
                </a:cxn>
                <a:cxn ang="0">
                  <a:pos x="142" y="22"/>
                </a:cxn>
                <a:cxn ang="0">
                  <a:pos x="129" y="15"/>
                </a:cxn>
                <a:cxn ang="0">
                  <a:pos x="109" y="17"/>
                </a:cxn>
                <a:cxn ang="0">
                  <a:pos x="106" y="33"/>
                </a:cxn>
                <a:cxn ang="0">
                  <a:pos x="86" y="35"/>
                </a:cxn>
                <a:cxn ang="0">
                  <a:pos x="63" y="0"/>
                </a:cxn>
                <a:cxn ang="0">
                  <a:pos x="8" y="8"/>
                </a:cxn>
                <a:cxn ang="0">
                  <a:pos x="27" y="74"/>
                </a:cxn>
                <a:cxn ang="0">
                  <a:pos x="0" y="167"/>
                </a:cxn>
              </a:cxnLst>
              <a:rect l="0" t="0" r="r" b="b"/>
              <a:pathLst>
                <a:path w="176" h="178">
                  <a:moveTo>
                    <a:pt x="0" y="167"/>
                  </a:moveTo>
                  <a:lnTo>
                    <a:pt x="17" y="160"/>
                  </a:lnTo>
                  <a:lnTo>
                    <a:pt x="136" y="177"/>
                  </a:lnTo>
                  <a:lnTo>
                    <a:pt x="161" y="169"/>
                  </a:lnTo>
                  <a:lnTo>
                    <a:pt x="144" y="157"/>
                  </a:lnTo>
                  <a:lnTo>
                    <a:pt x="144" y="101"/>
                  </a:lnTo>
                  <a:lnTo>
                    <a:pt x="175" y="101"/>
                  </a:lnTo>
                  <a:lnTo>
                    <a:pt x="175" y="74"/>
                  </a:lnTo>
                  <a:lnTo>
                    <a:pt x="144" y="75"/>
                  </a:lnTo>
                  <a:lnTo>
                    <a:pt x="142" y="22"/>
                  </a:lnTo>
                  <a:lnTo>
                    <a:pt x="129" y="15"/>
                  </a:lnTo>
                  <a:lnTo>
                    <a:pt x="109" y="17"/>
                  </a:lnTo>
                  <a:lnTo>
                    <a:pt x="106" y="33"/>
                  </a:lnTo>
                  <a:lnTo>
                    <a:pt x="86" y="35"/>
                  </a:lnTo>
                  <a:lnTo>
                    <a:pt x="63" y="0"/>
                  </a:lnTo>
                  <a:lnTo>
                    <a:pt x="8" y="8"/>
                  </a:lnTo>
                  <a:lnTo>
                    <a:pt x="27" y="74"/>
                  </a:lnTo>
                  <a:lnTo>
                    <a:pt x="0" y="16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4" name="Freeform 14"/>
            <p:cNvSpPr/>
            <p:nvPr/>
          </p:nvSpPr>
          <p:spPr bwMode="auto">
            <a:xfrm>
              <a:off x="2750" y="2334"/>
              <a:ext cx="134" cy="157"/>
            </a:xfrm>
            <a:custGeom>
              <a:avLst/>
              <a:gdLst/>
              <a:ahLst/>
              <a:cxnLst>
                <a:cxn ang="0">
                  <a:pos x="0" y="173"/>
                </a:cxn>
                <a:cxn ang="0">
                  <a:pos x="18" y="165"/>
                </a:cxn>
                <a:cxn ang="0">
                  <a:pos x="141" y="183"/>
                </a:cxn>
                <a:cxn ang="0">
                  <a:pos x="167" y="175"/>
                </a:cxn>
                <a:cxn ang="0">
                  <a:pos x="149" y="162"/>
                </a:cxn>
                <a:cxn ang="0">
                  <a:pos x="149" y="104"/>
                </a:cxn>
                <a:cxn ang="0">
                  <a:pos x="181" y="104"/>
                </a:cxn>
                <a:cxn ang="0">
                  <a:pos x="181" y="76"/>
                </a:cxn>
                <a:cxn ang="0">
                  <a:pos x="149" y="78"/>
                </a:cxn>
                <a:cxn ang="0">
                  <a:pos x="147" y="23"/>
                </a:cxn>
                <a:cxn ang="0">
                  <a:pos x="133" y="15"/>
                </a:cxn>
                <a:cxn ang="0">
                  <a:pos x="113" y="18"/>
                </a:cxn>
                <a:cxn ang="0">
                  <a:pos x="110" y="34"/>
                </a:cxn>
                <a:cxn ang="0">
                  <a:pos x="89" y="36"/>
                </a:cxn>
                <a:cxn ang="0">
                  <a:pos x="65" y="0"/>
                </a:cxn>
                <a:cxn ang="0">
                  <a:pos x="8" y="8"/>
                </a:cxn>
                <a:cxn ang="0">
                  <a:pos x="28" y="76"/>
                </a:cxn>
                <a:cxn ang="0">
                  <a:pos x="0" y="173"/>
                </a:cxn>
              </a:cxnLst>
              <a:rect l="0" t="0" r="r" b="b"/>
              <a:pathLst>
                <a:path w="182" h="184">
                  <a:moveTo>
                    <a:pt x="0" y="173"/>
                  </a:moveTo>
                  <a:lnTo>
                    <a:pt x="18" y="165"/>
                  </a:lnTo>
                  <a:lnTo>
                    <a:pt x="141" y="183"/>
                  </a:lnTo>
                  <a:lnTo>
                    <a:pt x="167" y="175"/>
                  </a:lnTo>
                  <a:lnTo>
                    <a:pt x="149" y="162"/>
                  </a:lnTo>
                  <a:lnTo>
                    <a:pt x="149" y="104"/>
                  </a:lnTo>
                  <a:lnTo>
                    <a:pt x="181" y="104"/>
                  </a:lnTo>
                  <a:lnTo>
                    <a:pt x="181" y="76"/>
                  </a:lnTo>
                  <a:lnTo>
                    <a:pt x="149" y="78"/>
                  </a:lnTo>
                  <a:lnTo>
                    <a:pt x="147" y="23"/>
                  </a:lnTo>
                  <a:lnTo>
                    <a:pt x="133" y="15"/>
                  </a:lnTo>
                  <a:lnTo>
                    <a:pt x="113" y="18"/>
                  </a:lnTo>
                  <a:lnTo>
                    <a:pt x="110" y="34"/>
                  </a:lnTo>
                  <a:lnTo>
                    <a:pt x="89" y="36"/>
                  </a:lnTo>
                  <a:lnTo>
                    <a:pt x="65" y="0"/>
                  </a:lnTo>
                  <a:lnTo>
                    <a:pt x="8" y="8"/>
                  </a:lnTo>
                  <a:lnTo>
                    <a:pt x="28" y="76"/>
                  </a:lnTo>
                  <a:lnTo>
                    <a:pt x="0" y="17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 name="Freeform 15"/>
            <p:cNvSpPr/>
            <p:nvPr/>
          </p:nvSpPr>
          <p:spPr bwMode="auto">
            <a:xfrm>
              <a:off x="2754" y="2321"/>
              <a:ext cx="5" cy="11"/>
            </a:xfrm>
            <a:custGeom>
              <a:avLst/>
              <a:gdLst/>
              <a:ahLst/>
              <a:cxnLst>
                <a:cxn ang="0">
                  <a:pos x="0" y="1"/>
                </a:cxn>
                <a:cxn ang="0">
                  <a:pos x="2" y="12"/>
                </a:cxn>
                <a:cxn ang="0">
                  <a:pos x="7" y="0"/>
                </a:cxn>
                <a:cxn ang="0">
                  <a:pos x="0" y="1"/>
                </a:cxn>
              </a:cxnLst>
              <a:rect l="0" t="0" r="r" b="b"/>
              <a:pathLst>
                <a:path w="8" h="13">
                  <a:moveTo>
                    <a:pt x="0" y="1"/>
                  </a:moveTo>
                  <a:lnTo>
                    <a:pt x="2" y="12"/>
                  </a:lnTo>
                  <a:lnTo>
                    <a:pt x="7" y="0"/>
                  </a:lnTo>
                  <a:lnTo>
                    <a:pt x="0" y="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6" name="Freeform 16"/>
            <p:cNvSpPr/>
            <p:nvPr/>
          </p:nvSpPr>
          <p:spPr bwMode="auto">
            <a:xfrm>
              <a:off x="2754" y="2321"/>
              <a:ext cx="10" cy="16"/>
            </a:xfrm>
            <a:custGeom>
              <a:avLst/>
              <a:gdLst/>
              <a:ahLst/>
              <a:cxnLst>
                <a:cxn ang="0">
                  <a:pos x="0" y="2"/>
                </a:cxn>
                <a:cxn ang="0">
                  <a:pos x="3" y="18"/>
                </a:cxn>
                <a:cxn ang="0">
                  <a:pos x="13" y="0"/>
                </a:cxn>
                <a:cxn ang="0">
                  <a:pos x="0" y="2"/>
                </a:cxn>
              </a:cxnLst>
              <a:rect l="0" t="0" r="r" b="b"/>
              <a:pathLst>
                <a:path w="14" h="19">
                  <a:moveTo>
                    <a:pt x="0" y="2"/>
                  </a:moveTo>
                  <a:lnTo>
                    <a:pt x="3" y="18"/>
                  </a:lnTo>
                  <a:lnTo>
                    <a:pt x="13" y="0"/>
                  </a:lnTo>
                  <a:lnTo>
                    <a:pt x="0" y="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 name="Freeform 17"/>
            <p:cNvSpPr/>
            <p:nvPr/>
          </p:nvSpPr>
          <p:spPr bwMode="auto">
            <a:xfrm>
              <a:off x="1823" y="2539"/>
              <a:ext cx="210" cy="442"/>
            </a:xfrm>
            <a:custGeom>
              <a:avLst/>
              <a:gdLst/>
              <a:ahLst/>
              <a:cxnLst>
                <a:cxn ang="0">
                  <a:pos x="0" y="473"/>
                </a:cxn>
                <a:cxn ang="0">
                  <a:pos x="3" y="487"/>
                </a:cxn>
                <a:cxn ang="0">
                  <a:pos x="13" y="484"/>
                </a:cxn>
                <a:cxn ang="0">
                  <a:pos x="18" y="510"/>
                </a:cxn>
                <a:cxn ang="0">
                  <a:pos x="70" y="516"/>
                </a:cxn>
                <a:cxn ang="0">
                  <a:pos x="56" y="502"/>
                </a:cxn>
                <a:cxn ang="0">
                  <a:pos x="67" y="467"/>
                </a:cxn>
                <a:cxn ang="0">
                  <a:pos x="77" y="472"/>
                </a:cxn>
                <a:cxn ang="0">
                  <a:pos x="108" y="425"/>
                </a:cxn>
                <a:cxn ang="0">
                  <a:pos x="84" y="396"/>
                </a:cxn>
                <a:cxn ang="0">
                  <a:pos x="113" y="381"/>
                </a:cxn>
                <a:cxn ang="0">
                  <a:pos x="118" y="355"/>
                </a:cxn>
                <a:cxn ang="0">
                  <a:pos x="130" y="345"/>
                </a:cxn>
                <a:cxn ang="0">
                  <a:pos x="120" y="339"/>
                </a:cxn>
                <a:cxn ang="0">
                  <a:pos x="138" y="339"/>
                </a:cxn>
                <a:cxn ang="0">
                  <a:pos x="135" y="326"/>
                </a:cxn>
                <a:cxn ang="0">
                  <a:pos x="128" y="337"/>
                </a:cxn>
                <a:cxn ang="0">
                  <a:pos x="120" y="326"/>
                </a:cxn>
                <a:cxn ang="0">
                  <a:pos x="118" y="308"/>
                </a:cxn>
                <a:cxn ang="0">
                  <a:pos x="157" y="308"/>
                </a:cxn>
                <a:cxn ang="0">
                  <a:pos x="159" y="272"/>
                </a:cxn>
                <a:cxn ang="0">
                  <a:pos x="218" y="267"/>
                </a:cxn>
                <a:cxn ang="0">
                  <a:pos x="239" y="238"/>
                </a:cxn>
                <a:cxn ang="0">
                  <a:pos x="212" y="192"/>
                </a:cxn>
                <a:cxn ang="0">
                  <a:pos x="223" y="129"/>
                </a:cxn>
                <a:cxn ang="0">
                  <a:pos x="282" y="80"/>
                </a:cxn>
                <a:cxn ang="0">
                  <a:pos x="279" y="56"/>
                </a:cxn>
                <a:cxn ang="0">
                  <a:pos x="272" y="56"/>
                </a:cxn>
                <a:cxn ang="0">
                  <a:pos x="254" y="85"/>
                </a:cxn>
                <a:cxn ang="0">
                  <a:pos x="212" y="83"/>
                </a:cxn>
                <a:cxn ang="0">
                  <a:pos x="220" y="51"/>
                </a:cxn>
                <a:cxn ang="0">
                  <a:pos x="154" y="8"/>
                </a:cxn>
                <a:cxn ang="0">
                  <a:pos x="133" y="2"/>
                </a:cxn>
                <a:cxn ang="0">
                  <a:pos x="128" y="13"/>
                </a:cxn>
                <a:cxn ang="0">
                  <a:pos x="102" y="0"/>
                </a:cxn>
                <a:cxn ang="0">
                  <a:pos x="87" y="15"/>
                </a:cxn>
                <a:cxn ang="0">
                  <a:pos x="87" y="34"/>
                </a:cxn>
                <a:cxn ang="0">
                  <a:pos x="70" y="42"/>
                </a:cxn>
                <a:cxn ang="0">
                  <a:pos x="70" y="78"/>
                </a:cxn>
                <a:cxn ang="0">
                  <a:pos x="54" y="96"/>
                </a:cxn>
                <a:cxn ang="0">
                  <a:pos x="41" y="147"/>
                </a:cxn>
                <a:cxn ang="0">
                  <a:pos x="49" y="194"/>
                </a:cxn>
                <a:cxn ang="0">
                  <a:pos x="30" y="235"/>
                </a:cxn>
                <a:cxn ang="0">
                  <a:pos x="18" y="337"/>
                </a:cxn>
                <a:cxn ang="0">
                  <a:pos x="27" y="376"/>
                </a:cxn>
                <a:cxn ang="0">
                  <a:pos x="18" y="379"/>
                </a:cxn>
                <a:cxn ang="0">
                  <a:pos x="23" y="409"/>
                </a:cxn>
                <a:cxn ang="0">
                  <a:pos x="0" y="473"/>
                </a:cxn>
              </a:cxnLst>
              <a:rect l="0" t="0" r="r" b="b"/>
              <a:pathLst>
                <a:path w="283" h="517">
                  <a:moveTo>
                    <a:pt x="0" y="473"/>
                  </a:moveTo>
                  <a:lnTo>
                    <a:pt x="3" y="487"/>
                  </a:lnTo>
                  <a:lnTo>
                    <a:pt x="13" y="484"/>
                  </a:lnTo>
                  <a:lnTo>
                    <a:pt x="18" y="510"/>
                  </a:lnTo>
                  <a:lnTo>
                    <a:pt x="70" y="516"/>
                  </a:lnTo>
                  <a:lnTo>
                    <a:pt x="56" y="502"/>
                  </a:lnTo>
                  <a:lnTo>
                    <a:pt x="67" y="467"/>
                  </a:lnTo>
                  <a:lnTo>
                    <a:pt x="77" y="472"/>
                  </a:lnTo>
                  <a:lnTo>
                    <a:pt x="108" y="425"/>
                  </a:lnTo>
                  <a:lnTo>
                    <a:pt x="84" y="396"/>
                  </a:lnTo>
                  <a:lnTo>
                    <a:pt x="113" y="381"/>
                  </a:lnTo>
                  <a:lnTo>
                    <a:pt x="118" y="355"/>
                  </a:lnTo>
                  <a:lnTo>
                    <a:pt x="130" y="345"/>
                  </a:lnTo>
                  <a:lnTo>
                    <a:pt x="120" y="339"/>
                  </a:lnTo>
                  <a:lnTo>
                    <a:pt x="138" y="339"/>
                  </a:lnTo>
                  <a:lnTo>
                    <a:pt x="135" y="326"/>
                  </a:lnTo>
                  <a:lnTo>
                    <a:pt x="128" y="337"/>
                  </a:lnTo>
                  <a:lnTo>
                    <a:pt x="120" y="326"/>
                  </a:lnTo>
                  <a:lnTo>
                    <a:pt x="118" y="308"/>
                  </a:lnTo>
                  <a:lnTo>
                    <a:pt x="157" y="308"/>
                  </a:lnTo>
                  <a:lnTo>
                    <a:pt x="159" y="272"/>
                  </a:lnTo>
                  <a:lnTo>
                    <a:pt x="218" y="267"/>
                  </a:lnTo>
                  <a:lnTo>
                    <a:pt x="239" y="238"/>
                  </a:lnTo>
                  <a:lnTo>
                    <a:pt x="212" y="192"/>
                  </a:lnTo>
                  <a:lnTo>
                    <a:pt x="223" y="129"/>
                  </a:lnTo>
                  <a:lnTo>
                    <a:pt x="282" y="80"/>
                  </a:lnTo>
                  <a:lnTo>
                    <a:pt x="279" y="56"/>
                  </a:lnTo>
                  <a:lnTo>
                    <a:pt x="272" y="56"/>
                  </a:lnTo>
                  <a:lnTo>
                    <a:pt x="254" y="85"/>
                  </a:lnTo>
                  <a:lnTo>
                    <a:pt x="212" y="83"/>
                  </a:lnTo>
                  <a:lnTo>
                    <a:pt x="220" y="51"/>
                  </a:lnTo>
                  <a:lnTo>
                    <a:pt x="154" y="8"/>
                  </a:lnTo>
                  <a:lnTo>
                    <a:pt x="133" y="2"/>
                  </a:lnTo>
                  <a:lnTo>
                    <a:pt x="128" y="13"/>
                  </a:lnTo>
                  <a:lnTo>
                    <a:pt x="102" y="0"/>
                  </a:lnTo>
                  <a:lnTo>
                    <a:pt x="87" y="15"/>
                  </a:lnTo>
                  <a:lnTo>
                    <a:pt x="87" y="34"/>
                  </a:lnTo>
                  <a:lnTo>
                    <a:pt x="70" y="42"/>
                  </a:lnTo>
                  <a:lnTo>
                    <a:pt x="70" y="78"/>
                  </a:lnTo>
                  <a:lnTo>
                    <a:pt x="54" y="96"/>
                  </a:lnTo>
                  <a:lnTo>
                    <a:pt x="41" y="147"/>
                  </a:lnTo>
                  <a:lnTo>
                    <a:pt x="49" y="194"/>
                  </a:lnTo>
                  <a:lnTo>
                    <a:pt x="30" y="235"/>
                  </a:lnTo>
                  <a:lnTo>
                    <a:pt x="18" y="337"/>
                  </a:lnTo>
                  <a:lnTo>
                    <a:pt x="27" y="376"/>
                  </a:lnTo>
                  <a:lnTo>
                    <a:pt x="18" y="379"/>
                  </a:lnTo>
                  <a:lnTo>
                    <a:pt x="23" y="409"/>
                  </a:lnTo>
                  <a:lnTo>
                    <a:pt x="0" y="47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8" name="Freeform 18"/>
            <p:cNvSpPr/>
            <p:nvPr/>
          </p:nvSpPr>
          <p:spPr bwMode="auto">
            <a:xfrm>
              <a:off x="1823" y="2539"/>
              <a:ext cx="215" cy="447"/>
            </a:xfrm>
            <a:custGeom>
              <a:avLst/>
              <a:gdLst/>
              <a:ahLst/>
              <a:cxnLst>
                <a:cxn ang="0">
                  <a:pos x="0" y="479"/>
                </a:cxn>
                <a:cxn ang="0">
                  <a:pos x="3" y="493"/>
                </a:cxn>
                <a:cxn ang="0">
                  <a:pos x="13" y="490"/>
                </a:cxn>
                <a:cxn ang="0">
                  <a:pos x="18" y="516"/>
                </a:cxn>
                <a:cxn ang="0">
                  <a:pos x="71" y="522"/>
                </a:cxn>
                <a:cxn ang="0">
                  <a:pos x="57" y="508"/>
                </a:cxn>
                <a:cxn ang="0">
                  <a:pos x="68" y="472"/>
                </a:cxn>
                <a:cxn ang="0">
                  <a:pos x="79" y="477"/>
                </a:cxn>
                <a:cxn ang="0">
                  <a:pos x="110" y="430"/>
                </a:cxn>
                <a:cxn ang="0">
                  <a:pos x="86" y="401"/>
                </a:cxn>
                <a:cxn ang="0">
                  <a:pos x="115" y="385"/>
                </a:cxn>
                <a:cxn ang="0">
                  <a:pos x="121" y="359"/>
                </a:cxn>
                <a:cxn ang="0">
                  <a:pos x="133" y="349"/>
                </a:cxn>
                <a:cxn ang="0">
                  <a:pos x="123" y="343"/>
                </a:cxn>
                <a:cxn ang="0">
                  <a:pos x="141" y="343"/>
                </a:cxn>
                <a:cxn ang="0">
                  <a:pos x="138" y="330"/>
                </a:cxn>
                <a:cxn ang="0">
                  <a:pos x="131" y="341"/>
                </a:cxn>
                <a:cxn ang="0">
                  <a:pos x="123" y="330"/>
                </a:cxn>
                <a:cxn ang="0">
                  <a:pos x="121" y="312"/>
                </a:cxn>
                <a:cxn ang="0">
                  <a:pos x="160" y="312"/>
                </a:cxn>
                <a:cxn ang="0">
                  <a:pos x="162" y="275"/>
                </a:cxn>
                <a:cxn ang="0">
                  <a:pos x="223" y="270"/>
                </a:cxn>
                <a:cxn ang="0">
                  <a:pos x="244" y="241"/>
                </a:cxn>
                <a:cxn ang="0">
                  <a:pos x="217" y="194"/>
                </a:cxn>
                <a:cxn ang="0">
                  <a:pos x="228" y="131"/>
                </a:cxn>
                <a:cxn ang="0">
                  <a:pos x="288" y="81"/>
                </a:cxn>
                <a:cxn ang="0">
                  <a:pos x="285" y="57"/>
                </a:cxn>
                <a:cxn ang="0">
                  <a:pos x="278" y="57"/>
                </a:cxn>
                <a:cxn ang="0">
                  <a:pos x="259" y="86"/>
                </a:cxn>
                <a:cxn ang="0">
                  <a:pos x="217" y="84"/>
                </a:cxn>
                <a:cxn ang="0">
                  <a:pos x="225" y="52"/>
                </a:cxn>
                <a:cxn ang="0">
                  <a:pos x="157" y="8"/>
                </a:cxn>
                <a:cxn ang="0">
                  <a:pos x="136" y="2"/>
                </a:cxn>
                <a:cxn ang="0">
                  <a:pos x="131" y="13"/>
                </a:cxn>
                <a:cxn ang="0">
                  <a:pos x="104" y="0"/>
                </a:cxn>
                <a:cxn ang="0">
                  <a:pos x="89" y="15"/>
                </a:cxn>
                <a:cxn ang="0">
                  <a:pos x="89" y="34"/>
                </a:cxn>
                <a:cxn ang="0">
                  <a:pos x="71" y="42"/>
                </a:cxn>
                <a:cxn ang="0">
                  <a:pos x="71" y="79"/>
                </a:cxn>
                <a:cxn ang="0">
                  <a:pos x="55" y="97"/>
                </a:cxn>
                <a:cxn ang="0">
                  <a:pos x="42" y="149"/>
                </a:cxn>
                <a:cxn ang="0">
                  <a:pos x="50" y="196"/>
                </a:cxn>
                <a:cxn ang="0">
                  <a:pos x="31" y="238"/>
                </a:cxn>
                <a:cxn ang="0">
                  <a:pos x="18" y="341"/>
                </a:cxn>
                <a:cxn ang="0">
                  <a:pos x="28" y="380"/>
                </a:cxn>
                <a:cxn ang="0">
                  <a:pos x="18" y="383"/>
                </a:cxn>
                <a:cxn ang="0">
                  <a:pos x="23" y="414"/>
                </a:cxn>
                <a:cxn ang="0">
                  <a:pos x="0" y="479"/>
                </a:cxn>
              </a:cxnLst>
              <a:rect l="0" t="0" r="r" b="b"/>
              <a:pathLst>
                <a:path w="289" h="523">
                  <a:moveTo>
                    <a:pt x="0" y="479"/>
                  </a:moveTo>
                  <a:lnTo>
                    <a:pt x="3" y="493"/>
                  </a:lnTo>
                  <a:lnTo>
                    <a:pt x="13" y="490"/>
                  </a:lnTo>
                  <a:lnTo>
                    <a:pt x="18" y="516"/>
                  </a:lnTo>
                  <a:lnTo>
                    <a:pt x="71" y="522"/>
                  </a:lnTo>
                  <a:lnTo>
                    <a:pt x="57" y="508"/>
                  </a:lnTo>
                  <a:lnTo>
                    <a:pt x="68" y="472"/>
                  </a:lnTo>
                  <a:lnTo>
                    <a:pt x="79" y="477"/>
                  </a:lnTo>
                  <a:lnTo>
                    <a:pt x="110" y="430"/>
                  </a:lnTo>
                  <a:lnTo>
                    <a:pt x="86" y="401"/>
                  </a:lnTo>
                  <a:lnTo>
                    <a:pt x="115" y="385"/>
                  </a:lnTo>
                  <a:lnTo>
                    <a:pt x="121" y="359"/>
                  </a:lnTo>
                  <a:lnTo>
                    <a:pt x="133" y="349"/>
                  </a:lnTo>
                  <a:lnTo>
                    <a:pt x="123" y="343"/>
                  </a:lnTo>
                  <a:lnTo>
                    <a:pt x="141" y="343"/>
                  </a:lnTo>
                  <a:lnTo>
                    <a:pt x="138" y="330"/>
                  </a:lnTo>
                  <a:lnTo>
                    <a:pt x="131" y="341"/>
                  </a:lnTo>
                  <a:lnTo>
                    <a:pt x="123" y="330"/>
                  </a:lnTo>
                  <a:lnTo>
                    <a:pt x="121" y="312"/>
                  </a:lnTo>
                  <a:lnTo>
                    <a:pt x="160" y="312"/>
                  </a:lnTo>
                  <a:lnTo>
                    <a:pt x="162" y="275"/>
                  </a:lnTo>
                  <a:lnTo>
                    <a:pt x="223" y="270"/>
                  </a:lnTo>
                  <a:lnTo>
                    <a:pt x="244" y="241"/>
                  </a:lnTo>
                  <a:lnTo>
                    <a:pt x="217" y="194"/>
                  </a:lnTo>
                  <a:lnTo>
                    <a:pt x="228" y="131"/>
                  </a:lnTo>
                  <a:lnTo>
                    <a:pt x="288" y="81"/>
                  </a:lnTo>
                  <a:lnTo>
                    <a:pt x="285" y="57"/>
                  </a:lnTo>
                  <a:lnTo>
                    <a:pt x="278" y="57"/>
                  </a:lnTo>
                  <a:lnTo>
                    <a:pt x="259" y="86"/>
                  </a:lnTo>
                  <a:lnTo>
                    <a:pt x="217" y="84"/>
                  </a:lnTo>
                  <a:lnTo>
                    <a:pt x="225" y="52"/>
                  </a:lnTo>
                  <a:lnTo>
                    <a:pt x="157" y="8"/>
                  </a:lnTo>
                  <a:lnTo>
                    <a:pt x="136" y="2"/>
                  </a:lnTo>
                  <a:lnTo>
                    <a:pt x="131" y="13"/>
                  </a:lnTo>
                  <a:lnTo>
                    <a:pt x="104" y="0"/>
                  </a:lnTo>
                  <a:lnTo>
                    <a:pt x="89" y="15"/>
                  </a:lnTo>
                  <a:lnTo>
                    <a:pt x="89" y="34"/>
                  </a:lnTo>
                  <a:lnTo>
                    <a:pt x="71" y="42"/>
                  </a:lnTo>
                  <a:lnTo>
                    <a:pt x="71" y="79"/>
                  </a:lnTo>
                  <a:lnTo>
                    <a:pt x="55" y="97"/>
                  </a:lnTo>
                  <a:lnTo>
                    <a:pt x="42" y="149"/>
                  </a:lnTo>
                  <a:lnTo>
                    <a:pt x="50" y="196"/>
                  </a:lnTo>
                  <a:lnTo>
                    <a:pt x="31" y="238"/>
                  </a:lnTo>
                  <a:lnTo>
                    <a:pt x="18" y="341"/>
                  </a:lnTo>
                  <a:lnTo>
                    <a:pt x="28" y="380"/>
                  </a:lnTo>
                  <a:lnTo>
                    <a:pt x="18" y="383"/>
                  </a:lnTo>
                  <a:lnTo>
                    <a:pt x="23" y="414"/>
                  </a:lnTo>
                  <a:lnTo>
                    <a:pt x="0" y="47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 name="Freeform 19"/>
            <p:cNvSpPr/>
            <p:nvPr/>
          </p:nvSpPr>
          <p:spPr bwMode="auto">
            <a:xfrm>
              <a:off x="1874" y="2989"/>
              <a:ext cx="35" cy="34"/>
            </a:xfrm>
            <a:custGeom>
              <a:avLst/>
              <a:gdLst/>
              <a:ahLst/>
              <a:cxnLst>
                <a:cxn ang="0">
                  <a:pos x="0" y="0"/>
                </a:cxn>
                <a:cxn ang="0">
                  <a:pos x="0" y="39"/>
                </a:cxn>
                <a:cxn ang="0">
                  <a:pos x="47" y="36"/>
                </a:cxn>
                <a:cxn ang="0">
                  <a:pos x="12" y="20"/>
                </a:cxn>
                <a:cxn ang="0">
                  <a:pos x="0" y="0"/>
                </a:cxn>
              </a:cxnLst>
              <a:rect l="0" t="0" r="r" b="b"/>
              <a:pathLst>
                <a:path w="48" h="40">
                  <a:moveTo>
                    <a:pt x="0" y="0"/>
                  </a:moveTo>
                  <a:lnTo>
                    <a:pt x="0" y="39"/>
                  </a:lnTo>
                  <a:lnTo>
                    <a:pt x="47" y="36"/>
                  </a:lnTo>
                  <a:lnTo>
                    <a:pt x="12" y="20"/>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0" name="Freeform 20"/>
            <p:cNvSpPr/>
            <p:nvPr/>
          </p:nvSpPr>
          <p:spPr bwMode="auto">
            <a:xfrm>
              <a:off x="1874" y="2989"/>
              <a:ext cx="40" cy="40"/>
            </a:xfrm>
            <a:custGeom>
              <a:avLst/>
              <a:gdLst/>
              <a:ahLst/>
              <a:cxnLst>
                <a:cxn ang="0">
                  <a:pos x="0" y="0"/>
                </a:cxn>
                <a:cxn ang="0">
                  <a:pos x="0" y="45"/>
                </a:cxn>
                <a:cxn ang="0">
                  <a:pos x="53" y="42"/>
                </a:cxn>
                <a:cxn ang="0">
                  <a:pos x="13" y="23"/>
                </a:cxn>
                <a:cxn ang="0">
                  <a:pos x="0" y="0"/>
                </a:cxn>
              </a:cxnLst>
              <a:rect l="0" t="0" r="r" b="b"/>
              <a:pathLst>
                <a:path w="54" h="46">
                  <a:moveTo>
                    <a:pt x="0" y="0"/>
                  </a:moveTo>
                  <a:lnTo>
                    <a:pt x="0" y="45"/>
                  </a:lnTo>
                  <a:lnTo>
                    <a:pt x="53" y="42"/>
                  </a:lnTo>
                  <a:lnTo>
                    <a:pt x="13" y="23"/>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 name="Freeform 21"/>
            <p:cNvSpPr/>
            <p:nvPr/>
          </p:nvSpPr>
          <p:spPr bwMode="auto">
            <a:xfrm>
              <a:off x="3854" y="2399"/>
              <a:ext cx="436" cy="376"/>
            </a:xfrm>
            <a:custGeom>
              <a:avLst/>
              <a:gdLst/>
              <a:ahLst/>
              <a:cxnLst>
                <a:cxn ang="0">
                  <a:pos x="8" y="235"/>
                </a:cxn>
                <a:cxn ang="0">
                  <a:pos x="13" y="227"/>
                </a:cxn>
                <a:cxn ang="0">
                  <a:pos x="8" y="165"/>
                </a:cxn>
                <a:cxn ang="0">
                  <a:pos x="49" y="142"/>
                </a:cxn>
                <a:cxn ang="0">
                  <a:pos x="130" y="106"/>
                </a:cxn>
                <a:cxn ang="0">
                  <a:pos x="138" y="83"/>
                </a:cxn>
                <a:cxn ang="0">
                  <a:pos x="147" y="80"/>
                </a:cxn>
                <a:cxn ang="0">
                  <a:pos x="163" y="67"/>
                </a:cxn>
                <a:cxn ang="0">
                  <a:pos x="208" y="49"/>
                </a:cxn>
                <a:cxn ang="0">
                  <a:pos x="221" y="56"/>
                </a:cxn>
                <a:cxn ang="0">
                  <a:pos x="234" y="51"/>
                </a:cxn>
                <a:cxn ang="0">
                  <a:pos x="280" y="18"/>
                </a:cxn>
                <a:cxn ang="0">
                  <a:pos x="338" y="21"/>
                </a:cxn>
                <a:cxn ang="0">
                  <a:pos x="392" y="101"/>
                </a:cxn>
                <a:cxn ang="0">
                  <a:pos x="413" y="18"/>
                </a:cxn>
                <a:cxn ang="0">
                  <a:pos x="443" y="49"/>
                </a:cxn>
                <a:cxn ang="0">
                  <a:pos x="483" y="121"/>
                </a:cxn>
                <a:cxn ang="0">
                  <a:pos x="530" y="173"/>
                </a:cxn>
                <a:cxn ang="0">
                  <a:pos x="547" y="191"/>
                </a:cxn>
                <a:cxn ang="0">
                  <a:pos x="587" y="260"/>
                </a:cxn>
                <a:cxn ang="0">
                  <a:pos x="553" y="349"/>
                </a:cxn>
                <a:cxn ang="0">
                  <a:pos x="504" y="421"/>
                </a:cxn>
                <a:cxn ang="0">
                  <a:pos x="483" y="439"/>
                </a:cxn>
                <a:cxn ang="0">
                  <a:pos x="439" y="434"/>
                </a:cxn>
                <a:cxn ang="0">
                  <a:pos x="389" y="410"/>
                </a:cxn>
                <a:cxn ang="0">
                  <a:pos x="363" y="383"/>
                </a:cxn>
                <a:cxn ang="0">
                  <a:pos x="355" y="372"/>
                </a:cxn>
                <a:cxn ang="0">
                  <a:pos x="358" y="328"/>
                </a:cxn>
                <a:cxn ang="0">
                  <a:pos x="320" y="364"/>
                </a:cxn>
                <a:cxn ang="0">
                  <a:pos x="262" y="316"/>
                </a:cxn>
                <a:cxn ang="0">
                  <a:pos x="150" y="351"/>
                </a:cxn>
                <a:cxn ang="0">
                  <a:pos x="65" y="369"/>
                </a:cxn>
                <a:cxn ang="0">
                  <a:pos x="34" y="316"/>
                </a:cxn>
              </a:cxnLst>
              <a:rect l="0" t="0" r="r" b="b"/>
              <a:pathLst>
                <a:path w="588" h="440">
                  <a:moveTo>
                    <a:pt x="0" y="233"/>
                  </a:moveTo>
                  <a:lnTo>
                    <a:pt x="8" y="235"/>
                  </a:lnTo>
                  <a:lnTo>
                    <a:pt x="2" y="219"/>
                  </a:lnTo>
                  <a:lnTo>
                    <a:pt x="13" y="227"/>
                  </a:lnTo>
                  <a:lnTo>
                    <a:pt x="0" y="204"/>
                  </a:lnTo>
                  <a:lnTo>
                    <a:pt x="8" y="165"/>
                  </a:lnTo>
                  <a:lnTo>
                    <a:pt x="10" y="173"/>
                  </a:lnTo>
                  <a:lnTo>
                    <a:pt x="49" y="142"/>
                  </a:lnTo>
                  <a:lnTo>
                    <a:pt x="109" y="129"/>
                  </a:lnTo>
                  <a:lnTo>
                    <a:pt x="130" y="106"/>
                  </a:lnTo>
                  <a:lnTo>
                    <a:pt x="130" y="90"/>
                  </a:lnTo>
                  <a:lnTo>
                    <a:pt x="138" y="83"/>
                  </a:lnTo>
                  <a:lnTo>
                    <a:pt x="146" y="98"/>
                  </a:lnTo>
                  <a:lnTo>
                    <a:pt x="147" y="80"/>
                  </a:lnTo>
                  <a:lnTo>
                    <a:pt x="163" y="83"/>
                  </a:lnTo>
                  <a:lnTo>
                    <a:pt x="163" y="67"/>
                  </a:lnTo>
                  <a:lnTo>
                    <a:pt x="184" y="46"/>
                  </a:lnTo>
                  <a:lnTo>
                    <a:pt x="208" y="49"/>
                  </a:lnTo>
                  <a:lnTo>
                    <a:pt x="213" y="72"/>
                  </a:lnTo>
                  <a:lnTo>
                    <a:pt x="221" y="56"/>
                  </a:lnTo>
                  <a:lnTo>
                    <a:pt x="239" y="61"/>
                  </a:lnTo>
                  <a:lnTo>
                    <a:pt x="234" y="51"/>
                  </a:lnTo>
                  <a:lnTo>
                    <a:pt x="246" y="26"/>
                  </a:lnTo>
                  <a:lnTo>
                    <a:pt x="280" y="18"/>
                  </a:lnTo>
                  <a:lnTo>
                    <a:pt x="272" y="5"/>
                  </a:lnTo>
                  <a:lnTo>
                    <a:pt x="338" y="21"/>
                  </a:lnTo>
                  <a:lnTo>
                    <a:pt x="325" y="59"/>
                  </a:lnTo>
                  <a:lnTo>
                    <a:pt x="392" y="101"/>
                  </a:lnTo>
                  <a:lnTo>
                    <a:pt x="405" y="85"/>
                  </a:lnTo>
                  <a:lnTo>
                    <a:pt x="413" y="18"/>
                  </a:lnTo>
                  <a:lnTo>
                    <a:pt x="431" y="0"/>
                  </a:lnTo>
                  <a:lnTo>
                    <a:pt x="443" y="49"/>
                  </a:lnTo>
                  <a:lnTo>
                    <a:pt x="467" y="59"/>
                  </a:lnTo>
                  <a:lnTo>
                    <a:pt x="483" y="121"/>
                  </a:lnTo>
                  <a:lnTo>
                    <a:pt x="517" y="139"/>
                  </a:lnTo>
                  <a:lnTo>
                    <a:pt x="530" y="173"/>
                  </a:lnTo>
                  <a:lnTo>
                    <a:pt x="545" y="171"/>
                  </a:lnTo>
                  <a:lnTo>
                    <a:pt x="547" y="191"/>
                  </a:lnTo>
                  <a:lnTo>
                    <a:pt x="573" y="214"/>
                  </a:lnTo>
                  <a:lnTo>
                    <a:pt x="587" y="260"/>
                  </a:lnTo>
                  <a:lnTo>
                    <a:pt x="582" y="308"/>
                  </a:lnTo>
                  <a:lnTo>
                    <a:pt x="553" y="349"/>
                  </a:lnTo>
                  <a:lnTo>
                    <a:pt x="535" y="410"/>
                  </a:lnTo>
                  <a:lnTo>
                    <a:pt x="504" y="421"/>
                  </a:lnTo>
                  <a:lnTo>
                    <a:pt x="480" y="431"/>
                  </a:lnTo>
                  <a:lnTo>
                    <a:pt x="483" y="439"/>
                  </a:lnTo>
                  <a:lnTo>
                    <a:pt x="459" y="416"/>
                  </a:lnTo>
                  <a:lnTo>
                    <a:pt x="439" y="434"/>
                  </a:lnTo>
                  <a:lnTo>
                    <a:pt x="410" y="426"/>
                  </a:lnTo>
                  <a:lnTo>
                    <a:pt x="389" y="410"/>
                  </a:lnTo>
                  <a:lnTo>
                    <a:pt x="378" y="375"/>
                  </a:lnTo>
                  <a:lnTo>
                    <a:pt x="363" y="383"/>
                  </a:lnTo>
                  <a:lnTo>
                    <a:pt x="361" y="356"/>
                  </a:lnTo>
                  <a:lnTo>
                    <a:pt x="355" y="372"/>
                  </a:lnTo>
                  <a:lnTo>
                    <a:pt x="342" y="372"/>
                  </a:lnTo>
                  <a:lnTo>
                    <a:pt x="358" y="328"/>
                  </a:lnTo>
                  <a:lnTo>
                    <a:pt x="330" y="369"/>
                  </a:lnTo>
                  <a:lnTo>
                    <a:pt x="320" y="364"/>
                  </a:lnTo>
                  <a:lnTo>
                    <a:pt x="303" y="330"/>
                  </a:lnTo>
                  <a:lnTo>
                    <a:pt x="262" y="316"/>
                  </a:lnTo>
                  <a:lnTo>
                    <a:pt x="181" y="326"/>
                  </a:lnTo>
                  <a:lnTo>
                    <a:pt x="150" y="351"/>
                  </a:lnTo>
                  <a:lnTo>
                    <a:pt x="99" y="351"/>
                  </a:lnTo>
                  <a:lnTo>
                    <a:pt x="65" y="369"/>
                  </a:lnTo>
                  <a:lnTo>
                    <a:pt x="26" y="356"/>
                  </a:lnTo>
                  <a:lnTo>
                    <a:pt x="34" y="316"/>
                  </a:lnTo>
                  <a:lnTo>
                    <a:pt x="0" y="23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2" name="Freeform 22"/>
            <p:cNvSpPr/>
            <p:nvPr/>
          </p:nvSpPr>
          <p:spPr bwMode="auto">
            <a:xfrm>
              <a:off x="3854" y="2399"/>
              <a:ext cx="441" cy="380"/>
            </a:xfrm>
            <a:custGeom>
              <a:avLst/>
              <a:gdLst/>
              <a:ahLst/>
              <a:cxnLst>
                <a:cxn ang="0">
                  <a:pos x="8" y="238"/>
                </a:cxn>
                <a:cxn ang="0">
                  <a:pos x="13" y="230"/>
                </a:cxn>
                <a:cxn ang="0">
                  <a:pos x="8" y="167"/>
                </a:cxn>
                <a:cxn ang="0">
                  <a:pos x="50" y="144"/>
                </a:cxn>
                <a:cxn ang="0">
                  <a:pos x="131" y="107"/>
                </a:cxn>
                <a:cxn ang="0">
                  <a:pos x="139" y="84"/>
                </a:cxn>
                <a:cxn ang="0">
                  <a:pos x="149" y="81"/>
                </a:cxn>
                <a:cxn ang="0">
                  <a:pos x="165" y="68"/>
                </a:cxn>
                <a:cxn ang="0">
                  <a:pos x="210" y="50"/>
                </a:cxn>
                <a:cxn ang="0">
                  <a:pos x="223" y="57"/>
                </a:cxn>
                <a:cxn ang="0">
                  <a:pos x="236" y="52"/>
                </a:cxn>
                <a:cxn ang="0">
                  <a:pos x="283" y="18"/>
                </a:cxn>
                <a:cxn ang="0">
                  <a:pos x="341" y="21"/>
                </a:cxn>
                <a:cxn ang="0">
                  <a:pos x="396" y="102"/>
                </a:cxn>
                <a:cxn ang="0">
                  <a:pos x="417" y="18"/>
                </a:cxn>
                <a:cxn ang="0">
                  <a:pos x="448" y="50"/>
                </a:cxn>
                <a:cxn ang="0">
                  <a:pos x="488" y="123"/>
                </a:cxn>
                <a:cxn ang="0">
                  <a:pos x="535" y="175"/>
                </a:cxn>
                <a:cxn ang="0">
                  <a:pos x="553" y="194"/>
                </a:cxn>
                <a:cxn ang="0">
                  <a:pos x="593" y="264"/>
                </a:cxn>
                <a:cxn ang="0">
                  <a:pos x="559" y="354"/>
                </a:cxn>
                <a:cxn ang="0">
                  <a:pos x="509" y="427"/>
                </a:cxn>
                <a:cxn ang="0">
                  <a:pos x="488" y="445"/>
                </a:cxn>
                <a:cxn ang="0">
                  <a:pos x="443" y="440"/>
                </a:cxn>
                <a:cxn ang="0">
                  <a:pos x="393" y="416"/>
                </a:cxn>
                <a:cxn ang="0">
                  <a:pos x="367" y="388"/>
                </a:cxn>
                <a:cxn ang="0">
                  <a:pos x="359" y="377"/>
                </a:cxn>
                <a:cxn ang="0">
                  <a:pos x="362" y="332"/>
                </a:cxn>
                <a:cxn ang="0">
                  <a:pos x="323" y="369"/>
                </a:cxn>
                <a:cxn ang="0">
                  <a:pos x="265" y="320"/>
                </a:cxn>
                <a:cxn ang="0">
                  <a:pos x="152" y="356"/>
                </a:cxn>
                <a:cxn ang="0">
                  <a:pos x="66" y="374"/>
                </a:cxn>
                <a:cxn ang="0">
                  <a:pos x="34" y="320"/>
                </a:cxn>
              </a:cxnLst>
              <a:rect l="0" t="0" r="r" b="b"/>
              <a:pathLst>
                <a:path w="594" h="446">
                  <a:moveTo>
                    <a:pt x="0" y="236"/>
                  </a:moveTo>
                  <a:lnTo>
                    <a:pt x="8" y="238"/>
                  </a:lnTo>
                  <a:lnTo>
                    <a:pt x="2" y="222"/>
                  </a:lnTo>
                  <a:lnTo>
                    <a:pt x="13" y="230"/>
                  </a:lnTo>
                  <a:lnTo>
                    <a:pt x="0" y="207"/>
                  </a:lnTo>
                  <a:lnTo>
                    <a:pt x="8" y="167"/>
                  </a:lnTo>
                  <a:lnTo>
                    <a:pt x="10" y="175"/>
                  </a:lnTo>
                  <a:lnTo>
                    <a:pt x="50" y="144"/>
                  </a:lnTo>
                  <a:lnTo>
                    <a:pt x="110" y="131"/>
                  </a:lnTo>
                  <a:lnTo>
                    <a:pt x="131" y="107"/>
                  </a:lnTo>
                  <a:lnTo>
                    <a:pt x="131" y="91"/>
                  </a:lnTo>
                  <a:lnTo>
                    <a:pt x="139" y="84"/>
                  </a:lnTo>
                  <a:lnTo>
                    <a:pt x="147" y="99"/>
                  </a:lnTo>
                  <a:lnTo>
                    <a:pt x="149" y="81"/>
                  </a:lnTo>
                  <a:lnTo>
                    <a:pt x="165" y="84"/>
                  </a:lnTo>
                  <a:lnTo>
                    <a:pt x="165" y="68"/>
                  </a:lnTo>
                  <a:lnTo>
                    <a:pt x="186" y="47"/>
                  </a:lnTo>
                  <a:lnTo>
                    <a:pt x="210" y="50"/>
                  </a:lnTo>
                  <a:lnTo>
                    <a:pt x="215" y="73"/>
                  </a:lnTo>
                  <a:lnTo>
                    <a:pt x="223" y="57"/>
                  </a:lnTo>
                  <a:lnTo>
                    <a:pt x="241" y="62"/>
                  </a:lnTo>
                  <a:lnTo>
                    <a:pt x="236" y="52"/>
                  </a:lnTo>
                  <a:lnTo>
                    <a:pt x="249" y="26"/>
                  </a:lnTo>
                  <a:lnTo>
                    <a:pt x="283" y="18"/>
                  </a:lnTo>
                  <a:lnTo>
                    <a:pt x="275" y="5"/>
                  </a:lnTo>
                  <a:lnTo>
                    <a:pt x="341" y="21"/>
                  </a:lnTo>
                  <a:lnTo>
                    <a:pt x="328" y="60"/>
                  </a:lnTo>
                  <a:lnTo>
                    <a:pt x="396" y="102"/>
                  </a:lnTo>
                  <a:lnTo>
                    <a:pt x="409" y="86"/>
                  </a:lnTo>
                  <a:lnTo>
                    <a:pt x="417" y="18"/>
                  </a:lnTo>
                  <a:lnTo>
                    <a:pt x="435" y="0"/>
                  </a:lnTo>
                  <a:lnTo>
                    <a:pt x="448" y="50"/>
                  </a:lnTo>
                  <a:lnTo>
                    <a:pt x="472" y="60"/>
                  </a:lnTo>
                  <a:lnTo>
                    <a:pt x="488" y="123"/>
                  </a:lnTo>
                  <a:lnTo>
                    <a:pt x="522" y="141"/>
                  </a:lnTo>
                  <a:lnTo>
                    <a:pt x="535" y="175"/>
                  </a:lnTo>
                  <a:lnTo>
                    <a:pt x="551" y="173"/>
                  </a:lnTo>
                  <a:lnTo>
                    <a:pt x="553" y="194"/>
                  </a:lnTo>
                  <a:lnTo>
                    <a:pt x="579" y="217"/>
                  </a:lnTo>
                  <a:lnTo>
                    <a:pt x="593" y="264"/>
                  </a:lnTo>
                  <a:lnTo>
                    <a:pt x="588" y="312"/>
                  </a:lnTo>
                  <a:lnTo>
                    <a:pt x="559" y="354"/>
                  </a:lnTo>
                  <a:lnTo>
                    <a:pt x="540" y="416"/>
                  </a:lnTo>
                  <a:lnTo>
                    <a:pt x="509" y="427"/>
                  </a:lnTo>
                  <a:lnTo>
                    <a:pt x="485" y="437"/>
                  </a:lnTo>
                  <a:lnTo>
                    <a:pt x="488" y="445"/>
                  </a:lnTo>
                  <a:lnTo>
                    <a:pt x="464" y="422"/>
                  </a:lnTo>
                  <a:lnTo>
                    <a:pt x="443" y="440"/>
                  </a:lnTo>
                  <a:lnTo>
                    <a:pt x="414" y="432"/>
                  </a:lnTo>
                  <a:lnTo>
                    <a:pt x="393" y="416"/>
                  </a:lnTo>
                  <a:lnTo>
                    <a:pt x="382" y="380"/>
                  </a:lnTo>
                  <a:lnTo>
                    <a:pt x="367" y="388"/>
                  </a:lnTo>
                  <a:lnTo>
                    <a:pt x="365" y="361"/>
                  </a:lnTo>
                  <a:lnTo>
                    <a:pt x="359" y="377"/>
                  </a:lnTo>
                  <a:lnTo>
                    <a:pt x="346" y="377"/>
                  </a:lnTo>
                  <a:lnTo>
                    <a:pt x="362" y="332"/>
                  </a:lnTo>
                  <a:lnTo>
                    <a:pt x="333" y="374"/>
                  </a:lnTo>
                  <a:lnTo>
                    <a:pt x="323" y="369"/>
                  </a:lnTo>
                  <a:lnTo>
                    <a:pt x="306" y="335"/>
                  </a:lnTo>
                  <a:lnTo>
                    <a:pt x="265" y="320"/>
                  </a:lnTo>
                  <a:lnTo>
                    <a:pt x="183" y="330"/>
                  </a:lnTo>
                  <a:lnTo>
                    <a:pt x="152" y="356"/>
                  </a:lnTo>
                  <a:lnTo>
                    <a:pt x="100" y="356"/>
                  </a:lnTo>
                  <a:lnTo>
                    <a:pt x="66" y="374"/>
                  </a:lnTo>
                  <a:lnTo>
                    <a:pt x="26" y="361"/>
                  </a:lnTo>
                  <a:lnTo>
                    <a:pt x="34" y="320"/>
                  </a:lnTo>
                  <a:lnTo>
                    <a:pt x="0" y="23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 name="Freeform 23"/>
            <p:cNvSpPr/>
            <p:nvPr/>
          </p:nvSpPr>
          <p:spPr bwMode="auto">
            <a:xfrm>
              <a:off x="4196" y="2802"/>
              <a:ext cx="37" cy="40"/>
            </a:xfrm>
            <a:custGeom>
              <a:avLst/>
              <a:gdLst/>
              <a:ahLst/>
              <a:cxnLst>
                <a:cxn ang="0">
                  <a:pos x="0" y="9"/>
                </a:cxn>
                <a:cxn ang="0">
                  <a:pos x="0" y="0"/>
                </a:cxn>
                <a:cxn ang="0">
                  <a:pos x="26" y="6"/>
                </a:cxn>
                <a:cxn ang="0">
                  <a:pos x="46" y="2"/>
                </a:cxn>
                <a:cxn ang="0">
                  <a:pos x="50" y="11"/>
                </a:cxn>
                <a:cxn ang="0">
                  <a:pos x="50" y="26"/>
                </a:cxn>
                <a:cxn ang="0">
                  <a:pos x="29" y="46"/>
                </a:cxn>
                <a:cxn ang="0">
                  <a:pos x="19" y="43"/>
                </a:cxn>
                <a:cxn ang="0">
                  <a:pos x="0" y="9"/>
                </a:cxn>
              </a:cxnLst>
              <a:rect l="0" t="0" r="r" b="b"/>
              <a:pathLst>
                <a:path w="51" h="47">
                  <a:moveTo>
                    <a:pt x="0" y="9"/>
                  </a:moveTo>
                  <a:lnTo>
                    <a:pt x="0" y="0"/>
                  </a:lnTo>
                  <a:lnTo>
                    <a:pt x="26" y="6"/>
                  </a:lnTo>
                  <a:lnTo>
                    <a:pt x="46" y="2"/>
                  </a:lnTo>
                  <a:lnTo>
                    <a:pt x="50" y="11"/>
                  </a:lnTo>
                  <a:lnTo>
                    <a:pt x="50" y="26"/>
                  </a:lnTo>
                  <a:lnTo>
                    <a:pt x="29" y="46"/>
                  </a:lnTo>
                  <a:lnTo>
                    <a:pt x="19" y="43"/>
                  </a:lnTo>
                  <a:lnTo>
                    <a:pt x="0" y="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4" name="Freeform 24"/>
            <p:cNvSpPr/>
            <p:nvPr/>
          </p:nvSpPr>
          <p:spPr bwMode="auto">
            <a:xfrm>
              <a:off x="4196" y="2802"/>
              <a:ext cx="42" cy="45"/>
            </a:xfrm>
            <a:custGeom>
              <a:avLst/>
              <a:gdLst/>
              <a:ahLst/>
              <a:cxnLst>
                <a:cxn ang="0">
                  <a:pos x="0" y="10"/>
                </a:cxn>
                <a:cxn ang="0">
                  <a:pos x="0" y="0"/>
                </a:cxn>
                <a:cxn ang="0">
                  <a:pos x="29" y="7"/>
                </a:cxn>
                <a:cxn ang="0">
                  <a:pos x="51" y="2"/>
                </a:cxn>
                <a:cxn ang="0">
                  <a:pos x="56" y="12"/>
                </a:cxn>
                <a:cxn ang="0">
                  <a:pos x="56" y="29"/>
                </a:cxn>
                <a:cxn ang="0">
                  <a:pos x="32" y="52"/>
                </a:cxn>
                <a:cxn ang="0">
                  <a:pos x="21" y="49"/>
                </a:cxn>
                <a:cxn ang="0">
                  <a:pos x="0" y="10"/>
                </a:cxn>
              </a:cxnLst>
              <a:rect l="0" t="0" r="r" b="b"/>
              <a:pathLst>
                <a:path w="57" h="53">
                  <a:moveTo>
                    <a:pt x="0" y="10"/>
                  </a:moveTo>
                  <a:lnTo>
                    <a:pt x="0" y="0"/>
                  </a:lnTo>
                  <a:lnTo>
                    <a:pt x="29" y="7"/>
                  </a:lnTo>
                  <a:lnTo>
                    <a:pt x="51" y="2"/>
                  </a:lnTo>
                  <a:lnTo>
                    <a:pt x="56" y="12"/>
                  </a:lnTo>
                  <a:lnTo>
                    <a:pt x="56" y="29"/>
                  </a:lnTo>
                  <a:lnTo>
                    <a:pt x="32" y="52"/>
                  </a:lnTo>
                  <a:lnTo>
                    <a:pt x="21" y="49"/>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 name="Freeform 25"/>
            <p:cNvSpPr/>
            <p:nvPr/>
          </p:nvSpPr>
          <p:spPr bwMode="auto">
            <a:xfrm>
              <a:off x="2724" y="1596"/>
              <a:ext cx="80" cy="33"/>
            </a:xfrm>
            <a:custGeom>
              <a:avLst/>
              <a:gdLst/>
              <a:ahLst/>
              <a:cxnLst>
                <a:cxn ang="0">
                  <a:pos x="0" y="20"/>
                </a:cxn>
                <a:cxn ang="0">
                  <a:pos x="2" y="22"/>
                </a:cxn>
                <a:cxn ang="0">
                  <a:pos x="2" y="29"/>
                </a:cxn>
                <a:cxn ang="0">
                  <a:pos x="12" y="31"/>
                </a:cxn>
                <a:cxn ang="0">
                  <a:pos x="37" y="29"/>
                </a:cxn>
                <a:cxn ang="0">
                  <a:pos x="57" y="38"/>
                </a:cxn>
                <a:cxn ang="0">
                  <a:pos x="91" y="31"/>
                </a:cxn>
                <a:cxn ang="0">
                  <a:pos x="107" y="10"/>
                </a:cxn>
                <a:cxn ang="0">
                  <a:pos x="99" y="0"/>
                </a:cxn>
                <a:cxn ang="0">
                  <a:pos x="59" y="2"/>
                </a:cxn>
                <a:cxn ang="0">
                  <a:pos x="46" y="20"/>
                </a:cxn>
                <a:cxn ang="0">
                  <a:pos x="0" y="20"/>
                </a:cxn>
              </a:cxnLst>
              <a:rect l="0" t="0" r="r" b="b"/>
              <a:pathLst>
                <a:path w="108" h="39">
                  <a:moveTo>
                    <a:pt x="0" y="20"/>
                  </a:moveTo>
                  <a:lnTo>
                    <a:pt x="2" y="22"/>
                  </a:lnTo>
                  <a:lnTo>
                    <a:pt x="2" y="29"/>
                  </a:lnTo>
                  <a:lnTo>
                    <a:pt x="12" y="31"/>
                  </a:lnTo>
                  <a:lnTo>
                    <a:pt x="37" y="29"/>
                  </a:lnTo>
                  <a:lnTo>
                    <a:pt x="57" y="38"/>
                  </a:lnTo>
                  <a:lnTo>
                    <a:pt x="91" y="31"/>
                  </a:lnTo>
                  <a:lnTo>
                    <a:pt x="107" y="10"/>
                  </a:lnTo>
                  <a:lnTo>
                    <a:pt x="99" y="0"/>
                  </a:lnTo>
                  <a:lnTo>
                    <a:pt x="59" y="2"/>
                  </a:lnTo>
                  <a:lnTo>
                    <a:pt x="46" y="20"/>
                  </a:lnTo>
                  <a:lnTo>
                    <a:pt x="0" y="2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6" name="Freeform 26"/>
            <p:cNvSpPr/>
            <p:nvPr/>
          </p:nvSpPr>
          <p:spPr bwMode="auto">
            <a:xfrm>
              <a:off x="2724" y="1596"/>
              <a:ext cx="86" cy="39"/>
            </a:xfrm>
            <a:custGeom>
              <a:avLst/>
              <a:gdLst/>
              <a:ahLst/>
              <a:cxnLst>
                <a:cxn ang="0">
                  <a:pos x="0" y="23"/>
                </a:cxn>
                <a:cxn ang="0">
                  <a:pos x="2" y="26"/>
                </a:cxn>
                <a:cxn ang="0">
                  <a:pos x="2" y="34"/>
                </a:cxn>
                <a:cxn ang="0">
                  <a:pos x="13" y="36"/>
                </a:cxn>
                <a:cxn ang="0">
                  <a:pos x="39" y="34"/>
                </a:cxn>
                <a:cxn ang="0">
                  <a:pos x="60" y="44"/>
                </a:cxn>
                <a:cxn ang="0">
                  <a:pos x="96" y="36"/>
                </a:cxn>
                <a:cxn ang="0">
                  <a:pos x="113" y="12"/>
                </a:cxn>
                <a:cxn ang="0">
                  <a:pos x="105" y="0"/>
                </a:cxn>
                <a:cxn ang="0">
                  <a:pos x="62" y="2"/>
                </a:cxn>
                <a:cxn ang="0">
                  <a:pos x="49" y="23"/>
                </a:cxn>
                <a:cxn ang="0">
                  <a:pos x="0" y="23"/>
                </a:cxn>
              </a:cxnLst>
              <a:rect l="0" t="0" r="r" b="b"/>
              <a:pathLst>
                <a:path w="114" h="45">
                  <a:moveTo>
                    <a:pt x="0" y="23"/>
                  </a:moveTo>
                  <a:lnTo>
                    <a:pt x="2" y="26"/>
                  </a:lnTo>
                  <a:lnTo>
                    <a:pt x="2" y="34"/>
                  </a:lnTo>
                  <a:lnTo>
                    <a:pt x="13" y="36"/>
                  </a:lnTo>
                  <a:lnTo>
                    <a:pt x="39" y="34"/>
                  </a:lnTo>
                  <a:lnTo>
                    <a:pt x="60" y="44"/>
                  </a:lnTo>
                  <a:lnTo>
                    <a:pt x="96" y="36"/>
                  </a:lnTo>
                  <a:lnTo>
                    <a:pt x="113" y="12"/>
                  </a:lnTo>
                  <a:lnTo>
                    <a:pt x="105" y="0"/>
                  </a:lnTo>
                  <a:lnTo>
                    <a:pt x="62" y="2"/>
                  </a:lnTo>
                  <a:lnTo>
                    <a:pt x="49" y="23"/>
                  </a:lnTo>
                  <a:lnTo>
                    <a:pt x="0" y="2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 name="Freeform 27"/>
            <p:cNvSpPr/>
            <p:nvPr/>
          </p:nvSpPr>
          <p:spPr bwMode="auto">
            <a:xfrm>
              <a:off x="3578" y="1919"/>
              <a:ext cx="48" cy="73"/>
            </a:xfrm>
            <a:custGeom>
              <a:avLst/>
              <a:gdLst/>
              <a:ahLst/>
              <a:cxnLst>
                <a:cxn ang="0">
                  <a:pos x="0" y="27"/>
                </a:cxn>
                <a:cxn ang="0">
                  <a:pos x="9" y="32"/>
                </a:cxn>
                <a:cxn ang="0">
                  <a:pos x="15" y="71"/>
                </a:cxn>
                <a:cxn ang="0">
                  <a:pos x="33" y="68"/>
                </a:cxn>
                <a:cxn ang="0">
                  <a:pos x="40" y="53"/>
                </a:cxn>
                <a:cxn ang="0">
                  <a:pos x="50" y="56"/>
                </a:cxn>
                <a:cxn ang="0">
                  <a:pos x="62" y="83"/>
                </a:cxn>
                <a:cxn ang="0">
                  <a:pos x="65" y="68"/>
                </a:cxn>
                <a:cxn ang="0">
                  <a:pos x="60" y="39"/>
                </a:cxn>
                <a:cxn ang="0">
                  <a:pos x="50" y="50"/>
                </a:cxn>
                <a:cxn ang="0">
                  <a:pos x="43" y="39"/>
                </a:cxn>
                <a:cxn ang="0">
                  <a:pos x="60" y="21"/>
                </a:cxn>
                <a:cxn ang="0">
                  <a:pos x="31" y="20"/>
                </a:cxn>
                <a:cxn ang="0">
                  <a:pos x="9" y="0"/>
                </a:cxn>
                <a:cxn ang="0">
                  <a:pos x="2" y="11"/>
                </a:cxn>
                <a:cxn ang="0">
                  <a:pos x="9" y="20"/>
                </a:cxn>
                <a:cxn ang="0">
                  <a:pos x="0" y="27"/>
                </a:cxn>
              </a:cxnLst>
              <a:rect l="0" t="0" r="r" b="b"/>
              <a:pathLst>
                <a:path w="66" h="84">
                  <a:moveTo>
                    <a:pt x="0" y="27"/>
                  </a:moveTo>
                  <a:lnTo>
                    <a:pt x="9" y="32"/>
                  </a:lnTo>
                  <a:lnTo>
                    <a:pt x="15" y="71"/>
                  </a:lnTo>
                  <a:lnTo>
                    <a:pt x="33" y="68"/>
                  </a:lnTo>
                  <a:lnTo>
                    <a:pt x="40" y="53"/>
                  </a:lnTo>
                  <a:lnTo>
                    <a:pt x="50" y="56"/>
                  </a:lnTo>
                  <a:lnTo>
                    <a:pt x="62" y="83"/>
                  </a:lnTo>
                  <a:lnTo>
                    <a:pt x="65" y="68"/>
                  </a:lnTo>
                  <a:lnTo>
                    <a:pt x="60" y="39"/>
                  </a:lnTo>
                  <a:lnTo>
                    <a:pt x="50" y="50"/>
                  </a:lnTo>
                  <a:lnTo>
                    <a:pt x="43" y="39"/>
                  </a:lnTo>
                  <a:lnTo>
                    <a:pt x="60" y="21"/>
                  </a:lnTo>
                  <a:lnTo>
                    <a:pt x="31" y="20"/>
                  </a:lnTo>
                  <a:lnTo>
                    <a:pt x="9" y="0"/>
                  </a:lnTo>
                  <a:lnTo>
                    <a:pt x="2" y="11"/>
                  </a:lnTo>
                  <a:lnTo>
                    <a:pt x="9" y="20"/>
                  </a:lnTo>
                  <a:lnTo>
                    <a:pt x="0" y="2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8" name="Freeform 28"/>
            <p:cNvSpPr/>
            <p:nvPr/>
          </p:nvSpPr>
          <p:spPr bwMode="auto">
            <a:xfrm>
              <a:off x="3578" y="1919"/>
              <a:ext cx="53" cy="78"/>
            </a:xfrm>
            <a:custGeom>
              <a:avLst/>
              <a:gdLst/>
              <a:ahLst/>
              <a:cxnLst>
                <a:cxn ang="0">
                  <a:pos x="0" y="29"/>
                </a:cxn>
                <a:cxn ang="0">
                  <a:pos x="10" y="34"/>
                </a:cxn>
                <a:cxn ang="0">
                  <a:pos x="16" y="76"/>
                </a:cxn>
                <a:cxn ang="0">
                  <a:pos x="36" y="73"/>
                </a:cxn>
                <a:cxn ang="0">
                  <a:pos x="44" y="57"/>
                </a:cxn>
                <a:cxn ang="0">
                  <a:pos x="55" y="60"/>
                </a:cxn>
                <a:cxn ang="0">
                  <a:pos x="68" y="89"/>
                </a:cxn>
                <a:cxn ang="0">
                  <a:pos x="71" y="73"/>
                </a:cxn>
                <a:cxn ang="0">
                  <a:pos x="65" y="42"/>
                </a:cxn>
                <a:cxn ang="0">
                  <a:pos x="55" y="54"/>
                </a:cxn>
                <a:cxn ang="0">
                  <a:pos x="47" y="42"/>
                </a:cxn>
                <a:cxn ang="0">
                  <a:pos x="65" y="23"/>
                </a:cxn>
                <a:cxn ang="0">
                  <a:pos x="34" y="21"/>
                </a:cxn>
                <a:cxn ang="0">
                  <a:pos x="10" y="0"/>
                </a:cxn>
                <a:cxn ang="0">
                  <a:pos x="2" y="12"/>
                </a:cxn>
                <a:cxn ang="0">
                  <a:pos x="10" y="21"/>
                </a:cxn>
                <a:cxn ang="0">
                  <a:pos x="0" y="29"/>
                </a:cxn>
              </a:cxnLst>
              <a:rect l="0" t="0" r="r" b="b"/>
              <a:pathLst>
                <a:path w="72" h="90">
                  <a:moveTo>
                    <a:pt x="0" y="29"/>
                  </a:moveTo>
                  <a:lnTo>
                    <a:pt x="10" y="34"/>
                  </a:lnTo>
                  <a:lnTo>
                    <a:pt x="16" y="76"/>
                  </a:lnTo>
                  <a:lnTo>
                    <a:pt x="36" y="73"/>
                  </a:lnTo>
                  <a:lnTo>
                    <a:pt x="44" y="57"/>
                  </a:lnTo>
                  <a:lnTo>
                    <a:pt x="55" y="60"/>
                  </a:lnTo>
                  <a:lnTo>
                    <a:pt x="68" y="89"/>
                  </a:lnTo>
                  <a:lnTo>
                    <a:pt x="71" y="73"/>
                  </a:lnTo>
                  <a:lnTo>
                    <a:pt x="65" y="42"/>
                  </a:lnTo>
                  <a:lnTo>
                    <a:pt x="55" y="54"/>
                  </a:lnTo>
                  <a:lnTo>
                    <a:pt x="47" y="42"/>
                  </a:lnTo>
                  <a:lnTo>
                    <a:pt x="65" y="23"/>
                  </a:lnTo>
                  <a:lnTo>
                    <a:pt x="34" y="21"/>
                  </a:lnTo>
                  <a:lnTo>
                    <a:pt x="10" y="0"/>
                  </a:lnTo>
                  <a:lnTo>
                    <a:pt x="2" y="12"/>
                  </a:lnTo>
                  <a:lnTo>
                    <a:pt x="10" y="21"/>
                  </a:lnTo>
                  <a:lnTo>
                    <a:pt x="0" y="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 name="Freeform 29"/>
            <p:cNvSpPr/>
            <p:nvPr/>
          </p:nvSpPr>
          <p:spPr bwMode="auto">
            <a:xfrm>
              <a:off x="2652" y="1550"/>
              <a:ext cx="32" cy="28"/>
            </a:xfrm>
            <a:custGeom>
              <a:avLst/>
              <a:gdLst/>
              <a:ahLst/>
              <a:cxnLst>
                <a:cxn ang="0">
                  <a:pos x="0" y="9"/>
                </a:cxn>
                <a:cxn ang="0">
                  <a:pos x="7" y="3"/>
                </a:cxn>
                <a:cxn ang="0">
                  <a:pos x="28" y="0"/>
                </a:cxn>
                <a:cxn ang="0">
                  <a:pos x="39" y="13"/>
                </a:cxn>
                <a:cxn ang="0">
                  <a:pos x="42" y="22"/>
                </a:cxn>
                <a:cxn ang="0">
                  <a:pos x="37" y="31"/>
                </a:cxn>
                <a:cxn ang="0">
                  <a:pos x="0" y="9"/>
                </a:cxn>
              </a:cxnLst>
              <a:rect l="0" t="0" r="r" b="b"/>
              <a:pathLst>
                <a:path w="43" h="32">
                  <a:moveTo>
                    <a:pt x="0" y="9"/>
                  </a:moveTo>
                  <a:lnTo>
                    <a:pt x="7" y="3"/>
                  </a:lnTo>
                  <a:lnTo>
                    <a:pt x="28" y="0"/>
                  </a:lnTo>
                  <a:lnTo>
                    <a:pt x="39" y="13"/>
                  </a:lnTo>
                  <a:lnTo>
                    <a:pt x="42" y="22"/>
                  </a:lnTo>
                  <a:lnTo>
                    <a:pt x="37" y="31"/>
                  </a:lnTo>
                  <a:lnTo>
                    <a:pt x="0" y="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0" name="Freeform 30"/>
            <p:cNvSpPr/>
            <p:nvPr/>
          </p:nvSpPr>
          <p:spPr bwMode="auto">
            <a:xfrm>
              <a:off x="2652" y="1550"/>
              <a:ext cx="37" cy="33"/>
            </a:xfrm>
            <a:custGeom>
              <a:avLst/>
              <a:gdLst/>
              <a:ahLst/>
              <a:cxnLst>
                <a:cxn ang="0">
                  <a:pos x="0" y="11"/>
                </a:cxn>
                <a:cxn ang="0">
                  <a:pos x="8" y="3"/>
                </a:cxn>
                <a:cxn ang="0">
                  <a:pos x="32" y="0"/>
                </a:cxn>
                <a:cxn ang="0">
                  <a:pos x="45" y="16"/>
                </a:cxn>
                <a:cxn ang="0">
                  <a:pos x="48" y="26"/>
                </a:cxn>
                <a:cxn ang="0">
                  <a:pos x="42" y="37"/>
                </a:cxn>
                <a:cxn ang="0">
                  <a:pos x="0" y="11"/>
                </a:cxn>
              </a:cxnLst>
              <a:rect l="0" t="0" r="r" b="b"/>
              <a:pathLst>
                <a:path w="49" h="38">
                  <a:moveTo>
                    <a:pt x="0" y="11"/>
                  </a:moveTo>
                  <a:lnTo>
                    <a:pt x="8" y="3"/>
                  </a:lnTo>
                  <a:lnTo>
                    <a:pt x="32" y="0"/>
                  </a:lnTo>
                  <a:lnTo>
                    <a:pt x="45" y="16"/>
                  </a:lnTo>
                  <a:lnTo>
                    <a:pt x="48" y="26"/>
                  </a:lnTo>
                  <a:lnTo>
                    <a:pt x="42" y="37"/>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 name="Freeform 31"/>
            <p:cNvSpPr/>
            <p:nvPr/>
          </p:nvSpPr>
          <p:spPr bwMode="auto">
            <a:xfrm>
              <a:off x="3589" y="1898"/>
              <a:ext cx="31" cy="15"/>
            </a:xfrm>
            <a:custGeom>
              <a:avLst/>
              <a:gdLst/>
              <a:ahLst/>
              <a:cxnLst>
                <a:cxn ang="0">
                  <a:pos x="0" y="12"/>
                </a:cxn>
                <a:cxn ang="0">
                  <a:pos x="7" y="18"/>
                </a:cxn>
                <a:cxn ang="0">
                  <a:pos x="41" y="17"/>
                </a:cxn>
                <a:cxn ang="0">
                  <a:pos x="38" y="6"/>
                </a:cxn>
                <a:cxn ang="0">
                  <a:pos x="13" y="0"/>
                </a:cxn>
                <a:cxn ang="0">
                  <a:pos x="0" y="12"/>
                </a:cxn>
              </a:cxnLst>
              <a:rect l="0" t="0" r="r" b="b"/>
              <a:pathLst>
                <a:path w="42" h="19">
                  <a:moveTo>
                    <a:pt x="0" y="12"/>
                  </a:moveTo>
                  <a:lnTo>
                    <a:pt x="7" y="18"/>
                  </a:lnTo>
                  <a:lnTo>
                    <a:pt x="41" y="17"/>
                  </a:lnTo>
                  <a:lnTo>
                    <a:pt x="38" y="6"/>
                  </a:lnTo>
                  <a:lnTo>
                    <a:pt x="13" y="0"/>
                  </a:lnTo>
                  <a:lnTo>
                    <a:pt x="0" y="1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2" name="Freeform 32"/>
            <p:cNvSpPr/>
            <p:nvPr/>
          </p:nvSpPr>
          <p:spPr bwMode="auto">
            <a:xfrm>
              <a:off x="3589" y="1898"/>
              <a:ext cx="35" cy="20"/>
            </a:xfrm>
            <a:custGeom>
              <a:avLst/>
              <a:gdLst/>
              <a:ahLst/>
              <a:cxnLst>
                <a:cxn ang="0">
                  <a:pos x="0" y="16"/>
                </a:cxn>
                <a:cxn ang="0">
                  <a:pos x="8" y="24"/>
                </a:cxn>
                <a:cxn ang="0">
                  <a:pos x="47" y="22"/>
                </a:cxn>
                <a:cxn ang="0">
                  <a:pos x="44" y="8"/>
                </a:cxn>
                <a:cxn ang="0">
                  <a:pos x="15" y="0"/>
                </a:cxn>
                <a:cxn ang="0">
                  <a:pos x="0" y="16"/>
                </a:cxn>
              </a:cxnLst>
              <a:rect l="0" t="0" r="r" b="b"/>
              <a:pathLst>
                <a:path w="48" h="25">
                  <a:moveTo>
                    <a:pt x="0" y="16"/>
                  </a:moveTo>
                  <a:lnTo>
                    <a:pt x="8" y="24"/>
                  </a:lnTo>
                  <a:lnTo>
                    <a:pt x="47" y="22"/>
                  </a:lnTo>
                  <a:lnTo>
                    <a:pt x="44" y="8"/>
                  </a:lnTo>
                  <a:lnTo>
                    <a:pt x="15" y="0"/>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 name="Freeform 33"/>
            <p:cNvSpPr/>
            <p:nvPr/>
          </p:nvSpPr>
          <p:spPr bwMode="auto">
            <a:xfrm>
              <a:off x="1862" y="2383"/>
              <a:ext cx="126" cy="165"/>
            </a:xfrm>
            <a:custGeom>
              <a:avLst/>
              <a:gdLst/>
              <a:ahLst/>
              <a:cxnLst>
                <a:cxn ang="0">
                  <a:pos x="0" y="18"/>
                </a:cxn>
                <a:cxn ang="0">
                  <a:pos x="13" y="39"/>
                </a:cxn>
                <a:cxn ang="0">
                  <a:pos x="5" y="84"/>
                </a:cxn>
                <a:cxn ang="0">
                  <a:pos x="13" y="89"/>
                </a:cxn>
                <a:cxn ang="0">
                  <a:pos x="8" y="94"/>
                </a:cxn>
                <a:cxn ang="0">
                  <a:pos x="3" y="114"/>
                </a:cxn>
                <a:cxn ang="0">
                  <a:pos x="15" y="141"/>
                </a:cxn>
                <a:cxn ang="0">
                  <a:pos x="26" y="193"/>
                </a:cxn>
                <a:cxn ang="0">
                  <a:pos x="36" y="193"/>
                </a:cxn>
                <a:cxn ang="0">
                  <a:pos x="50" y="178"/>
                </a:cxn>
                <a:cxn ang="0">
                  <a:pos x="76" y="191"/>
                </a:cxn>
                <a:cxn ang="0">
                  <a:pos x="81" y="180"/>
                </a:cxn>
                <a:cxn ang="0">
                  <a:pos x="101" y="186"/>
                </a:cxn>
                <a:cxn ang="0">
                  <a:pos x="112" y="147"/>
                </a:cxn>
                <a:cxn ang="0">
                  <a:pos x="152" y="141"/>
                </a:cxn>
                <a:cxn ang="0">
                  <a:pos x="165" y="152"/>
                </a:cxn>
                <a:cxn ang="0">
                  <a:pos x="170" y="122"/>
                </a:cxn>
                <a:cxn ang="0">
                  <a:pos x="159" y="100"/>
                </a:cxn>
                <a:cxn ang="0">
                  <a:pos x="137" y="97"/>
                </a:cxn>
                <a:cxn ang="0">
                  <a:pos x="127" y="59"/>
                </a:cxn>
                <a:cxn ang="0">
                  <a:pos x="67" y="33"/>
                </a:cxn>
                <a:cxn ang="0">
                  <a:pos x="61" y="0"/>
                </a:cxn>
                <a:cxn ang="0">
                  <a:pos x="18" y="20"/>
                </a:cxn>
                <a:cxn ang="0">
                  <a:pos x="0" y="18"/>
                </a:cxn>
              </a:cxnLst>
              <a:rect l="0" t="0" r="r" b="b"/>
              <a:pathLst>
                <a:path w="171" h="194">
                  <a:moveTo>
                    <a:pt x="0" y="18"/>
                  </a:moveTo>
                  <a:lnTo>
                    <a:pt x="13" y="39"/>
                  </a:lnTo>
                  <a:lnTo>
                    <a:pt x="5" y="84"/>
                  </a:lnTo>
                  <a:lnTo>
                    <a:pt x="13" y="89"/>
                  </a:lnTo>
                  <a:lnTo>
                    <a:pt x="8" y="94"/>
                  </a:lnTo>
                  <a:lnTo>
                    <a:pt x="3" y="114"/>
                  </a:lnTo>
                  <a:lnTo>
                    <a:pt x="15" y="141"/>
                  </a:lnTo>
                  <a:lnTo>
                    <a:pt x="26" y="193"/>
                  </a:lnTo>
                  <a:lnTo>
                    <a:pt x="36" y="193"/>
                  </a:lnTo>
                  <a:lnTo>
                    <a:pt x="50" y="178"/>
                  </a:lnTo>
                  <a:lnTo>
                    <a:pt x="76" y="191"/>
                  </a:lnTo>
                  <a:lnTo>
                    <a:pt x="81" y="180"/>
                  </a:lnTo>
                  <a:lnTo>
                    <a:pt x="101" y="186"/>
                  </a:lnTo>
                  <a:lnTo>
                    <a:pt x="112" y="147"/>
                  </a:lnTo>
                  <a:lnTo>
                    <a:pt x="152" y="141"/>
                  </a:lnTo>
                  <a:lnTo>
                    <a:pt x="165" y="152"/>
                  </a:lnTo>
                  <a:lnTo>
                    <a:pt x="170" y="122"/>
                  </a:lnTo>
                  <a:lnTo>
                    <a:pt x="159" y="100"/>
                  </a:lnTo>
                  <a:lnTo>
                    <a:pt x="137" y="97"/>
                  </a:lnTo>
                  <a:lnTo>
                    <a:pt x="127" y="59"/>
                  </a:lnTo>
                  <a:lnTo>
                    <a:pt x="67" y="33"/>
                  </a:lnTo>
                  <a:lnTo>
                    <a:pt x="61" y="0"/>
                  </a:lnTo>
                  <a:lnTo>
                    <a:pt x="18" y="20"/>
                  </a:lnTo>
                  <a:lnTo>
                    <a:pt x="0" y="18"/>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4" name="Freeform 34"/>
            <p:cNvSpPr/>
            <p:nvPr/>
          </p:nvSpPr>
          <p:spPr bwMode="auto">
            <a:xfrm>
              <a:off x="1862" y="2383"/>
              <a:ext cx="131" cy="171"/>
            </a:xfrm>
            <a:custGeom>
              <a:avLst/>
              <a:gdLst/>
              <a:ahLst/>
              <a:cxnLst>
                <a:cxn ang="0">
                  <a:pos x="0" y="19"/>
                </a:cxn>
                <a:cxn ang="0">
                  <a:pos x="13" y="40"/>
                </a:cxn>
                <a:cxn ang="0">
                  <a:pos x="5" y="87"/>
                </a:cxn>
                <a:cxn ang="0">
                  <a:pos x="13" y="92"/>
                </a:cxn>
                <a:cxn ang="0">
                  <a:pos x="8" y="97"/>
                </a:cxn>
                <a:cxn ang="0">
                  <a:pos x="3" y="118"/>
                </a:cxn>
                <a:cxn ang="0">
                  <a:pos x="16" y="145"/>
                </a:cxn>
                <a:cxn ang="0">
                  <a:pos x="27" y="199"/>
                </a:cxn>
                <a:cxn ang="0">
                  <a:pos x="37" y="199"/>
                </a:cxn>
                <a:cxn ang="0">
                  <a:pos x="52" y="184"/>
                </a:cxn>
                <a:cxn ang="0">
                  <a:pos x="79" y="197"/>
                </a:cxn>
                <a:cxn ang="0">
                  <a:pos x="84" y="186"/>
                </a:cxn>
                <a:cxn ang="0">
                  <a:pos x="105" y="192"/>
                </a:cxn>
                <a:cxn ang="0">
                  <a:pos x="116" y="152"/>
                </a:cxn>
                <a:cxn ang="0">
                  <a:pos x="157" y="145"/>
                </a:cxn>
                <a:cxn ang="0">
                  <a:pos x="171" y="157"/>
                </a:cxn>
                <a:cxn ang="0">
                  <a:pos x="176" y="126"/>
                </a:cxn>
                <a:cxn ang="0">
                  <a:pos x="165" y="103"/>
                </a:cxn>
                <a:cxn ang="0">
                  <a:pos x="142" y="100"/>
                </a:cxn>
                <a:cxn ang="0">
                  <a:pos x="131" y="61"/>
                </a:cxn>
                <a:cxn ang="0">
                  <a:pos x="69" y="34"/>
                </a:cxn>
                <a:cxn ang="0">
                  <a:pos x="63" y="0"/>
                </a:cxn>
                <a:cxn ang="0">
                  <a:pos x="19" y="21"/>
                </a:cxn>
                <a:cxn ang="0">
                  <a:pos x="0" y="19"/>
                </a:cxn>
              </a:cxnLst>
              <a:rect l="0" t="0" r="r" b="b"/>
              <a:pathLst>
                <a:path w="177" h="200">
                  <a:moveTo>
                    <a:pt x="0" y="19"/>
                  </a:moveTo>
                  <a:lnTo>
                    <a:pt x="13" y="40"/>
                  </a:lnTo>
                  <a:lnTo>
                    <a:pt x="5" y="87"/>
                  </a:lnTo>
                  <a:lnTo>
                    <a:pt x="13" y="92"/>
                  </a:lnTo>
                  <a:lnTo>
                    <a:pt x="8" y="97"/>
                  </a:lnTo>
                  <a:lnTo>
                    <a:pt x="3" y="118"/>
                  </a:lnTo>
                  <a:lnTo>
                    <a:pt x="16" y="145"/>
                  </a:lnTo>
                  <a:lnTo>
                    <a:pt x="27" y="199"/>
                  </a:lnTo>
                  <a:lnTo>
                    <a:pt x="37" y="199"/>
                  </a:lnTo>
                  <a:lnTo>
                    <a:pt x="52" y="184"/>
                  </a:lnTo>
                  <a:lnTo>
                    <a:pt x="79" y="197"/>
                  </a:lnTo>
                  <a:lnTo>
                    <a:pt x="84" y="186"/>
                  </a:lnTo>
                  <a:lnTo>
                    <a:pt x="105" y="192"/>
                  </a:lnTo>
                  <a:lnTo>
                    <a:pt x="116" y="152"/>
                  </a:lnTo>
                  <a:lnTo>
                    <a:pt x="157" y="145"/>
                  </a:lnTo>
                  <a:lnTo>
                    <a:pt x="171" y="157"/>
                  </a:lnTo>
                  <a:lnTo>
                    <a:pt x="176" y="126"/>
                  </a:lnTo>
                  <a:lnTo>
                    <a:pt x="165" y="103"/>
                  </a:lnTo>
                  <a:lnTo>
                    <a:pt x="142" y="100"/>
                  </a:lnTo>
                  <a:lnTo>
                    <a:pt x="131" y="61"/>
                  </a:lnTo>
                  <a:lnTo>
                    <a:pt x="69" y="34"/>
                  </a:lnTo>
                  <a:lnTo>
                    <a:pt x="63" y="0"/>
                  </a:lnTo>
                  <a:lnTo>
                    <a:pt x="19" y="21"/>
                  </a:lnTo>
                  <a:lnTo>
                    <a:pt x="0" y="1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 name="Freeform 35"/>
            <p:cNvSpPr/>
            <p:nvPr/>
          </p:nvSpPr>
          <p:spPr bwMode="auto">
            <a:xfrm>
              <a:off x="2838" y="2486"/>
              <a:ext cx="99" cy="115"/>
            </a:xfrm>
            <a:custGeom>
              <a:avLst/>
              <a:gdLst/>
              <a:ahLst/>
              <a:cxnLst>
                <a:cxn ang="0">
                  <a:pos x="0" y="102"/>
                </a:cxn>
                <a:cxn ang="0">
                  <a:pos x="0" y="62"/>
                </a:cxn>
                <a:cxn ang="0">
                  <a:pos x="12" y="62"/>
                </a:cxn>
                <a:cxn ang="0">
                  <a:pos x="12" y="12"/>
                </a:cxn>
                <a:cxn ang="0">
                  <a:pos x="40" y="5"/>
                </a:cxn>
                <a:cxn ang="0">
                  <a:pos x="50" y="15"/>
                </a:cxn>
                <a:cxn ang="0">
                  <a:pos x="73" y="0"/>
                </a:cxn>
                <a:cxn ang="0">
                  <a:pos x="113" y="55"/>
                </a:cxn>
                <a:cxn ang="0">
                  <a:pos x="131" y="65"/>
                </a:cxn>
                <a:cxn ang="0">
                  <a:pos x="78" y="113"/>
                </a:cxn>
                <a:cxn ang="0">
                  <a:pos x="48" y="113"/>
                </a:cxn>
                <a:cxn ang="0">
                  <a:pos x="31" y="133"/>
                </a:cxn>
                <a:cxn ang="0">
                  <a:pos x="11" y="133"/>
                </a:cxn>
                <a:cxn ang="0">
                  <a:pos x="11" y="115"/>
                </a:cxn>
                <a:cxn ang="0">
                  <a:pos x="0" y="102"/>
                </a:cxn>
              </a:cxnLst>
              <a:rect l="0" t="0" r="r" b="b"/>
              <a:pathLst>
                <a:path w="132" h="134">
                  <a:moveTo>
                    <a:pt x="0" y="102"/>
                  </a:moveTo>
                  <a:lnTo>
                    <a:pt x="0" y="62"/>
                  </a:lnTo>
                  <a:lnTo>
                    <a:pt x="12" y="62"/>
                  </a:lnTo>
                  <a:lnTo>
                    <a:pt x="12" y="12"/>
                  </a:lnTo>
                  <a:lnTo>
                    <a:pt x="40" y="5"/>
                  </a:lnTo>
                  <a:lnTo>
                    <a:pt x="50" y="15"/>
                  </a:lnTo>
                  <a:lnTo>
                    <a:pt x="73" y="0"/>
                  </a:lnTo>
                  <a:lnTo>
                    <a:pt x="113" y="55"/>
                  </a:lnTo>
                  <a:lnTo>
                    <a:pt x="131" y="65"/>
                  </a:lnTo>
                  <a:lnTo>
                    <a:pt x="78" y="113"/>
                  </a:lnTo>
                  <a:lnTo>
                    <a:pt x="48" y="113"/>
                  </a:lnTo>
                  <a:lnTo>
                    <a:pt x="31" y="133"/>
                  </a:lnTo>
                  <a:lnTo>
                    <a:pt x="11" y="133"/>
                  </a:lnTo>
                  <a:lnTo>
                    <a:pt x="11" y="115"/>
                  </a:lnTo>
                  <a:lnTo>
                    <a:pt x="0" y="10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6" name="Freeform 36"/>
            <p:cNvSpPr/>
            <p:nvPr/>
          </p:nvSpPr>
          <p:spPr bwMode="auto">
            <a:xfrm>
              <a:off x="2838" y="2486"/>
              <a:ext cx="103" cy="120"/>
            </a:xfrm>
            <a:custGeom>
              <a:avLst/>
              <a:gdLst/>
              <a:ahLst/>
              <a:cxnLst>
                <a:cxn ang="0">
                  <a:pos x="0" y="107"/>
                </a:cxn>
                <a:cxn ang="0">
                  <a:pos x="0" y="65"/>
                </a:cxn>
                <a:cxn ang="0">
                  <a:pos x="13" y="65"/>
                </a:cxn>
                <a:cxn ang="0">
                  <a:pos x="13" y="13"/>
                </a:cxn>
                <a:cxn ang="0">
                  <a:pos x="42" y="5"/>
                </a:cxn>
                <a:cxn ang="0">
                  <a:pos x="52" y="16"/>
                </a:cxn>
                <a:cxn ang="0">
                  <a:pos x="76" y="0"/>
                </a:cxn>
                <a:cxn ang="0">
                  <a:pos x="118" y="58"/>
                </a:cxn>
                <a:cxn ang="0">
                  <a:pos x="137" y="68"/>
                </a:cxn>
                <a:cxn ang="0">
                  <a:pos x="82" y="118"/>
                </a:cxn>
                <a:cxn ang="0">
                  <a:pos x="50" y="118"/>
                </a:cxn>
                <a:cxn ang="0">
                  <a:pos x="32" y="139"/>
                </a:cxn>
                <a:cxn ang="0">
                  <a:pos x="11" y="139"/>
                </a:cxn>
                <a:cxn ang="0">
                  <a:pos x="11" y="120"/>
                </a:cxn>
                <a:cxn ang="0">
                  <a:pos x="0" y="107"/>
                </a:cxn>
              </a:cxnLst>
              <a:rect l="0" t="0" r="r" b="b"/>
              <a:pathLst>
                <a:path w="138" h="140">
                  <a:moveTo>
                    <a:pt x="0" y="107"/>
                  </a:moveTo>
                  <a:lnTo>
                    <a:pt x="0" y="65"/>
                  </a:lnTo>
                  <a:lnTo>
                    <a:pt x="13" y="65"/>
                  </a:lnTo>
                  <a:lnTo>
                    <a:pt x="13" y="13"/>
                  </a:lnTo>
                  <a:lnTo>
                    <a:pt x="42" y="5"/>
                  </a:lnTo>
                  <a:lnTo>
                    <a:pt x="52" y="16"/>
                  </a:lnTo>
                  <a:lnTo>
                    <a:pt x="76" y="0"/>
                  </a:lnTo>
                  <a:lnTo>
                    <a:pt x="118" y="58"/>
                  </a:lnTo>
                  <a:lnTo>
                    <a:pt x="137" y="68"/>
                  </a:lnTo>
                  <a:lnTo>
                    <a:pt x="82" y="118"/>
                  </a:lnTo>
                  <a:lnTo>
                    <a:pt x="50" y="118"/>
                  </a:lnTo>
                  <a:lnTo>
                    <a:pt x="32" y="139"/>
                  </a:lnTo>
                  <a:lnTo>
                    <a:pt x="11" y="139"/>
                  </a:lnTo>
                  <a:lnTo>
                    <a:pt x="11" y="120"/>
                  </a:lnTo>
                  <a:lnTo>
                    <a:pt x="0" y="10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 name="Freeform 37"/>
            <p:cNvSpPr/>
            <p:nvPr/>
          </p:nvSpPr>
          <p:spPr bwMode="auto">
            <a:xfrm>
              <a:off x="1819" y="2198"/>
              <a:ext cx="419" cy="501"/>
            </a:xfrm>
            <a:custGeom>
              <a:avLst/>
              <a:gdLst/>
              <a:ahLst/>
              <a:cxnLst>
                <a:cxn ang="0">
                  <a:pos x="13" y="210"/>
                </a:cxn>
                <a:cxn ang="0">
                  <a:pos x="49" y="210"/>
                </a:cxn>
                <a:cxn ang="0">
                  <a:pos x="59" y="234"/>
                </a:cxn>
                <a:cxn ang="0">
                  <a:pos x="122" y="215"/>
                </a:cxn>
                <a:cxn ang="0">
                  <a:pos x="189" y="275"/>
                </a:cxn>
                <a:cxn ang="0">
                  <a:pos x="223" y="317"/>
                </a:cxn>
                <a:cxn ang="0">
                  <a:pos x="229" y="370"/>
                </a:cxn>
                <a:cxn ang="0">
                  <a:pos x="262" y="405"/>
                </a:cxn>
                <a:cxn ang="0">
                  <a:pos x="283" y="431"/>
                </a:cxn>
                <a:cxn ang="0">
                  <a:pos x="290" y="453"/>
                </a:cxn>
                <a:cxn ang="0">
                  <a:pos x="234" y="527"/>
                </a:cxn>
                <a:cxn ang="0">
                  <a:pos x="290" y="555"/>
                </a:cxn>
                <a:cxn ang="0">
                  <a:pos x="296" y="586"/>
                </a:cxn>
                <a:cxn ang="0">
                  <a:pos x="371" y="451"/>
                </a:cxn>
                <a:cxn ang="0">
                  <a:pos x="459" y="412"/>
                </a:cxn>
                <a:cxn ang="0">
                  <a:pos x="501" y="332"/>
                </a:cxn>
                <a:cxn ang="0">
                  <a:pos x="560" y="205"/>
                </a:cxn>
                <a:cxn ang="0">
                  <a:pos x="557" y="152"/>
                </a:cxn>
                <a:cxn ang="0">
                  <a:pos x="499" y="119"/>
                </a:cxn>
                <a:cxn ang="0">
                  <a:pos x="421" y="96"/>
                </a:cxn>
                <a:cxn ang="0">
                  <a:pos x="376" y="85"/>
                </a:cxn>
                <a:cxn ang="0">
                  <a:pos x="358" y="101"/>
                </a:cxn>
                <a:cxn ang="0">
                  <a:pos x="337" y="98"/>
                </a:cxn>
                <a:cxn ang="0">
                  <a:pos x="348" y="51"/>
                </a:cxn>
                <a:cxn ang="0">
                  <a:pos x="304" y="44"/>
                </a:cxn>
                <a:cxn ang="0">
                  <a:pos x="254" y="47"/>
                </a:cxn>
                <a:cxn ang="0">
                  <a:pos x="205" y="39"/>
                </a:cxn>
                <a:cxn ang="0">
                  <a:pos x="192" y="0"/>
                </a:cxn>
                <a:cxn ang="0">
                  <a:pos x="133" y="13"/>
                </a:cxn>
                <a:cxn ang="0">
                  <a:pos x="150" y="44"/>
                </a:cxn>
                <a:cxn ang="0">
                  <a:pos x="101" y="54"/>
                </a:cxn>
                <a:cxn ang="0">
                  <a:pos x="57" y="49"/>
                </a:cxn>
                <a:cxn ang="0">
                  <a:pos x="54" y="67"/>
                </a:cxn>
                <a:cxn ang="0">
                  <a:pos x="57" y="135"/>
                </a:cxn>
                <a:cxn ang="0">
                  <a:pos x="0" y="184"/>
                </a:cxn>
              </a:cxnLst>
              <a:rect l="0" t="0" r="r" b="b"/>
              <a:pathLst>
                <a:path w="567" h="587">
                  <a:moveTo>
                    <a:pt x="0" y="184"/>
                  </a:moveTo>
                  <a:lnTo>
                    <a:pt x="13" y="210"/>
                  </a:lnTo>
                  <a:lnTo>
                    <a:pt x="31" y="220"/>
                  </a:lnTo>
                  <a:lnTo>
                    <a:pt x="49" y="210"/>
                  </a:lnTo>
                  <a:lnTo>
                    <a:pt x="49" y="234"/>
                  </a:lnTo>
                  <a:lnTo>
                    <a:pt x="59" y="234"/>
                  </a:lnTo>
                  <a:lnTo>
                    <a:pt x="78" y="236"/>
                  </a:lnTo>
                  <a:lnTo>
                    <a:pt x="122" y="215"/>
                  </a:lnTo>
                  <a:lnTo>
                    <a:pt x="128" y="248"/>
                  </a:lnTo>
                  <a:lnTo>
                    <a:pt x="189" y="275"/>
                  </a:lnTo>
                  <a:lnTo>
                    <a:pt x="200" y="314"/>
                  </a:lnTo>
                  <a:lnTo>
                    <a:pt x="223" y="317"/>
                  </a:lnTo>
                  <a:lnTo>
                    <a:pt x="234" y="340"/>
                  </a:lnTo>
                  <a:lnTo>
                    <a:pt x="229" y="370"/>
                  </a:lnTo>
                  <a:lnTo>
                    <a:pt x="231" y="399"/>
                  </a:lnTo>
                  <a:lnTo>
                    <a:pt x="262" y="405"/>
                  </a:lnTo>
                  <a:lnTo>
                    <a:pt x="267" y="429"/>
                  </a:lnTo>
                  <a:lnTo>
                    <a:pt x="283" y="431"/>
                  </a:lnTo>
                  <a:lnTo>
                    <a:pt x="283" y="453"/>
                  </a:lnTo>
                  <a:lnTo>
                    <a:pt x="290" y="453"/>
                  </a:lnTo>
                  <a:lnTo>
                    <a:pt x="293" y="477"/>
                  </a:lnTo>
                  <a:lnTo>
                    <a:pt x="234" y="527"/>
                  </a:lnTo>
                  <a:lnTo>
                    <a:pt x="246" y="524"/>
                  </a:lnTo>
                  <a:lnTo>
                    <a:pt x="290" y="555"/>
                  </a:lnTo>
                  <a:lnTo>
                    <a:pt x="301" y="568"/>
                  </a:lnTo>
                  <a:lnTo>
                    <a:pt x="296" y="586"/>
                  </a:lnTo>
                  <a:lnTo>
                    <a:pt x="365" y="495"/>
                  </a:lnTo>
                  <a:lnTo>
                    <a:pt x="371" y="451"/>
                  </a:lnTo>
                  <a:lnTo>
                    <a:pt x="425" y="412"/>
                  </a:lnTo>
                  <a:lnTo>
                    <a:pt x="459" y="412"/>
                  </a:lnTo>
                  <a:lnTo>
                    <a:pt x="475" y="399"/>
                  </a:lnTo>
                  <a:lnTo>
                    <a:pt x="501" y="332"/>
                  </a:lnTo>
                  <a:lnTo>
                    <a:pt x="509" y="267"/>
                  </a:lnTo>
                  <a:lnTo>
                    <a:pt x="560" y="205"/>
                  </a:lnTo>
                  <a:lnTo>
                    <a:pt x="566" y="176"/>
                  </a:lnTo>
                  <a:lnTo>
                    <a:pt x="557" y="152"/>
                  </a:lnTo>
                  <a:lnTo>
                    <a:pt x="534" y="145"/>
                  </a:lnTo>
                  <a:lnTo>
                    <a:pt x="499" y="119"/>
                  </a:lnTo>
                  <a:lnTo>
                    <a:pt x="430" y="114"/>
                  </a:lnTo>
                  <a:lnTo>
                    <a:pt x="421" y="96"/>
                  </a:lnTo>
                  <a:lnTo>
                    <a:pt x="392" y="85"/>
                  </a:lnTo>
                  <a:lnTo>
                    <a:pt x="376" y="85"/>
                  </a:lnTo>
                  <a:lnTo>
                    <a:pt x="358" y="109"/>
                  </a:lnTo>
                  <a:lnTo>
                    <a:pt x="358" y="101"/>
                  </a:lnTo>
                  <a:lnTo>
                    <a:pt x="327" y="103"/>
                  </a:lnTo>
                  <a:lnTo>
                    <a:pt x="337" y="98"/>
                  </a:lnTo>
                  <a:lnTo>
                    <a:pt x="327" y="83"/>
                  </a:lnTo>
                  <a:lnTo>
                    <a:pt x="348" y="51"/>
                  </a:lnTo>
                  <a:lnTo>
                    <a:pt x="325" y="16"/>
                  </a:lnTo>
                  <a:lnTo>
                    <a:pt x="304" y="44"/>
                  </a:lnTo>
                  <a:lnTo>
                    <a:pt x="283" y="42"/>
                  </a:lnTo>
                  <a:lnTo>
                    <a:pt x="254" y="47"/>
                  </a:lnTo>
                  <a:lnTo>
                    <a:pt x="213" y="51"/>
                  </a:lnTo>
                  <a:lnTo>
                    <a:pt x="205" y="39"/>
                  </a:lnTo>
                  <a:lnTo>
                    <a:pt x="208" y="10"/>
                  </a:lnTo>
                  <a:lnTo>
                    <a:pt x="192" y="0"/>
                  </a:lnTo>
                  <a:lnTo>
                    <a:pt x="155" y="18"/>
                  </a:lnTo>
                  <a:lnTo>
                    <a:pt x="133" y="13"/>
                  </a:lnTo>
                  <a:lnTo>
                    <a:pt x="140" y="42"/>
                  </a:lnTo>
                  <a:lnTo>
                    <a:pt x="150" y="44"/>
                  </a:lnTo>
                  <a:lnTo>
                    <a:pt x="117" y="62"/>
                  </a:lnTo>
                  <a:lnTo>
                    <a:pt x="101" y="54"/>
                  </a:lnTo>
                  <a:lnTo>
                    <a:pt x="93" y="47"/>
                  </a:lnTo>
                  <a:lnTo>
                    <a:pt x="57" y="49"/>
                  </a:lnTo>
                  <a:lnTo>
                    <a:pt x="67" y="64"/>
                  </a:lnTo>
                  <a:lnTo>
                    <a:pt x="54" y="67"/>
                  </a:lnTo>
                  <a:lnTo>
                    <a:pt x="64" y="93"/>
                  </a:lnTo>
                  <a:lnTo>
                    <a:pt x="57" y="135"/>
                  </a:lnTo>
                  <a:lnTo>
                    <a:pt x="21" y="150"/>
                  </a:lnTo>
                  <a:lnTo>
                    <a:pt x="0" y="18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8" name="Freeform 38"/>
            <p:cNvSpPr/>
            <p:nvPr/>
          </p:nvSpPr>
          <p:spPr bwMode="auto">
            <a:xfrm>
              <a:off x="1819" y="2198"/>
              <a:ext cx="424" cy="505"/>
            </a:xfrm>
            <a:custGeom>
              <a:avLst/>
              <a:gdLst/>
              <a:ahLst/>
              <a:cxnLst>
                <a:cxn ang="0">
                  <a:pos x="13" y="212"/>
                </a:cxn>
                <a:cxn ang="0">
                  <a:pos x="50" y="212"/>
                </a:cxn>
                <a:cxn ang="0">
                  <a:pos x="60" y="236"/>
                </a:cxn>
                <a:cxn ang="0">
                  <a:pos x="123" y="217"/>
                </a:cxn>
                <a:cxn ang="0">
                  <a:pos x="191" y="278"/>
                </a:cxn>
                <a:cxn ang="0">
                  <a:pos x="225" y="320"/>
                </a:cxn>
                <a:cxn ang="0">
                  <a:pos x="231" y="374"/>
                </a:cxn>
                <a:cxn ang="0">
                  <a:pos x="265" y="409"/>
                </a:cxn>
                <a:cxn ang="0">
                  <a:pos x="286" y="435"/>
                </a:cxn>
                <a:cxn ang="0">
                  <a:pos x="293" y="458"/>
                </a:cxn>
                <a:cxn ang="0">
                  <a:pos x="236" y="532"/>
                </a:cxn>
                <a:cxn ang="0">
                  <a:pos x="293" y="561"/>
                </a:cxn>
                <a:cxn ang="0">
                  <a:pos x="299" y="592"/>
                </a:cxn>
                <a:cxn ang="0">
                  <a:pos x="375" y="456"/>
                </a:cxn>
                <a:cxn ang="0">
                  <a:pos x="464" y="416"/>
                </a:cxn>
                <a:cxn ang="0">
                  <a:pos x="506" y="335"/>
                </a:cxn>
                <a:cxn ang="0">
                  <a:pos x="566" y="207"/>
                </a:cxn>
                <a:cxn ang="0">
                  <a:pos x="563" y="154"/>
                </a:cxn>
                <a:cxn ang="0">
                  <a:pos x="504" y="120"/>
                </a:cxn>
                <a:cxn ang="0">
                  <a:pos x="425" y="97"/>
                </a:cxn>
                <a:cxn ang="0">
                  <a:pos x="380" y="86"/>
                </a:cxn>
                <a:cxn ang="0">
                  <a:pos x="362" y="102"/>
                </a:cxn>
                <a:cxn ang="0">
                  <a:pos x="341" y="99"/>
                </a:cxn>
                <a:cxn ang="0">
                  <a:pos x="352" y="52"/>
                </a:cxn>
                <a:cxn ang="0">
                  <a:pos x="307" y="44"/>
                </a:cxn>
                <a:cxn ang="0">
                  <a:pos x="257" y="47"/>
                </a:cxn>
                <a:cxn ang="0">
                  <a:pos x="207" y="39"/>
                </a:cxn>
                <a:cxn ang="0">
                  <a:pos x="194" y="0"/>
                </a:cxn>
                <a:cxn ang="0">
                  <a:pos x="134" y="13"/>
                </a:cxn>
                <a:cxn ang="0">
                  <a:pos x="152" y="44"/>
                </a:cxn>
                <a:cxn ang="0">
                  <a:pos x="102" y="55"/>
                </a:cxn>
                <a:cxn ang="0">
                  <a:pos x="58" y="50"/>
                </a:cxn>
                <a:cxn ang="0">
                  <a:pos x="55" y="68"/>
                </a:cxn>
                <a:cxn ang="0">
                  <a:pos x="58" y="136"/>
                </a:cxn>
                <a:cxn ang="0">
                  <a:pos x="0" y="186"/>
                </a:cxn>
              </a:cxnLst>
              <a:rect l="0" t="0" r="r" b="b"/>
              <a:pathLst>
                <a:path w="573" h="593">
                  <a:moveTo>
                    <a:pt x="0" y="186"/>
                  </a:moveTo>
                  <a:lnTo>
                    <a:pt x="13" y="212"/>
                  </a:lnTo>
                  <a:lnTo>
                    <a:pt x="31" y="222"/>
                  </a:lnTo>
                  <a:lnTo>
                    <a:pt x="50" y="212"/>
                  </a:lnTo>
                  <a:lnTo>
                    <a:pt x="50" y="236"/>
                  </a:lnTo>
                  <a:lnTo>
                    <a:pt x="60" y="236"/>
                  </a:lnTo>
                  <a:lnTo>
                    <a:pt x="79" y="238"/>
                  </a:lnTo>
                  <a:lnTo>
                    <a:pt x="123" y="217"/>
                  </a:lnTo>
                  <a:lnTo>
                    <a:pt x="129" y="251"/>
                  </a:lnTo>
                  <a:lnTo>
                    <a:pt x="191" y="278"/>
                  </a:lnTo>
                  <a:lnTo>
                    <a:pt x="202" y="317"/>
                  </a:lnTo>
                  <a:lnTo>
                    <a:pt x="225" y="320"/>
                  </a:lnTo>
                  <a:lnTo>
                    <a:pt x="236" y="343"/>
                  </a:lnTo>
                  <a:lnTo>
                    <a:pt x="231" y="374"/>
                  </a:lnTo>
                  <a:lnTo>
                    <a:pt x="233" y="403"/>
                  </a:lnTo>
                  <a:lnTo>
                    <a:pt x="265" y="409"/>
                  </a:lnTo>
                  <a:lnTo>
                    <a:pt x="270" y="433"/>
                  </a:lnTo>
                  <a:lnTo>
                    <a:pt x="286" y="435"/>
                  </a:lnTo>
                  <a:lnTo>
                    <a:pt x="286" y="458"/>
                  </a:lnTo>
                  <a:lnTo>
                    <a:pt x="293" y="458"/>
                  </a:lnTo>
                  <a:lnTo>
                    <a:pt x="296" y="482"/>
                  </a:lnTo>
                  <a:lnTo>
                    <a:pt x="236" y="532"/>
                  </a:lnTo>
                  <a:lnTo>
                    <a:pt x="249" y="529"/>
                  </a:lnTo>
                  <a:lnTo>
                    <a:pt x="293" y="561"/>
                  </a:lnTo>
                  <a:lnTo>
                    <a:pt x="304" y="574"/>
                  </a:lnTo>
                  <a:lnTo>
                    <a:pt x="299" y="592"/>
                  </a:lnTo>
                  <a:lnTo>
                    <a:pt x="369" y="500"/>
                  </a:lnTo>
                  <a:lnTo>
                    <a:pt x="375" y="456"/>
                  </a:lnTo>
                  <a:lnTo>
                    <a:pt x="430" y="416"/>
                  </a:lnTo>
                  <a:lnTo>
                    <a:pt x="464" y="416"/>
                  </a:lnTo>
                  <a:lnTo>
                    <a:pt x="480" y="403"/>
                  </a:lnTo>
                  <a:lnTo>
                    <a:pt x="506" y="335"/>
                  </a:lnTo>
                  <a:lnTo>
                    <a:pt x="514" y="270"/>
                  </a:lnTo>
                  <a:lnTo>
                    <a:pt x="566" y="207"/>
                  </a:lnTo>
                  <a:lnTo>
                    <a:pt x="572" y="178"/>
                  </a:lnTo>
                  <a:lnTo>
                    <a:pt x="563" y="154"/>
                  </a:lnTo>
                  <a:lnTo>
                    <a:pt x="540" y="146"/>
                  </a:lnTo>
                  <a:lnTo>
                    <a:pt x="504" y="120"/>
                  </a:lnTo>
                  <a:lnTo>
                    <a:pt x="435" y="115"/>
                  </a:lnTo>
                  <a:lnTo>
                    <a:pt x="425" y="97"/>
                  </a:lnTo>
                  <a:lnTo>
                    <a:pt x="396" y="86"/>
                  </a:lnTo>
                  <a:lnTo>
                    <a:pt x="380" y="86"/>
                  </a:lnTo>
                  <a:lnTo>
                    <a:pt x="362" y="110"/>
                  </a:lnTo>
                  <a:lnTo>
                    <a:pt x="362" y="102"/>
                  </a:lnTo>
                  <a:lnTo>
                    <a:pt x="330" y="104"/>
                  </a:lnTo>
                  <a:lnTo>
                    <a:pt x="341" y="99"/>
                  </a:lnTo>
                  <a:lnTo>
                    <a:pt x="330" y="84"/>
                  </a:lnTo>
                  <a:lnTo>
                    <a:pt x="352" y="52"/>
                  </a:lnTo>
                  <a:lnTo>
                    <a:pt x="328" y="16"/>
                  </a:lnTo>
                  <a:lnTo>
                    <a:pt x="307" y="44"/>
                  </a:lnTo>
                  <a:lnTo>
                    <a:pt x="286" y="42"/>
                  </a:lnTo>
                  <a:lnTo>
                    <a:pt x="257" y="47"/>
                  </a:lnTo>
                  <a:lnTo>
                    <a:pt x="215" y="52"/>
                  </a:lnTo>
                  <a:lnTo>
                    <a:pt x="207" y="39"/>
                  </a:lnTo>
                  <a:lnTo>
                    <a:pt x="210" y="10"/>
                  </a:lnTo>
                  <a:lnTo>
                    <a:pt x="194" y="0"/>
                  </a:lnTo>
                  <a:lnTo>
                    <a:pt x="157" y="18"/>
                  </a:lnTo>
                  <a:lnTo>
                    <a:pt x="134" y="13"/>
                  </a:lnTo>
                  <a:lnTo>
                    <a:pt x="141" y="42"/>
                  </a:lnTo>
                  <a:lnTo>
                    <a:pt x="152" y="44"/>
                  </a:lnTo>
                  <a:lnTo>
                    <a:pt x="118" y="63"/>
                  </a:lnTo>
                  <a:lnTo>
                    <a:pt x="102" y="55"/>
                  </a:lnTo>
                  <a:lnTo>
                    <a:pt x="94" y="47"/>
                  </a:lnTo>
                  <a:lnTo>
                    <a:pt x="58" y="50"/>
                  </a:lnTo>
                  <a:lnTo>
                    <a:pt x="68" y="65"/>
                  </a:lnTo>
                  <a:lnTo>
                    <a:pt x="55" y="68"/>
                  </a:lnTo>
                  <a:lnTo>
                    <a:pt x="65" y="94"/>
                  </a:lnTo>
                  <a:lnTo>
                    <a:pt x="58" y="136"/>
                  </a:lnTo>
                  <a:lnTo>
                    <a:pt x="21" y="152"/>
                  </a:lnTo>
                  <a:lnTo>
                    <a:pt x="0" y="18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 name="Freeform 39"/>
            <p:cNvSpPr/>
            <p:nvPr/>
          </p:nvSpPr>
          <p:spPr bwMode="auto">
            <a:xfrm>
              <a:off x="1650" y="2027"/>
              <a:ext cx="5" cy="30"/>
            </a:xfrm>
            <a:custGeom>
              <a:avLst/>
              <a:gdLst/>
              <a:ahLst/>
              <a:cxnLst>
                <a:cxn ang="0">
                  <a:pos x="0" y="9"/>
                </a:cxn>
                <a:cxn ang="0">
                  <a:pos x="3" y="34"/>
                </a:cxn>
                <a:cxn ang="0">
                  <a:pos x="5" y="0"/>
                </a:cxn>
                <a:cxn ang="0">
                  <a:pos x="0" y="9"/>
                </a:cxn>
              </a:cxnLst>
              <a:rect l="0" t="0" r="r" b="b"/>
              <a:pathLst>
                <a:path w="6" h="35">
                  <a:moveTo>
                    <a:pt x="0" y="9"/>
                  </a:moveTo>
                  <a:lnTo>
                    <a:pt x="3" y="34"/>
                  </a:lnTo>
                  <a:lnTo>
                    <a:pt x="5" y="0"/>
                  </a:lnTo>
                  <a:lnTo>
                    <a:pt x="0" y="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0" name="Freeform 40"/>
            <p:cNvSpPr/>
            <p:nvPr/>
          </p:nvSpPr>
          <p:spPr bwMode="auto">
            <a:xfrm>
              <a:off x="1650" y="2027"/>
              <a:ext cx="9" cy="35"/>
            </a:xfrm>
            <a:custGeom>
              <a:avLst/>
              <a:gdLst/>
              <a:ahLst/>
              <a:cxnLst>
                <a:cxn ang="0">
                  <a:pos x="0" y="11"/>
                </a:cxn>
                <a:cxn ang="0">
                  <a:pos x="6" y="40"/>
                </a:cxn>
                <a:cxn ang="0">
                  <a:pos x="11" y="0"/>
                </a:cxn>
                <a:cxn ang="0">
                  <a:pos x="0" y="11"/>
                </a:cxn>
              </a:cxnLst>
              <a:rect l="0" t="0" r="r" b="b"/>
              <a:pathLst>
                <a:path w="12" h="41">
                  <a:moveTo>
                    <a:pt x="0" y="11"/>
                  </a:moveTo>
                  <a:lnTo>
                    <a:pt x="6" y="40"/>
                  </a:lnTo>
                  <a:lnTo>
                    <a:pt x="11" y="0"/>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 name="Freeform 41"/>
            <p:cNvSpPr/>
            <p:nvPr/>
          </p:nvSpPr>
          <p:spPr bwMode="auto">
            <a:xfrm>
              <a:off x="3863" y="2199"/>
              <a:ext cx="9" cy="7"/>
            </a:xfrm>
            <a:custGeom>
              <a:avLst/>
              <a:gdLst/>
              <a:ahLst/>
              <a:cxnLst>
                <a:cxn ang="0">
                  <a:pos x="0" y="3"/>
                </a:cxn>
                <a:cxn ang="0">
                  <a:pos x="8" y="8"/>
                </a:cxn>
                <a:cxn ang="0">
                  <a:pos x="13" y="0"/>
                </a:cxn>
                <a:cxn ang="0">
                  <a:pos x="0" y="3"/>
                </a:cxn>
              </a:cxnLst>
              <a:rect l="0" t="0" r="r" b="b"/>
              <a:pathLst>
                <a:path w="14" h="9">
                  <a:moveTo>
                    <a:pt x="0" y="3"/>
                  </a:moveTo>
                  <a:lnTo>
                    <a:pt x="8" y="8"/>
                  </a:lnTo>
                  <a:lnTo>
                    <a:pt x="13" y="0"/>
                  </a:lnTo>
                  <a:lnTo>
                    <a:pt x="0" y="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2" name="Freeform 42"/>
            <p:cNvSpPr/>
            <p:nvPr/>
          </p:nvSpPr>
          <p:spPr bwMode="auto">
            <a:xfrm>
              <a:off x="3863" y="2199"/>
              <a:ext cx="15" cy="14"/>
            </a:xfrm>
            <a:custGeom>
              <a:avLst/>
              <a:gdLst/>
              <a:ahLst/>
              <a:cxnLst>
                <a:cxn ang="0">
                  <a:pos x="0" y="6"/>
                </a:cxn>
                <a:cxn ang="0">
                  <a:pos x="11" y="14"/>
                </a:cxn>
                <a:cxn ang="0">
                  <a:pos x="19" y="0"/>
                </a:cxn>
                <a:cxn ang="0">
                  <a:pos x="0" y="6"/>
                </a:cxn>
              </a:cxnLst>
              <a:rect l="0" t="0" r="r" b="b"/>
              <a:pathLst>
                <a:path w="20" h="15">
                  <a:moveTo>
                    <a:pt x="0" y="6"/>
                  </a:moveTo>
                  <a:lnTo>
                    <a:pt x="11" y="14"/>
                  </a:lnTo>
                  <a:lnTo>
                    <a:pt x="19" y="0"/>
                  </a:lnTo>
                  <a:lnTo>
                    <a:pt x="0" y="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 name="Freeform 43"/>
            <p:cNvSpPr/>
            <p:nvPr/>
          </p:nvSpPr>
          <p:spPr bwMode="auto">
            <a:xfrm>
              <a:off x="2867" y="1670"/>
              <a:ext cx="64" cy="38"/>
            </a:xfrm>
            <a:custGeom>
              <a:avLst/>
              <a:gdLst/>
              <a:ahLst/>
              <a:cxnLst>
                <a:cxn ang="0">
                  <a:pos x="0" y="30"/>
                </a:cxn>
                <a:cxn ang="0">
                  <a:pos x="5" y="0"/>
                </a:cxn>
                <a:cxn ang="0">
                  <a:pos x="86" y="4"/>
                </a:cxn>
                <a:cxn ang="0">
                  <a:pos x="69" y="26"/>
                </a:cxn>
                <a:cxn ang="0">
                  <a:pos x="76" y="34"/>
                </a:cxn>
                <a:cxn ang="0">
                  <a:pos x="54" y="37"/>
                </a:cxn>
                <a:cxn ang="0">
                  <a:pos x="42" y="44"/>
                </a:cxn>
                <a:cxn ang="0">
                  <a:pos x="7" y="41"/>
                </a:cxn>
                <a:cxn ang="0">
                  <a:pos x="0" y="30"/>
                </a:cxn>
              </a:cxnLst>
              <a:rect l="0" t="0" r="r" b="b"/>
              <a:pathLst>
                <a:path w="87" h="45">
                  <a:moveTo>
                    <a:pt x="0" y="30"/>
                  </a:moveTo>
                  <a:lnTo>
                    <a:pt x="5" y="0"/>
                  </a:lnTo>
                  <a:lnTo>
                    <a:pt x="86" y="4"/>
                  </a:lnTo>
                  <a:lnTo>
                    <a:pt x="69" y="26"/>
                  </a:lnTo>
                  <a:lnTo>
                    <a:pt x="76" y="34"/>
                  </a:lnTo>
                  <a:lnTo>
                    <a:pt x="54" y="37"/>
                  </a:lnTo>
                  <a:lnTo>
                    <a:pt x="42" y="44"/>
                  </a:lnTo>
                  <a:lnTo>
                    <a:pt x="7" y="41"/>
                  </a:lnTo>
                  <a:lnTo>
                    <a:pt x="0" y="3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4" name="Freeform 44"/>
            <p:cNvSpPr/>
            <p:nvPr/>
          </p:nvSpPr>
          <p:spPr bwMode="auto">
            <a:xfrm>
              <a:off x="2867" y="1670"/>
              <a:ext cx="68" cy="43"/>
            </a:xfrm>
            <a:custGeom>
              <a:avLst/>
              <a:gdLst/>
              <a:ahLst/>
              <a:cxnLst>
                <a:cxn ang="0">
                  <a:pos x="0" y="34"/>
                </a:cxn>
                <a:cxn ang="0">
                  <a:pos x="5" y="0"/>
                </a:cxn>
                <a:cxn ang="0">
                  <a:pos x="92" y="5"/>
                </a:cxn>
                <a:cxn ang="0">
                  <a:pos x="74" y="29"/>
                </a:cxn>
                <a:cxn ang="0">
                  <a:pos x="81" y="39"/>
                </a:cxn>
                <a:cxn ang="0">
                  <a:pos x="58" y="42"/>
                </a:cxn>
                <a:cxn ang="0">
                  <a:pos x="45" y="50"/>
                </a:cxn>
                <a:cxn ang="0">
                  <a:pos x="8" y="47"/>
                </a:cxn>
                <a:cxn ang="0">
                  <a:pos x="0" y="34"/>
                </a:cxn>
              </a:cxnLst>
              <a:rect l="0" t="0" r="r" b="b"/>
              <a:pathLst>
                <a:path w="93" h="51">
                  <a:moveTo>
                    <a:pt x="0" y="34"/>
                  </a:moveTo>
                  <a:lnTo>
                    <a:pt x="5" y="0"/>
                  </a:lnTo>
                  <a:lnTo>
                    <a:pt x="92" y="5"/>
                  </a:lnTo>
                  <a:lnTo>
                    <a:pt x="74" y="29"/>
                  </a:lnTo>
                  <a:lnTo>
                    <a:pt x="81" y="39"/>
                  </a:lnTo>
                  <a:lnTo>
                    <a:pt x="58" y="42"/>
                  </a:lnTo>
                  <a:lnTo>
                    <a:pt x="45" y="50"/>
                  </a:lnTo>
                  <a:lnTo>
                    <a:pt x="8" y="47"/>
                  </a:lnTo>
                  <a:lnTo>
                    <a:pt x="0"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 name="Freeform 45"/>
            <p:cNvSpPr/>
            <p:nvPr/>
          </p:nvSpPr>
          <p:spPr bwMode="auto">
            <a:xfrm>
              <a:off x="3627" y="1900"/>
              <a:ext cx="91" cy="231"/>
            </a:xfrm>
            <a:custGeom>
              <a:avLst/>
              <a:gdLst/>
              <a:ahLst/>
              <a:cxnLst>
                <a:cxn ang="0">
                  <a:pos x="0" y="111"/>
                </a:cxn>
                <a:cxn ang="0">
                  <a:pos x="3" y="95"/>
                </a:cxn>
                <a:cxn ang="0">
                  <a:pos x="40" y="23"/>
                </a:cxn>
                <a:cxn ang="0">
                  <a:pos x="63" y="13"/>
                </a:cxn>
                <a:cxn ang="0">
                  <a:pos x="72" y="0"/>
                </a:cxn>
                <a:cxn ang="0">
                  <a:pos x="88" y="8"/>
                </a:cxn>
                <a:cxn ang="0">
                  <a:pos x="88" y="21"/>
                </a:cxn>
                <a:cxn ang="0">
                  <a:pos x="75" y="65"/>
                </a:cxn>
                <a:cxn ang="0">
                  <a:pos x="91" y="62"/>
                </a:cxn>
                <a:cxn ang="0">
                  <a:pos x="98" y="90"/>
                </a:cxn>
                <a:cxn ang="0">
                  <a:pos x="122" y="98"/>
                </a:cxn>
                <a:cxn ang="0">
                  <a:pos x="110" y="112"/>
                </a:cxn>
                <a:cxn ang="0">
                  <a:pos x="80" y="128"/>
                </a:cxn>
                <a:cxn ang="0">
                  <a:pos x="75" y="149"/>
                </a:cxn>
                <a:cxn ang="0">
                  <a:pos x="91" y="179"/>
                </a:cxn>
                <a:cxn ang="0">
                  <a:pos x="82" y="201"/>
                </a:cxn>
                <a:cxn ang="0">
                  <a:pos x="100" y="244"/>
                </a:cxn>
                <a:cxn ang="0">
                  <a:pos x="88" y="269"/>
                </a:cxn>
                <a:cxn ang="0">
                  <a:pos x="75" y="174"/>
                </a:cxn>
                <a:cxn ang="0">
                  <a:pos x="60" y="161"/>
                </a:cxn>
                <a:cxn ang="0">
                  <a:pos x="42" y="187"/>
                </a:cxn>
                <a:cxn ang="0">
                  <a:pos x="26" y="179"/>
                </a:cxn>
                <a:cxn ang="0">
                  <a:pos x="31" y="149"/>
                </a:cxn>
                <a:cxn ang="0">
                  <a:pos x="0" y="111"/>
                </a:cxn>
              </a:cxnLst>
              <a:rect l="0" t="0" r="r" b="b"/>
              <a:pathLst>
                <a:path w="123" h="270">
                  <a:moveTo>
                    <a:pt x="0" y="111"/>
                  </a:moveTo>
                  <a:lnTo>
                    <a:pt x="3" y="95"/>
                  </a:lnTo>
                  <a:lnTo>
                    <a:pt x="40" y="23"/>
                  </a:lnTo>
                  <a:lnTo>
                    <a:pt x="63" y="13"/>
                  </a:lnTo>
                  <a:lnTo>
                    <a:pt x="72" y="0"/>
                  </a:lnTo>
                  <a:lnTo>
                    <a:pt x="88" y="8"/>
                  </a:lnTo>
                  <a:lnTo>
                    <a:pt x="88" y="21"/>
                  </a:lnTo>
                  <a:lnTo>
                    <a:pt x="75" y="65"/>
                  </a:lnTo>
                  <a:lnTo>
                    <a:pt x="91" y="62"/>
                  </a:lnTo>
                  <a:lnTo>
                    <a:pt x="98" y="90"/>
                  </a:lnTo>
                  <a:lnTo>
                    <a:pt x="122" y="98"/>
                  </a:lnTo>
                  <a:lnTo>
                    <a:pt x="110" y="112"/>
                  </a:lnTo>
                  <a:lnTo>
                    <a:pt x="80" y="128"/>
                  </a:lnTo>
                  <a:lnTo>
                    <a:pt x="75" y="149"/>
                  </a:lnTo>
                  <a:lnTo>
                    <a:pt x="91" y="179"/>
                  </a:lnTo>
                  <a:lnTo>
                    <a:pt x="82" y="201"/>
                  </a:lnTo>
                  <a:lnTo>
                    <a:pt x="100" y="244"/>
                  </a:lnTo>
                  <a:lnTo>
                    <a:pt x="88" y="269"/>
                  </a:lnTo>
                  <a:lnTo>
                    <a:pt x="75" y="174"/>
                  </a:lnTo>
                  <a:lnTo>
                    <a:pt x="60" y="161"/>
                  </a:lnTo>
                  <a:lnTo>
                    <a:pt x="42" y="187"/>
                  </a:lnTo>
                  <a:lnTo>
                    <a:pt x="26" y="179"/>
                  </a:lnTo>
                  <a:lnTo>
                    <a:pt x="31" y="149"/>
                  </a:lnTo>
                  <a:lnTo>
                    <a:pt x="0" y="11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6" name="Freeform 46"/>
            <p:cNvSpPr/>
            <p:nvPr/>
          </p:nvSpPr>
          <p:spPr bwMode="auto">
            <a:xfrm>
              <a:off x="3627" y="1900"/>
              <a:ext cx="95" cy="235"/>
            </a:xfrm>
            <a:custGeom>
              <a:avLst/>
              <a:gdLst/>
              <a:ahLst/>
              <a:cxnLst>
                <a:cxn ang="0">
                  <a:pos x="0" y="113"/>
                </a:cxn>
                <a:cxn ang="0">
                  <a:pos x="3" y="97"/>
                </a:cxn>
                <a:cxn ang="0">
                  <a:pos x="42" y="24"/>
                </a:cxn>
                <a:cxn ang="0">
                  <a:pos x="66" y="13"/>
                </a:cxn>
                <a:cxn ang="0">
                  <a:pos x="76" y="0"/>
                </a:cxn>
                <a:cxn ang="0">
                  <a:pos x="92" y="8"/>
                </a:cxn>
                <a:cxn ang="0">
                  <a:pos x="92" y="21"/>
                </a:cxn>
                <a:cxn ang="0">
                  <a:pos x="79" y="66"/>
                </a:cxn>
                <a:cxn ang="0">
                  <a:pos x="95" y="63"/>
                </a:cxn>
                <a:cxn ang="0">
                  <a:pos x="103" y="92"/>
                </a:cxn>
                <a:cxn ang="0">
                  <a:pos x="128" y="100"/>
                </a:cxn>
                <a:cxn ang="0">
                  <a:pos x="115" y="115"/>
                </a:cxn>
                <a:cxn ang="0">
                  <a:pos x="84" y="131"/>
                </a:cxn>
                <a:cxn ang="0">
                  <a:pos x="79" y="152"/>
                </a:cxn>
                <a:cxn ang="0">
                  <a:pos x="95" y="183"/>
                </a:cxn>
                <a:cxn ang="0">
                  <a:pos x="86" y="205"/>
                </a:cxn>
                <a:cxn ang="0">
                  <a:pos x="105" y="249"/>
                </a:cxn>
                <a:cxn ang="0">
                  <a:pos x="92" y="275"/>
                </a:cxn>
                <a:cxn ang="0">
                  <a:pos x="79" y="178"/>
                </a:cxn>
                <a:cxn ang="0">
                  <a:pos x="63" y="165"/>
                </a:cxn>
                <a:cxn ang="0">
                  <a:pos x="44" y="191"/>
                </a:cxn>
                <a:cxn ang="0">
                  <a:pos x="27" y="183"/>
                </a:cxn>
                <a:cxn ang="0">
                  <a:pos x="32" y="152"/>
                </a:cxn>
                <a:cxn ang="0">
                  <a:pos x="0" y="113"/>
                </a:cxn>
              </a:cxnLst>
              <a:rect l="0" t="0" r="r" b="b"/>
              <a:pathLst>
                <a:path w="129" h="276">
                  <a:moveTo>
                    <a:pt x="0" y="113"/>
                  </a:moveTo>
                  <a:lnTo>
                    <a:pt x="3" y="97"/>
                  </a:lnTo>
                  <a:lnTo>
                    <a:pt x="42" y="24"/>
                  </a:lnTo>
                  <a:lnTo>
                    <a:pt x="66" y="13"/>
                  </a:lnTo>
                  <a:lnTo>
                    <a:pt x="76" y="0"/>
                  </a:lnTo>
                  <a:lnTo>
                    <a:pt x="92" y="8"/>
                  </a:lnTo>
                  <a:lnTo>
                    <a:pt x="92" y="21"/>
                  </a:lnTo>
                  <a:lnTo>
                    <a:pt x="79" y="66"/>
                  </a:lnTo>
                  <a:lnTo>
                    <a:pt x="95" y="63"/>
                  </a:lnTo>
                  <a:lnTo>
                    <a:pt x="103" y="92"/>
                  </a:lnTo>
                  <a:lnTo>
                    <a:pt x="128" y="100"/>
                  </a:lnTo>
                  <a:lnTo>
                    <a:pt x="115" y="115"/>
                  </a:lnTo>
                  <a:lnTo>
                    <a:pt x="84" y="131"/>
                  </a:lnTo>
                  <a:lnTo>
                    <a:pt x="79" y="152"/>
                  </a:lnTo>
                  <a:lnTo>
                    <a:pt x="95" y="183"/>
                  </a:lnTo>
                  <a:lnTo>
                    <a:pt x="86" y="205"/>
                  </a:lnTo>
                  <a:lnTo>
                    <a:pt x="105" y="249"/>
                  </a:lnTo>
                  <a:lnTo>
                    <a:pt x="92" y="275"/>
                  </a:lnTo>
                  <a:lnTo>
                    <a:pt x="79" y="178"/>
                  </a:lnTo>
                  <a:lnTo>
                    <a:pt x="63" y="165"/>
                  </a:lnTo>
                  <a:lnTo>
                    <a:pt x="44" y="191"/>
                  </a:lnTo>
                  <a:lnTo>
                    <a:pt x="27" y="183"/>
                  </a:lnTo>
                  <a:lnTo>
                    <a:pt x="32" y="152"/>
                  </a:lnTo>
                  <a:lnTo>
                    <a:pt x="0" y="1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 name="Freeform 47"/>
            <p:cNvSpPr/>
            <p:nvPr/>
          </p:nvSpPr>
          <p:spPr bwMode="auto">
            <a:xfrm>
              <a:off x="2938" y="2292"/>
              <a:ext cx="16" cy="19"/>
            </a:xfrm>
            <a:custGeom>
              <a:avLst/>
              <a:gdLst/>
              <a:ahLst/>
              <a:cxnLst>
                <a:cxn ang="0">
                  <a:pos x="0" y="4"/>
                </a:cxn>
                <a:cxn ang="0">
                  <a:pos x="4" y="13"/>
                </a:cxn>
                <a:cxn ang="0">
                  <a:pos x="6" y="23"/>
                </a:cxn>
                <a:cxn ang="0">
                  <a:pos x="20" y="10"/>
                </a:cxn>
                <a:cxn ang="0">
                  <a:pos x="18" y="0"/>
                </a:cxn>
                <a:cxn ang="0">
                  <a:pos x="0" y="4"/>
                </a:cxn>
              </a:cxnLst>
              <a:rect l="0" t="0" r="r" b="b"/>
              <a:pathLst>
                <a:path w="21" h="24">
                  <a:moveTo>
                    <a:pt x="0" y="4"/>
                  </a:moveTo>
                  <a:lnTo>
                    <a:pt x="4" y="13"/>
                  </a:lnTo>
                  <a:lnTo>
                    <a:pt x="6" y="23"/>
                  </a:lnTo>
                  <a:lnTo>
                    <a:pt x="20" y="10"/>
                  </a:lnTo>
                  <a:lnTo>
                    <a:pt x="18" y="0"/>
                  </a:lnTo>
                  <a:lnTo>
                    <a:pt x="0" y="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8" name="Freeform 48"/>
            <p:cNvSpPr/>
            <p:nvPr/>
          </p:nvSpPr>
          <p:spPr bwMode="auto">
            <a:xfrm>
              <a:off x="2938" y="2292"/>
              <a:ext cx="19" cy="25"/>
            </a:xfrm>
            <a:custGeom>
              <a:avLst/>
              <a:gdLst/>
              <a:ahLst/>
              <a:cxnLst>
                <a:cxn ang="0">
                  <a:pos x="0" y="5"/>
                </a:cxn>
                <a:cxn ang="0">
                  <a:pos x="5" y="16"/>
                </a:cxn>
                <a:cxn ang="0">
                  <a:pos x="8" y="29"/>
                </a:cxn>
                <a:cxn ang="0">
                  <a:pos x="26" y="13"/>
                </a:cxn>
                <a:cxn ang="0">
                  <a:pos x="24" y="0"/>
                </a:cxn>
                <a:cxn ang="0">
                  <a:pos x="0" y="5"/>
                </a:cxn>
              </a:cxnLst>
              <a:rect l="0" t="0" r="r" b="b"/>
              <a:pathLst>
                <a:path w="27" h="30">
                  <a:moveTo>
                    <a:pt x="0" y="5"/>
                  </a:moveTo>
                  <a:lnTo>
                    <a:pt x="5" y="16"/>
                  </a:lnTo>
                  <a:lnTo>
                    <a:pt x="8" y="29"/>
                  </a:lnTo>
                  <a:lnTo>
                    <a:pt x="26" y="13"/>
                  </a:lnTo>
                  <a:lnTo>
                    <a:pt x="24" y="0"/>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 name="Freeform 49"/>
            <p:cNvSpPr/>
            <p:nvPr/>
          </p:nvSpPr>
          <p:spPr bwMode="auto">
            <a:xfrm>
              <a:off x="3740" y="2076"/>
              <a:ext cx="46" cy="50"/>
            </a:xfrm>
            <a:custGeom>
              <a:avLst/>
              <a:gdLst/>
              <a:ahLst/>
              <a:cxnLst>
                <a:cxn ang="0">
                  <a:pos x="0" y="10"/>
                </a:cxn>
                <a:cxn ang="0">
                  <a:pos x="3" y="41"/>
                </a:cxn>
                <a:cxn ang="0">
                  <a:pos x="12" y="57"/>
                </a:cxn>
                <a:cxn ang="0">
                  <a:pos x="25" y="57"/>
                </a:cxn>
                <a:cxn ang="0">
                  <a:pos x="62" y="31"/>
                </a:cxn>
                <a:cxn ang="0">
                  <a:pos x="62" y="0"/>
                </a:cxn>
                <a:cxn ang="0">
                  <a:pos x="34" y="5"/>
                </a:cxn>
                <a:cxn ang="0">
                  <a:pos x="7" y="3"/>
                </a:cxn>
                <a:cxn ang="0">
                  <a:pos x="0" y="10"/>
                </a:cxn>
              </a:cxnLst>
              <a:rect l="0" t="0" r="r" b="b"/>
              <a:pathLst>
                <a:path w="63" h="58">
                  <a:moveTo>
                    <a:pt x="0" y="10"/>
                  </a:moveTo>
                  <a:lnTo>
                    <a:pt x="3" y="41"/>
                  </a:lnTo>
                  <a:lnTo>
                    <a:pt x="12" y="57"/>
                  </a:lnTo>
                  <a:lnTo>
                    <a:pt x="25" y="57"/>
                  </a:lnTo>
                  <a:lnTo>
                    <a:pt x="62" y="31"/>
                  </a:lnTo>
                  <a:lnTo>
                    <a:pt x="62" y="0"/>
                  </a:lnTo>
                  <a:lnTo>
                    <a:pt x="34" y="5"/>
                  </a:lnTo>
                  <a:lnTo>
                    <a:pt x="7" y="3"/>
                  </a:lnTo>
                  <a:lnTo>
                    <a:pt x="0" y="1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0" name="Freeform 50"/>
            <p:cNvSpPr/>
            <p:nvPr/>
          </p:nvSpPr>
          <p:spPr bwMode="auto">
            <a:xfrm>
              <a:off x="3740" y="2076"/>
              <a:ext cx="51" cy="56"/>
            </a:xfrm>
            <a:custGeom>
              <a:avLst/>
              <a:gdLst/>
              <a:ahLst/>
              <a:cxnLst>
                <a:cxn ang="0">
                  <a:pos x="0" y="11"/>
                </a:cxn>
                <a:cxn ang="0">
                  <a:pos x="3" y="45"/>
                </a:cxn>
                <a:cxn ang="0">
                  <a:pos x="13" y="63"/>
                </a:cxn>
                <a:cxn ang="0">
                  <a:pos x="27" y="63"/>
                </a:cxn>
                <a:cxn ang="0">
                  <a:pos x="68" y="34"/>
                </a:cxn>
                <a:cxn ang="0">
                  <a:pos x="68" y="0"/>
                </a:cxn>
                <a:cxn ang="0">
                  <a:pos x="37" y="6"/>
                </a:cxn>
                <a:cxn ang="0">
                  <a:pos x="8" y="3"/>
                </a:cxn>
                <a:cxn ang="0">
                  <a:pos x="0" y="11"/>
                </a:cxn>
              </a:cxnLst>
              <a:rect l="0" t="0" r="r" b="b"/>
              <a:pathLst>
                <a:path w="69" h="64">
                  <a:moveTo>
                    <a:pt x="0" y="11"/>
                  </a:moveTo>
                  <a:lnTo>
                    <a:pt x="3" y="45"/>
                  </a:lnTo>
                  <a:lnTo>
                    <a:pt x="13" y="63"/>
                  </a:lnTo>
                  <a:lnTo>
                    <a:pt x="27" y="63"/>
                  </a:lnTo>
                  <a:lnTo>
                    <a:pt x="68" y="34"/>
                  </a:lnTo>
                  <a:lnTo>
                    <a:pt x="68" y="0"/>
                  </a:lnTo>
                  <a:lnTo>
                    <a:pt x="37" y="6"/>
                  </a:lnTo>
                  <a:lnTo>
                    <a:pt x="8" y="3"/>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 name="Freeform 51"/>
            <p:cNvSpPr/>
            <p:nvPr/>
          </p:nvSpPr>
          <p:spPr bwMode="auto">
            <a:xfrm>
              <a:off x="2714" y="2102"/>
              <a:ext cx="78" cy="136"/>
            </a:xfrm>
            <a:custGeom>
              <a:avLst/>
              <a:gdLst/>
              <a:ahLst/>
              <a:cxnLst>
                <a:cxn ang="0">
                  <a:pos x="0" y="114"/>
                </a:cxn>
                <a:cxn ang="0">
                  <a:pos x="17" y="84"/>
                </a:cxn>
                <a:cxn ang="0">
                  <a:pos x="40" y="89"/>
                </a:cxn>
                <a:cxn ang="0">
                  <a:pos x="69" y="23"/>
                </a:cxn>
                <a:cxn ang="0">
                  <a:pos x="84" y="15"/>
                </a:cxn>
                <a:cxn ang="0">
                  <a:pos x="77" y="3"/>
                </a:cxn>
                <a:cxn ang="0">
                  <a:pos x="87" y="0"/>
                </a:cxn>
                <a:cxn ang="0">
                  <a:pos x="97" y="38"/>
                </a:cxn>
                <a:cxn ang="0">
                  <a:pos x="77" y="45"/>
                </a:cxn>
                <a:cxn ang="0">
                  <a:pos x="97" y="76"/>
                </a:cxn>
                <a:cxn ang="0">
                  <a:pos x="87" y="114"/>
                </a:cxn>
                <a:cxn ang="0">
                  <a:pos x="106" y="139"/>
                </a:cxn>
                <a:cxn ang="0">
                  <a:pos x="104" y="159"/>
                </a:cxn>
                <a:cxn ang="0">
                  <a:pos x="66" y="151"/>
                </a:cxn>
                <a:cxn ang="0">
                  <a:pos x="40" y="149"/>
                </a:cxn>
                <a:cxn ang="0">
                  <a:pos x="20" y="151"/>
                </a:cxn>
                <a:cxn ang="0">
                  <a:pos x="17" y="124"/>
                </a:cxn>
                <a:cxn ang="0">
                  <a:pos x="0" y="114"/>
                </a:cxn>
              </a:cxnLst>
              <a:rect l="0" t="0" r="r" b="b"/>
              <a:pathLst>
                <a:path w="107" h="160">
                  <a:moveTo>
                    <a:pt x="0" y="114"/>
                  </a:moveTo>
                  <a:lnTo>
                    <a:pt x="17" y="84"/>
                  </a:lnTo>
                  <a:lnTo>
                    <a:pt x="40" y="89"/>
                  </a:lnTo>
                  <a:lnTo>
                    <a:pt x="69" y="23"/>
                  </a:lnTo>
                  <a:lnTo>
                    <a:pt x="84" y="15"/>
                  </a:lnTo>
                  <a:lnTo>
                    <a:pt x="77" y="3"/>
                  </a:lnTo>
                  <a:lnTo>
                    <a:pt x="87" y="0"/>
                  </a:lnTo>
                  <a:lnTo>
                    <a:pt x="97" y="38"/>
                  </a:lnTo>
                  <a:lnTo>
                    <a:pt x="77" y="45"/>
                  </a:lnTo>
                  <a:lnTo>
                    <a:pt x="97" y="76"/>
                  </a:lnTo>
                  <a:lnTo>
                    <a:pt x="87" y="114"/>
                  </a:lnTo>
                  <a:lnTo>
                    <a:pt x="106" y="139"/>
                  </a:lnTo>
                  <a:lnTo>
                    <a:pt x="104" y="159"/>
                  </a:lnTo>
                  <a:lnTo>
                    <a:pt x="66" y="151"/>
                  </a:lnTo>
                  <a:lnTo>
                    <a:pt x="40" y="149"/>
                  </a:lnTo>
                  <a:lnTo>
                    <a:pt x="20" y="151"/>
                  </a:lnTo>
                  <a:lnTo>
                    <a:pt x="17" y="124"/>
                  </a:lnTo>
                  <a:lnTo>
                    <a:pt x="0" y="11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2" name="Freeform 52"/>
            <p:cNvSpPr/>
            <p:nvPr/>
          </p:nvSpPr>
          <p:spPr bwMode="auto">
            <a:xfrm>
              <a:off x="2714" y="2102"/>
              <a:ext cx="83" cy="141"/>
            </a:xfrm>
            <a:custGeom>
              <a:avLst/>
              <a:gdLst/>
              <a:ahLst/>
              <a:cxnLst>
                <a:cxn ang="0">
                  <a:pos x="0" y="118"/>
                </a:cxn>
                <a:cxn ang="0">
                  <a:pos x="18" y="87"/>
                </a:cxn>
                <a:cxn ang="0">
                  <a:pos x="42" y="92"/>
                </a:cxn>
                <a:cxn ang="0">
                  <a:pos x="73" y="24"/>
                </a:cxn>
                <a:cxn ang="0">
                  <a:pos x="89" y="16"/>
                </a:cxn>
                <a:cxn ang="0">
                  <a:pos x="81" y="3"/>
                </a:cxn>
                <a:cxn ang="0">
                  <a:pos x="92" y="0"/>
                </a:cxn>
                <a:cxn ang="0">
                  <a:pos x="102" y="39"/>
                </a:cxn>
                <a:cxn ang="0">
                  <a:pos x="81" y="47"/>
                </a:cxn>
                <a:cxn ang="0">
                  <a:pos x="102" y="79"/>
                </a:cxn>
                <a:cxn ang="0">
                  <a:pos x="92" y="118"/>
                </a:cxn>
                <a:cxn ang="0">
                  <a:pos x="112" y="144"/>
                </a:cxn>
                <a:cxn ang="0">
                  <a:pos x="110" y="165"/>
                </a:cxn>
                <a:cxn ang="0">
                  <a:pos x="70" y="157"/>
                </a:cxn>
                <a:cxn ang="0">
                  <a:pos x="42" y="155"/>
                </a:cxn>
                <a:cxn ang="0">
                  <a:pos x="21" y="157"/>
                </a:cxn>
                <a:cxn ang="0">
                  <a:pos x="18" y="129"/>
                </a:cxn>
                <a:cxn ang="0">
                  <a:pos x="0" y="118"/>
                </a:cxn>
              </a:cxnLst>
              <a:rect l="0" t="0" r="r" b="b"/>
              <a:pathLst>
                <a:path w="113" h="166">
                  <a:moveTo>
                    <a:pt x="0" y="118"/>
                  </a:moveTo>
                  <a:lnTo>
                    <a:pt x="18" y="87"/>
                  </a:lnTo>
                  <a:lnTo>
                    <a:pt x="42" y="92"/>
                  </a:lnTo>
                  <a:lnTo>
                    <a:pt x="73" y="24"/>
                  </a:lnTo>
                  <a:lnTo>
                    <a:pt x="89" y="16"/>
                  </a:lnTo>
                  <a:lnTo>
                    <a:pt x="81" y="3"/>
                  </a:lnTo>
                  <a:lnTo>
                    <a:pt x="92" y="0"/>
                  </a:lnTo>
                  <a:lnTo>
                    <a:pt x="102" y="39"/>
                  </a:lnTo>
                  <a:lnTo>
                    <a:pt x="81" y="47"/>
                  </a:lnTo>
                  <a:lnTo>
                    <a:pt x="102" y="79"/>
                  </a:lnTo>
                  <a:lnTo>
                    <a:pt x="92" y="118"/>
                  </a:lnTo>
                  <a:lnTo>
                    <a:pt x="112" y="144"/>
                  </a:lnTo>
                  <a:lnTo>
                    <a:pt x="110" y="165"/>
                  </a:lnTo>
                  <a:lnTo>
                    <a:pt x="70" y="157"/>
                  </a:lnTo>
                  <a:lnTo>
                    <a:pt x="42" y="155"/>
                  </a:lnTo>
                  <a:lnTo>
                    <a:pt x="21" y="157"/>
                  </a:lnTo>
                  <a:lnTo>
                    <a:pt x="18" y="129"/>
                  </a:lnTo>
                  <a:lnTo>
                    <a:pt x="0" y="1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 name="Freeform 53"/>
            <p:cNvSpPr/>
            <p:nvPr/>
          </p:nvSpPr>
          <p:spPr bwMode="auto">
            <a:xfrm>
              <a:off x="1085" y="1151"/>
              <a:ext cx="927" cy="548"/>
            </a:xfrm>
            <a:custGeom>
              <a:avLst/>
              <a:gdLst/>
              <a:ahLst/>
              <a:cxnLst>
                <a:cxn ang="0">
                  <a:pos x="97" y="77"/>
                </a:cxn>
                <a:cxn ang="0">
                  <a:pos x="146" y="67"/>
                </a:cxn>
                <a:cxn ang="0">
                  <a:pos x="222" y="69"/>
                </a:cxn>
                <a:cxn ang="0">
                  <a:pos x="341" y="80"/>
                </a:cxn>
                <a:cxn ang="0">
                  <a:pos x="386" y="109"/>
                </a:cxn>
                <a:cxn ang="0">
                  <a:pos x="496" y="128"/>
                </a:cxn>
                <a:cxn ang="0">
                  <a:pos x="473" y="96"/>
                </a:cxn>
                <a:cxn ang="0">
                  <a:pos x="566" y="111"/>
                </a:cxn>
                <a:cxn ang="0">
                  <a:pos x="642" y="106"/>
                </a:cxn>
                <a:cxn ang="0">
                  <a:pos x="650" y="104"/>
                </a:cxn>
                <a:cxn ang="0">
                  <a:pos x="666" y="104"/>
                </a:cxn>
                <a:cxn ang="0">
                  <a:pos x="695" y="67"/>
                </a:cxn>
                <a:cxn ang="0">
                  <a:pos x="671" y="0"/>
                </a:cxn>
                <a:cxn ang="0">
                  <a:pos x="710" y="53"/>
                </a:cxn>
                <a:cxn ang="0">
                  <a:pos x="729" y="69"/>
                </a:cxn>
                <a:cxn ang="0">
                  <a:pos x="778" y="98"/>
                </a:cxn>
                <a:cxn ang="0">
                  <a:pos x="809" y="91"/>
                </a:cxn>
                <a:cxn ang="0">
                  <a:pos x="875" y="75"/>
                </a:cxn>
                <a:cxn ang="0">
                  <a:pos x="875" y="130"/>
                </a:cxn>
                <a:cxn ang="0">
                  <a:pos x="799" y="140"/>
                </a:cxn>
                <a:cxn ang="0">
                  <a:pos x="762" y="171"/>
                </a:cxn>
                <a:cxn ang="0">
                  <a:pos x="738" y="213"/>
                </a:cxn>
                <a:cxn ang="0">
                  <a:pos x="710" y="228"/>
                </a:cxn>
                <a:cxn ang="0">
                  <a:pos x="681" y="260"/>
                </a:cxn>
                <a:cxn ang="0">
                  <a:pos x="708" y="359"/>
                </a:cxn>
                <a:cxn ang="0">
                  <a:pos x="812" y="400"/>
                </a:cxn>
                <a:cxn ang="0">
                  <a:pos x="875" y="449"/>
                </a:cxn>
                <a:cxn ang="0">
                  <a:pos x="898" y="476"/>
                </a:cxn>
                <a:cxn ang="0">
                  <a:pos x="950" y="372"/>
                </a:cxn>
                <a:cxn ang="0">
                  <a:pos x="937" y="298"/>
                </a:cxn>
                <a:cxn ang="0">
                  <a:pos x="930" y="257"/>
                </a:cxn>
                <a:cxn ang="0">
                  <a:pos x="981" y="236"/>
                </a:cxn>
                <a:cxn ang="0">
                  <a:pos x="1049" y="290"/>
                </a:cxn>
                <a:cxn ang="0">
                  <a:pos x="1029" y="325"/>
                </a:cxn>
                <a:cxn ang="0">
                  <a:pos x="1073" y="322"/>
                </a:cxn>
                <a:cxn ang="0">
                  <a:pos x="1113" y="301"/>
                </a:cxn>
                <a:cxn ang="0">
                  <a:pos x="1125" y="311"/>
                </a:cxn>
                <a:cxn ang="0">
                  <a:pos x="1151" y="327"/>
                </a:cxn>
                <a:cxn ang="0">
                  <a:pos x="1151" y="345"/>
                </a:cxn>
                <a:cxn ang="0">
                  <a:pos x="1159" y="372"/>
                </a:cxn>
                <a:cxn ang="0">
                  <a:pos x="1227" y="405"/>
                </a:cxn>
                <a:cxn ang="0">
                  <a:pos x="1227" y="429"/>
                </a:cxn>
                <a:cxn ang="0">
                  <a:pos x="1250" y="452"/>
                </a:cxn>
                <a:cxn ang="0">
                  <a:pos x="1023" y="553"/>
                </a:cxn>
                <a:cxn ang="0">
                  <a:pos x="1091" y="529"/>
                </a:cxn>
                <a:cxn ang="0">
                  <a:pos x="1169" y="577"/>
                </a:cxn>
                <a:cxn ang="0">
                  <a:pos x="1169" y="582"/>
                </a:cxn>
                <a:cxn ang="0">
                  <a:pos x="1139" y="580"/>
                </a:cxn>
                <a:cxn ang="0">
                  <a:pos x="1073" y="574"/>
                </a:cxn>
                <a:cxn ang="0">
                  <a:pos x="958" y="597"/>
                </a:cxn>
                <a:cxn ang="0">
                  <a:pos x="911" y="623"/>
                </a:cxn>
                <a:cxn ang="0">
                  <a:pos x="859" y="621"/>
                </a:cxn>
                <a:cxn ang="0">
                  <a:pos x="898" y="592"/>
                </a:cxn>
                <a:cxn ang="0">
                  <a:pos x="809" y="532"/>
                </a:cxn>
                <a:cxn ang="0">
                  <a:pos x="775" y="514"/>
                </a:cxn>
                <a:cxn ang="0">
                  <a:pos x="671" y="514"/>
                </a:cxn>
                <a:cxn ang="0">
                  <a:pos x="241" y="485"/>
                </a:cxn>
                <a:cxn ang="0">
                  <a:pos x="180" y="447"/>
                </a:cxn>
                <a:cxn ang="0">
                  <a:pos x="136" y="364"/>
                </a:cxn>
                <a:cxn ang="0">
                  <a:pos x="29" y="285"/>
                </a:cxn>
              </a:cxnLst>
              <a:rect l="0" t="0" r="r" b="b"/>
              <a:pathLst>
                <a:path w="1251" h="642">
                  <a:moveTo>
                    <a:pt x="0" y="285"/>
                  </a:moveTo>
                  <a:lnTo>
                    <a:pt x="0" y="62"/>
                  </a:lnTo>
                  <a:lnTo>
                    <a:pt x="102" y="91"/>
                  </a:lnTo>
                  <a:lnTo>
                    <a:pt x="97" y="77"/>
                  </a:lnTo>
                  <a:lnTo>
                    <a:pt x="104" y="69"/>
                  </a:lnTo>
                  <a:lnTo>
                    <a:pt x="165" y="50"/>
                  </a:lnTo>
                  <a:lnTo>
                    <a:pt x="117" y="75"/>
                  </a:lnTo>
                  <a:lnTo>
                    <a:pt x="146" y="67"/>
                  </a:lnTo>
                  <a:lnTo>
                    <a:pt x="146" y="75"/>
                  </a:lnTo>
                  <a:lnTo>
                    <a:pt x="196" y="50"/>
                  </a:lnTo>
                  <a:lnTo>
                    <a:pt x="190" y="39"/>
                  </a:lnTo>
                  <a:lnTo>
                    <a:pt x="222" y="69"/>
                  </a:lnTo>
                  <a:lnTo>
                    <a:pt x="243" y="53"/>
                  </a:lnTo>
                  <a:lnTo>
                    <a:pt x="241" y="69"/>
                  </a:lnTo>
                  <a:lnTo>
                    <a:pt x="269" y="57"/>
                  </a:lnTo>
                  <a:lnTo>
                    <a:pt x="341" y="80"/>
                  </a:lnTo>
                  <a:lnTo>
                    <a:pt x="378" y="80"/>
                  </a:lnTo>
                  <a:lnTo>
                    <a:pt x="394" y="93"/>
                  </a:lnTo>
                  <a:lnTo>
                    <a:pt x="373" y="106"/>
                  </a:lnTo>
                  <a:lnTo>
                    <a:pt x="386" y="109"/>
                  </a:lnTo>
                  <a:lnTo>
                    <a:pt x="454" y="104"/>
                  </a:lnTo>
                  <a:lnTo>
                    <a:pt x="483" y="119"/>
                  </a:lnTo>
                  <a:lnTo>
                    <a:pt x="488" y="135"/>
                  </a:lnTo>
                  <a:lnTo>
                    <a:pt x="496" y="128"/>
                  </a:lnTo>
                  <a:lnTo>
                    <a:pt x="483" y="109"/>
                  </a:lnTo>
                  <a:lnTo>
                    <a:pt x="515" y="88"/>
                  </a:lnTo>
                  <a:lnTo>
                    <a:pt x="486" y="101"/>
                  </a:lnTo>
                  <a:lnTo>
                    <a:pt x="473" y="96"/>
                  </a:lnTo>
                  <a:lnTo>
                    <a:pt x="510" y="77"/>
                  </a:lnTo>
                  <a:lnTo>
                    <a:pt x="532" y="101"/>
                  </a:lnTo>
                  <a:lnTo>
                    <a:pt x="551" y="101"/>
                  </a:lnTo>
                  <a:lnTo>
                    <a:pt x="566" y="111"/>
                  </a:lnTo>
                  <a:lnTo>
                    <a:pt x="624" y="109"/>
                  </a:lnTo>
                  <a:lnTo>
                    <a:pt x="622" y="104"/>
                  </a:lnTo>
                  <a:lnTo>
                    <a:pt x="642" y="114"/>
                  </a:lnTo>
                  <a:lnTo>
                    <a:pt x="642" y="106"/>
                  </a:lnTo>
                  <a:lnTo>
                    <a:pt x="629" y="109"/>
                  </a:lnTo>
                  <a:lnTo>
                    <a:pt x="619" y="96"/>
                  </a:lnTo>
                  <a:lnTo>
                    <a:pt x="642" y="93"/>
                  </a:lnTo>
                  <a:lnTo>
                    <a:pt x="650" y="104"/>
                  </a:lnTo>
                  <a:lnTo>
                    <a:pt x="658" y="98"/>
                  </a:lnTo>
                  <a:lnTo>
                    <a:pt x="656" y="114"/>
                  </a:lnTo>
                  <a:lnTo>
                    <a:pt x="669" y="125"/>
                  </a:lnTo>
                  <a:lnTo>
                    <a:pt x="666" y="104"/>
                  </a:lnTo>
                  <a:lnTo>
                    <a:pt x="695" y="91"/>
                  </a:lnTo>
                  <a:lnTo>
                    <a:pt x="690" y="77"/>
                  </a:lnTo>
                  <a:lnTo>
                    <a:pt x="679" y="88"/>
                  </a:lnTo>
                  <a:lnTo>
                    <a:pt x="695" y="67"/>
                  </a:lnTo>
                  <a:lnTo>
                    <a:pt x="653" y="53"/>
                  </a:lnTo>
                  <a:lnTo>
                    <a:pt x="656" y="21"/>
                  </a:lnTo>
                  <a:lnTo>
                    <a:pt x="666" y="21"/>
                  </a:lnTo>
                  <a:lnTo>
                    <a:pt x="671" y="0"/>
                  </a:lnTo>
                  <a:lnTo>
                    <a:pt x="703" y="21"/>
                  </a:lnTo>
                  <a:lnTo>
                    <a:pt x="703" y="34"/>
                  </a:lnTo>
                  <a:lnTo>
                    <a:pt x="726" y="53"/>
                  </a:lnTo>
                  <a:lnTo>
                    <a:pt x="710" y="53"/>
                  </a:lnTo>
                  <a:lnTo>
                    <a:pt x="721" y="54"/>
                  </a:lnTo>
                  <a:lnTo>
                    <a:pt x="708" y="62"/>
                  </a:lnTo>
                  <a:lnTo>
                    <a:pt x="733" y="67"/>
                  </a:lnTo>
                  <a:lnTo>
                    <a:pt x="729" y="69"/>
                  </a:lnTo>
                  <a:lnTo>
                    <a:pt x="741" y="98"/>
                  </a:lnTo>
                  <a:lnTo>
                    <a:pt x="757" y="72"/>
                  </a:lnTo>
                  <a:lnTo>
                    <a:pt x="773" y="80"/>
                  </a:lnTo>
                  <a:lnTo>
                    <a:pt x="778" y="98"/>
                  </a:lnTo>
                  <a:lnTo>
                    <a:pt x="770" y="106"/>
                  </a:lnTo>
                  <a:lnTo>
                    <a:pt x="785" y="125"/>
                  </a:lnTo>
                  <a:lnTo>
                    <a:pt x="799" y="119"/>
                  </a:lnTo>
                  <a:lnTo>
                    <a:pt x="809" y="91"/>
                  </a:lnTo>
                  <a:lnTo>
                    <a:pt x="825" y="88"/>
                  </a:lnTo>
                  <a:lnTo>
                    <a:pt x="814" y="59"/>
                  </a:lnTo>
                  <a:lnTo>
                    <a:pt x="856" y="62"/>
                  </a:lnTo>
                  <a:lnTo>
                    <a:pt x="875" y="75"/>
                  </a:lnTo>
                  <a:lnTo>
                    <a:pt x="864" y="85"/>
                  </a:lnTo>
                  <a:lnTo>
                    <a:pt x="877" y="91"/>
                  </a:lnTo>
                  <a:lnTo>
                    <a:pt x="856" y="93"/>
                  </a:lnTo>
                  <a:lnTo>
                    <a:pt x="875" y="130"/>
                  </a:lnTo>
                  <a:lnTo>
                    <a:pt x="846" y="145"/>
                  </a:lnTo>
                  <a:lnTo>
                    <a:pt x="835" y="138"/>
                  </a:lnTo>
                  <a:lnTo>
                    <a:pt x="841" y="148"/>
                  </a:lnTo>
                  <a:lnTo>
                    <a:pt x="799" y="140"/>
                  </a:lnTo>
                  <a:lnTo>
                    <a:pt x="807" y="151"/>
                  </a:lnTo>
                  <a:lnTo>
                    <a:pt x="788" y="168"/>
                  </a:lnTo>
                  <a:lnTo>
                    <a:pt x="746" y="156"/>
                  </a:lnTo>
                  <a:lnTo>
                    <a:pt x="762" y="171"/>
                  </a:lnTo>
                  <a:lnTo>
                    <a:pt x="793" y="174"/>
                  </a:lnTo>
                  <a:lnTo>
                    <a:pt x="773" y="197"/>
                  </a:lnTo>
                  <a:lnTo>
                    <a:pt x="749" y="197"/>
                  </a:lnTo>
                  <a:lnTo>
                    <a:pt x="738" y="213"/>
                  </a:lnTo>
                  <a:lnTo>
                    <a:pt x="698" y="203"/>
                  </a:lnTo>
                  <a:lnTo>
                    <a:pt x="733" y="213"/>
                  </a:lnTo>
                  <a:lnTo>
                    <a:pt x="738" y="223"/>
                  </a:lnTo>
                  <a:lnTo>
                    <a:pt x="710" y="228"/>
                  </a:lnTo>
                  <a:lnTo>
                    <a:pt x="721" y="234"/>
                  </a:lnTo>
                  <a:lnTo>
                    <a:pt x="708" y="234"/>
                  </a:lnTo>
                  <a:lnTo>
                    <a:pt x="708" y="247"/>
                  </a:lnTo>
                  <a:lnTo>
                    <a:pt x="681" y="260"/>
                  </a:lnTo>
                  <a:lnTo>
                    <a:pt x="676" y="311"/>
                  </a:lnTo>
                  <a:lnTo>
                    <a:pt x="684" y="325"/>
                  </a:lnTo>
                  <a:lnTo>
                    <a:pt x="700" y="319"/>
                  </a:lnTo>
                  <a:lnTo>
                    <a:pt x="708" y="359"/>
                  </a:lnTo>
                  <a:lnTo>
                    <a:pt x="731" y="348"/>
                  </a:lnTo>
                  <a:lnTo>
                    <a:pt x="759" y="361"/>
                  </a:lnTo>
                  <a:lnTo>
                    <a:pt x="814" y="386"/>
                  </a:lnTo>
                  <a:lnTo>
                    <a:pt x="812" y="400"/>
                  </a:lnTo>
                  <a:lnTo>
                    <a:pt x="817" y="389"/>
                  </a:lnTo>
                  <a:lnTo>
                    <a:pt x="859" y="392"/>
                  </a:lnTo>
                  <a:lnTo>
                    <a:pt x="859" y="436"/>
                  </a:lnTo>
                  <a:lnTo>
                    <a:pt x="875" y="449"/>
                  </a:lnTo>
                  <a:lnTo>
                    <a:pt x="861" y="454"/>
                  </a:lnTo>
                  <a:lnTo>
                    <a:pt x="885" y="460"/>
                  </a:lnTo>
                  <a:lnTo>
                    <a:pt x="877" y="476"/>
                  </a:lnTo>
                  <a:lnTo>
                    <a:pt x="898" y="476"/>
                  </a:lnTo>
                  <a:lnTo>
                    <a:pt x="925" y="452"/>
                  </a:lnTo>
                  <a:lnTo>
                    <a:pt x="914" y="447"/>
                  </a:lnTo>
                  <a:lnTo>
                    <a:pt x="898" y="405"/>
                  </a:lnTo>
                  <a:lnTo>
                    <a:pt x="950" y="372"/>
                  </a:lnTo>
                  <a:lnTo>
                    <a:pt x="939" y="369"/>
                  </a:lnTo>
                  <a:lnTo>
                    <a:pt x="930" y="330"/>
                  </a:lnTo>
                  <a:lnTo>
                    <a:pt x="914" y="319"/>
                  </a:lnTo>
                  <a:lnTo>
                    <a:pt x="937" y="298"/>
                  </a:lnTo>
                  <a:lnTo>
                    <a:pt x="927" y="293"/>
                  </a:lnTo>
                  <a:lnTo>
                    <a:pt x="930" y="275"/>
                  </a:lnTo>
                  <a:lnTo>
                    <a:pt x="922" y="272"/>
                  </a:lnTo>
                  <a:lnTo>
                    <a:pt x="930" y="257"/>
                  </a:lnTo>
                  <a:lnTo>
                    <a:pt x="920" y="250"/>
                  </a:lnTo>
                  <a:lnTo>
                    <a:pt x="927" y="236"/>
                  </a:lnTo>
                  <a:lnTo>
                    <a:pt x="966" y="244"/>
                  </a:lnTo>
                  <a:lnTo>
                    <a:pt x="981" y="236"/>
                  </a:lnTo>
                  <a:lnTo>
                    <a:pt x="1015" y="257"/>
                  </a:lnTo>
                  <a:lnTo>
                    <a:pt x="1015" y="265"/>
                  </a:lnTo>
                  <a:lnTo>
                    <a:pt x="1047" y="267"/>
                  </a:lnTo>
                  <a:lnTo>
                    <a:pt x="1049" y="290"/>
                  </a:lnTo>
                  <a:lnTo>
                    <a:pt x="1020" y="290"/>
                  </a:lnTo>
                  <a:lnTo>
                    <a:pt x="1044" y="293"/>
                  </a:lnTo>
                  <a:lnTo>
                    <a:pt x="1052" y="306"/>
                  </a:lnTo>
                  <a:lnTo>
                    <a:pt x="1029" y="325"/>
                  </a:lnTo>
                  <a:lnTo>
                    <a:pt x="1063" y="314"/>
                  </a:lnTo>
                  <a:lnTo>
                    <a:pt x="1068" y="330"/>
                  </a:lnTo>
                  <a:lnTo>
                    <a:pt x="1049" y="337"/>
                  </a:lnTo>
                  <a:lnTo>
                    <a:pt x="1073" y="322"/>
                  </a:lnTo>
                  <a:lnTo>
                    <a:pt x="1076" y="332"/>
                  </a:lnTo>
                  <a:lnTo>
                    <a:pt x="1091" y="314"/>
                  </a:lnTo>
                  <a:lnTo>
                    <a:pt x="1096" y="325"/>
                  </a:lnTo>
                  <a:lnTo>
                    <a:pt x="1113" y="301"/>
                  </a:lnTo>
                  <a:lnTo>
                    <a:pt x="1107" y="296"/>
                  </a:lnTo>
                  <a:lnTo>
                    <a:pt x="1120" y="285"/>
                  </a:lnTo>
                  <a:lnTo>
                    <a:pt x="1136" y="306"/>
                  </a:lnTo>
                  <a:lnTo>
                    <a:pt x="1125" y="311"/>
                  </a:lnTo>
                  <a:lnTo>
                    <a:pt x="1139" y="311"/>
                  </a:lnTo>
                  <a:lnTo>
                    <a:pt x="1146" y="322"/>
                  </a:lnTo>
                  <a:lnTo>
                    <a:pt x="1136" y="325"/>
                  </a:lnTo>
                  <a:lnTo>
                    <a:pt x="1151" y="327"/>
                  </a:lnTo>
                  <a:lnTo>
                    <a:pt x="1139" y="332"/>
                  </a:lnTo>
                  <a:lnTo>
                    <a:pt x="1151" y="330"/>
                  </a:lnTo>
                  <a:lnTo>
                    <a:pt x="1159" y="340"/>
                  </a:lnTo>
                  <a:lnTo>
                    <a:pt x="1151" y="345"/>
                  </a:lnTo>
                  <a:lnTo>
                    <a:pt x="1166" y="354"/>
                  </a:lnTo>
                  <a:lnTo>
                    <a:pt x="1146" y="364"/>
                  </a:lnTo>
                  <a:lnTo>
                    <a:pt x="1161" y="364"/>
                  </a:lnTo>
                  <a:lnTo>
                    <a:pt x="1159" y="372"/>
                  </a:lnTo>
                  <a:lnTo>
                    <a:pt x="1185" y="378"/>
                  </a:lnTo>
                  <a:lnTo>
                    <a:pt x="1193" y="400"/>
                  </a:lnTo>
                  <a:lnTo>
                    <a:pt x="1200" y="389"/>
                  </a:lnTo>
                  <a:lnTo>
                    <a:pt x="1227" y="405"/>
                  </a:lnTo>
                  <a:lnTo>
                    <a:pt x="1172" y="420"/>
                  </a:lnTo>
                  <a:lnTo>
                    <a:pt x="1185" y="429"/>
                  </a:lnTo>
                  <a:lnTo>
                    <a:pt x="1227" y="412"/>
                  </a:lnTo>
                  <a:lnTo>
                    <a:pt x="1227" y="429"/>
                  </a:lnTo>
                  <a:lnTo>
                    <a:pt x="1245" y="423"/>
                  </a:lnTo>
                  <a:lnTo>
                    <a:pt x="1250" y="431"/>
                  </a:lnTo>
                  <a:lnTo>
                    <a:pt x="1240" y="431"/>
                  </a:lnTo>
                  <a:lnTo>
                    <a:pt x="1250" y="452"/>
                  </a:lnTo>
                  <a:lnTo>
                    <a:pt x="1188" y="487"/>
                  </a:lnTo>
                  <a:lnTo>
                    <a:pt x="1094" y="487"/>
                  </a:lnTo>
                  <a:lnTo>
                    <a:pt x="1057" y="517"/>
                  </a:lnTo>
                  <a:lnTo>
                    <a:pt x="1023" y="553"/>
                  </a:lnTo>
                  <a:lnTo>
                    <a:pt x="1057" y="524"/>
                  </a:lnTo>
                  <a:lnTo>
                    <a:pt x="1107" y="506"/>
                  </a:lnTo>
                  <a:lnTo>
                    <a:pt x="1125" y="522"/>
                  </a:lnTo>
                  <a:lnTo>
                    <a:pt x="1091" y="529"/>
                  </a:lnTo>
                  <a:lnTo>
                    <a:pt x="1118" y="535"/>
                  </a:lnTo>
                  <a:lnTo>
                    <a:pt x="1113" y="551"/>
                  </a:lnTo>
                  <a:lnTo>
                    <a:pt x="1130" y="569"/>
                  </a:lnTo>
                  <a:lnTo>
                    <a:pt x="1169" y="577"/>
                  </a:lnTo>
                  <a:lnTo>
                    <a:pt x="1177" y="551"/>
                  </a:lnTo>
                  <a:lnTo>
                    <a:pt x="1177" y="566"/>
                  </a:lnTo>
                  <a:lnTo>
                    <a:pt x="1190" y="566"/>
                  </a:lnTo>
                  <a:lnTo>
                    <a:pt x="1169" y="582"/>
                  </a:lnTo>
                  <a:lnTo>
                    <a:pt x="1128" y="594"/>
                  </a:lnTo>
                  <a:lnTo>
                    <a:pt x="1110" y="613"/>
                  </a:lnTo>
                  <a:lnTo>
                    <a:pt x="1096" y="594"/>
                  </a:lnTo>
                  <a:lnTo>
                    <a:pt x="1139" y="580"/>
                  </a:lnTo>
                  <a:lnTo>
                    <a:pt x="1118" y="580"/>
                  </a:lnTo>
                  <a:lnTo>
                    <a:pt x="1120" y="569"/>
                  </a:lnTo>
                  <a:lnTo>
                    <a:pt x="1083" y="582"/>
                  </a:lnTo>
                  <a:lnTo>
                    <a:pt x="1073" y="574"/>
                  </a:lnTo>
                  <a:lnTo>
                    <a:pt x="1073" y="551"/>
                  </a:lnTo>
                  <a:lnTo>
                    <a:pt x="1049" y="543"/>
                  </a:lnTo>
                  <a:lnTo>
                    <a:pt x="1034" y="580"/>
                  </a:lnTo>
                  <a:lnTo>
                    <a:pt x="958" y="597"/>
                  </a:lnTo>
                  <a:lnTo>
                    <a:pt x="906" y="607"/>
                  </a:lnTo>
                  <a:lnTo>
                    <a:pt x="896" y="618"/>
                  </a:lnTo>
                  <a:lnTo>
                    <a:pt x="906" y="618"/>
                  </a:lnTo>
                  <a:lnTo>
                    <a:pt x="911" y="623"/>
                  </a:lnTo>
                  <a:lnTo>
                    <a:pt x="849" y="641"/>
                  </a:lnTo>
                  <a:lnTo>
                    <a:pt x="851" y="633"/>
                  </a:lnTo>
                  <a:lnTo>
                    <a:pt x="856" y="631"/>
                  </a:lnTo>
                  <a:lnTo>
                    <a:pt x="859" y="621"/>
                  </a:lnTo>
                  <a:lnTo>
                    <a:pt x="867" y="615"/>
                  </a:lnTo>
                  <a:lnTo>
                    <a:pt x="872" y="582"/>
                  </a:lnTo>
                  <a:lnTo>
                    <a:pt x="883" y="594"/>
                  </a:lnTo>
                  <a:lnTo>
                    <a:pt x="898" y="592"/>
                  </a:lnTo>
                  <a:lnTo>
                    <a:pt x="883" y="569"/>
                  </a:lnTo>
                  <a:lnTo>
                    <a:pt x="827" y="561"/>
                  </a:lnTo>
                  <a:lnTo>
                    <a:pt x="822" y="532"/>
                  </a:lnTo>
                  <a:lnTo>
                    <a:pt x="809" y="532"/>
                  </a:lnTo>
                  <a:lnTo>
                    <a:pt x="801" y="519"/>
                  </a:lnTo>
                  <a:lnTo>
                    <a:pt x="788" y="517"/>
                  </a:lnTo>
                  <a:lnTo>
                    <a:pt x="788" y="527"/>
                  </a:lnTo>
                  <a:lnTo>
                    <a:pt x="775" y="514"/>
                  </a:lnTo>
                  <a:lnTo>
                    <a:pt x="749" y="532"/>
                  </a:lnTo>
                  <a:lnTo>
                    <a:pt x="681" y="519"/>
                  </a:lnTo>
                  <a:lnTo>
                    <a:pt x="671" y="504"/>
                  </a:lnTo>
                  <a:lnTo>
                    <a:pt x="671" y="514"/>
                  </a:lnTo>
                  <a:lnTo>
                    <a:pt x="269" y="514"/>
                  </a:lnTo>
                  <a:lnTo>
                    <a:pt x="264" y="498"/>
                  </a:lnTo>
                  <a:lnTo>
                    <a:pt x="241" y="495"/>
                  </a:lnTo>
                  <a:lnTo>
                    <a:pt x="241" y="485"/>
                  </a:lnTo>
                  <a:lnTo>
                    <a:pt x="196" y="471"/>
                  </a:lnTo>
                  <a:lnTo>
                    <a:pt x="201" y="465"/>
                  </a:lnTo>
                  <a:lnTo>
                    <a:pt x="193" y="447"/>
                  </a:lnTo>
                  <a:lnTo>
                    <a:pt x="180" y="447"/>
                  </a:lnTo>
                  <a:lnTo>
                    <a:pt x="156" y="407"/>
                  </a:lnTo>
                  <a:lnTo>
                    <a:pt x="159" y="397"/>
                  </a:lnTo>
                  <a:lnTo>
                    <a:pt x="162" y="376"/>
                  </a:lnTo>
                  <a:lnTo>
                    <a:pt x="136" y="364"/>
                  </a:lnTo>
                  <a:lnTo>
                    <a:pt x="81" y="296"/>
                  </a:lnTo>
                  <a:lnTo>
                    <a:pt x="53" y="314"/>
                  </a:lnTo>
                  <a:lnTo>
                    <a:pt x="42" y="303"/>
                  </a:lnTo>
                  <a:lnTo>
                    <a:pt x="29" y="285"/>
                  </a:lnTo>
                  <a:lnTo>
                    <a:pt x="0" y="28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4" name="Freeform 54"/>
            <p:cNvSpPr/>
            <p:nvPr/>
          </p:nvSpPr>
          <p:spPr bwMode="auto">
            <a:xfrm>
              <a:off x="1085" y="1151"/>
              <a:ext cx="932" cy="553"/>
            </a:xfrm>
            <a:custGeom>
              <a:avLst/>
              <a:gdLst/>
              <a:ahLst/>
              <a:cxnLst>
                <a:cxn ang="0">
                  <a:pos x="97" y="78"/>
                </a:cxn>
                <a:cxn ang="0">
                  <a:pos x="147" y="68"/>
                </a:cxn>
                <a:cxn ang="0">
                  <a:pos x="223" y="70"/>
                </a:cxn>
                <a:cxn ang="0">
                  <a:pos x="343" y="81"/>
                </a:cxn>
                <a:cxn ang="0">
                  <a:pos x="388" y="110"/>
                </a:cxn>
                <a:cxn ang="0">
                  <a:pos x="498" y="129"/>
                </a:cxn>
                <a:cxn ang="0">
                  <a:pos x="475" y="97"/>
                </a:cxn>
                <a:cxn ang="0">
                  <a:pos x="569" y="112"/>
                </a:cxn>
                <a:cxn ang="0">
                  <a:pos x="645" y="107"/>
                </a:cxn>
                <a:cxn ang="0">
                  <a:pos x="653" y="105"/>
                </a:cxn>
                <a:cxn ang="0">
                  <a:pos x="669" y="105"/>
                </a:cxn>
                <a:cxn ang="0">
                  <a:pos x="698" y="68"/>
                </a:cxn>
                <a:cxn ang="0">
                  <a:pos x="674" y="0"/>
                </a:cxn>
                <a:cxn ang="0">
                  <a:pos x="713" y="53"/>
                </a:cxn>
                <a:cxn ang="0">
                  <a:pos x="732" y="70"/>
                </a:cxn>
                <a:cxn ang="0">
                  <a:pos x="782" y="99"/>
                </a:cxn>
                <a:cxn ang="0">
                  <a:pos x="813" y="92"/>
                </a:cxn>
                <a:cxn ang="0">
                  <a:pos x="879" y="76"/>
                </a:cxn>
                <a:cxn ang="0">
                  <a:pos x="879" y="131"/>
                </a:cxn>
                <a:cxn ang="0">
                  <a:pos x="803" y="141"/>
                </a:cxn>
                <a:cxn ang="0">
                  <a:pos x="766" y="173"/>
                </a:cxn>
                <a:cxn ang="0">
                  <a:pos x="742" y="215"/>
                </a:cxn>
                <a:cxn ang="0">
                  <a:pos x="713" y="230"/>
                </a:cxn>
                <a:cxn ang="0">
                  <a:pos x="684" y="262"/>
                </a:cxn>
                <a:cxn ang="0">
                  <a:pos x="711" y="362"/>
                </a:cxn>
                <a:cxn ang="0">
                  <a:pos x="816" y="404"/>
                </a:cxn>
                <a:cxn ang="0">
                  <a:pos x="879" y="453"/>
                </a:cxn>
                <a:cxn ang="0">
                  <a:pos x="902" y="480"/>
                </a:cxn>
                <a:cxn ang="0">
                  <a:pos x="955" y="375"/>
                </a:cxn>
                <a:cxn ang="0">
                  <a:pos x="941" y="301"/>
                </a:cxn>
                <a:cxn ang="0">
                  <a:pos x="934" y="259"/>
                </a:cxn>
                <a:cxn ang="0">
                  <a:pos x="986" y="238"/>
                </a:cxn>
                <a:cxn ang="0">
                  <a:pos x="1054" y="293"/>
                </a:cxn>
                <a:cxn ang="0">
                  <a:pos x="1034" y="328"/>
                </a:cxn>
                <a:cxn ang="0">
                  <a:pos x="1078" y="325"/>
                </a:cxn>
                <a:cxn ang="0">
                  <a:pos x="1118" y="304"/>
                </a:cxn>
                <a:cxn ang="0">
                  <a:pos x="1130" y="314"/>
                </a:cxn>
                <a:cxn ang="0">
                  <a:pos x="1157" y="330"/>
                </a:cxn>
                <a:cxn ang="0">
                  <a:pos x="1157" y="348"/>
                </a:cxn>
                <a:cxn ang="0">
                  <a:pos x="1165" y="375"/>
                </a:cxn>
                <a:cxn ang="0">
                  <a:pos x="1233" y="409"/>
                </a:cxn>
                <a:cxn ang="0">
                  <a:pos x="1233" y="433"/>
                </a:cxn>
                <a:cxn ang="0">
                  <a:pos x="1256" y="456"/>
                </a:cxn>
                <a:cxn ang="0">
                  <a:pos x="1028" y="558"/>
                </a:cxn>
                <a:cxn ang="0">
                  <a:pos x="1096" y="534"/>
                </a:cxn>
                <a:cxn ang="0">
                  <a:pos x="1175" y="582"/>
                </a:cxn>
                <a:cxn ang="0">
                  <a:pos x="1175" y="587"/>
                </a:cxn>
                <a:cxn ang="0">
                  <a:pos x="1144" y="585"/>
                </a:cxn>
                <a:cxn ang="0">
                  <a:pos x="1078" y="579"/>
                </a:cxn>
                <a:cxn ang="0">
                  <a:pos x="963" y="603"/>
                </a:cxn>
                <a:cxn ang="0">
                  <a:pos x="915" y="629"/>
                </a:cxn>
                <a:cxn ang="0">
                  <a:pos x="863" y="627"/>
                </a:cxn>
                <a:cxn ang="0">
                  <a:pos x="902" y="598"/>
                </a:cxn>
                <a:cxn ang="0">
                  <a:pos x="813" y="537"/>
                </a:cxn>
                <a:cxn ang="0">
                  <a:pos x="779" y="519"/>
                </a:cxn>
                <a:cxn ang="0">
                  <a:pos x="674" y="519"/>
                </a:cxn>
                <a:cxn ang="0">
                  <a:pos x="242" y="490"/>
                </a:cxn>
                <a:cxn ang="0">
                  <a:pos x="181" y="451"/>
                </a:cxn>
                <a:cxn ang="0">
                  <a:pos x="137" y="367"/>
                </a:cxn>
                <a:cxn ang="0">
                  <a:pos x="29" y="288"/>
                </a:cxn>
              </a:cxnLst>
              <a:rect l="0" t="0" r="r" b="b"/>
              <a:pathLst>
                <a:path w="1257" h="648">
                  <a:moveTo>
                    <a:pt x="0" y="288"/>
                  </a:moveTo>
                  <a:lnTo>
                    <a:pt x="0" y="63"/>
                  </a:lnTo>
                  <a:lnTo>
                    <a:pt x="102" y="92"/>
                  </a:lnTo>
                  <a:lnTo>
                    <a:pt x="97" y="78"/>
                  </a:lnTo>
                  <a:lnTo>
                    <a:pt x="105" y="70"/>
                  </a:lnTo>
                  <a:lnTo>
                    <a:pt x="166" y="50"/>
                  </a:lnTo>
                  <a:lnTo>
                    <a:pt x="118" y="76"/>
                  </a:lnTo>
                  <a:lnTo>
                    <a:pt x="147" y="68"/>
                  </a:lnTo>
                  <a:lnTo>
                    <a:pt x="147" y="76"/>
                  </a:lnTo>
                  <a:lnTo>
                    <a:pt x="197" y="50"/>
                  </a:lnTo>
                  <a:lnTo>
                    <a:pt x="191" y="39"/>
                  </a:lnTo>
                  <a:lnTo>
                    <a:pt x="223" y="70"/>
                  </a:lnTo>
                  <a:lnTo>
                    <a:pt x="244" y="53"/>
                  </a:lnTo>
                  <a:lnTo>
                    <a:pt x="242" y="70"/>
                  </a:lnTo>
                  <a:lnTo>
                    <a:pt x="270" y="58"/>
                  </a:lnTo>
                  <a:lnTo>
                    <a:pt x="343" y="81"/>
                  </a:lnTo>
                  <a:lnTo>
                    <a:pt x="380" y="81"/>
                  </a:lnTo>
                  <a:lnTo>
                    <a:pt x="396" y="94"/>
                  </a:lnTo>
                  <a:lnTo>
                    <a:pt x="375" y="107"/>
                  </a:lnTo>
                  <a:lnTo>
                    <a:pt x="388" y="110"/>
                  </a:lnTo>
                  <a:lnTo>
                    <a:pt x="456" y="105"/>
                  </a:lnTo>
                  <a:lnTo>
                    <a:pt x="485" y="120"/>
                  </a:lnTo>
                  <a:lnTo>
                    <a:pt x="490" y="136"/>
                  </a:lnTo>
                  <a:lnTo>
                    <a:pt x="498" y="129"/>
                  </a:lnTo>
                  <a:lnTo>
                    <a:pt x="485" y="110"/>
                  </a:lnTo>
                  <a:lnTo>
                    <a:pt x="517" y="89"/>
                  </a:lnTo>
                  <a:lnTo>
                    <a:pt x="488" y="102"/>
                  </a:lnTo>
                  <a:lnTo>
                    <a:pt x="475" y="97"/>
                  </a:lnTo>
                  <a:lnTo>
                    <a:pt x="512" y="78"/>
                  </a:lnTo>
                  <a:lnTo>
                    <a:pt x="535" y="102"/>
                  </a:lnTo>
                  <a:lnTo>
                    <a:pt x="554" y="102"/>
                  </a:lnTo>
                  <a:lnTo>
                    <a:pt x="569" y="112"/>
                  </a:lnTo>
                  <a:lnTo>
                    <a:pt x="627" y="110"/>
                  </a:lnTo>
                  <a:lnTo>
                    <a:pt x="625" y="105"/>
                  </a:lnTo>
                  <a:lnTo>
                    <a:pt x="645" y="115"/>
                  </a:lnTo>
                  <a:lnTo>
                    <a:pt x="645" y="107"/>
                  </a:lnTo>
                  <a:lnTo>
                    <a:pt x="632" y="110"/>
                  </a:lnTo>
                  <a:lnTo>
                    <a:pt x="622" y="97"/>
                  </a:lnTo>
                  <a:lnTo>
                    <a:pt x="645" y="94"/>
                  </a:lnTo>
                  <a:lnTo>
                    <a:pt x="653" y="105"/>
                  </a:lnTo>
                  <a:lnTo>
                    <a:pt x="661" y="99"/>
                  </a:lnTo>
                  <a:lnTo>
                    <a:pt x="659" y="115"/>
                  </a:lnTo>
                  <a:lnTo>
                    <a:pt x="672" y="126"/>
                  </a:lnTo>
                  <a:lnTo>
                    <a:pt x="669" y="105"/>
                  </a:lnTo>
                  <a:lnTo>
                    <a:pt x="698" y="92"/>
                  </a:lnTo>
                  <a:lnTo>
                    <a:pt x="693" y="78"/>
                  </a:lnTo>
                  <a:lnTo>
                    <a:pt x="682" y="89"/>
                  </a:lnTo>
                  <a:lnTo>
                    <a:pt x="698" y="68"/>
                  </a:lnTo>
                  <a:lnTo>
                    <a:pt x="656" y="53"/>
                  </a:lnTo>
                  <a:lnTo>
                    <a:pt x="659" y="21"/>
                  </a:lnTo>
                  <a:lnTo>
                    <a:pt x="669" y="21"/>
                  </a:lnTo>
                  <a:lnTo>
                    <a:pt x="674" y="0"/>
                  </a:lnTo>
                  <a:lnTo>
                    <a:pt x="706" y="21"/>
                  </a:lnTo>
                  <a:lnTo>
                    <a:pt x="706" y="34"/>
                  </a:lnTo>
                  <a:lnTo>
                    <a:pt x="729" y="53"/>
                  </a:lnTo>
                  <a:lnTo>
                    <a:pt x="713" y="53"/>
                  </a:lnTo>
                  <a:lnTo>
                    <a:pt x="724" y="55"/>
                  </a:lnTo>
                  <a:lnTo>
                    <a:pt x="711" y="63"/>
                  </a:lnTo>
                  <a:lnTo>
                    <a:pt x="737" y="68"/>
                  </a:lnTo>
                  <a:lnTo>
                    <a:pt x="732" y="70"/>
                  </a:lnTo>
                  <a:lnTo>
                    <a:pt x="745" y="99"/>
                  </a:lnTo>
                  <a:lnTo>
                    <a:pt x="761" y="73"/>
                  </a:lnTo>
                  <a:lnTo>
                    <a:pt x="777" y="81"/>
                  </a:lnTo>
                  <a:lnTo>
                    <a:pt x="782" y="99"/>
                  </a:lnTo>
                  <a:lnTo>
                    <a:pt x="774" y="107"/>
                  </a:lnTo>
                  <a:lnTo>
                    <a:pt x="789" y="126"/>
                  </a:lnTo>
                  <a:lnTo>
                    <a:pt x="803" y="120"/>
                  </a:lnTo>
                  <a:lnTo>
                    <a:pt x="813" y="92"/>
                  </a:lnTo>
                  <a:lnTo>
                    <a:pt x="829" y="89"/>
                  </a:lnTo>
                  <a:lnTo>
                    <a:pt x="818" y="60"/>
                  </a:lnTo>
                  <a:lnTo>
                    <a:pt x="860" y="63"/>
                  </a:lnTo>
                  <a:lnTo>
                    <a:pt x="879" y="76"/>
                  </a:lnTo>
                  <a:lnTo>
                    <a:pt x="868" y="86"/>
                  </a:lnTo>
                  <a:lnTo>
                    <a:pt x="881" y="92"/>
                  </a:lnTo>
                  <a:lnTo>
                    <a:pt x="860" y="94"/>
                  </a:lnTo>
                  <a:lnTo>
                    <a:pt x="879" y="131"/>
                  </a:lnTo>
                  <a:lnTo>
                    <a:pt x="850" y="146"/>
                  </a:lnTo>
                  <a:lnTo>
                    <a:pt x="839" y="139"/>
                  </a:lnTo>
                  <a:lnTo>
                    <a:pt x="845" y="149"/>
                  </a:lnTo>
                  <a:lnTo>
                    <a:pt x="803" y="141"/>
                  </a:lnTo>
                  <a:lnTo>
                    <a:pt x="811" y="152"/>
                  </a:lnTo>
                  <a:lnTo>
                    <a:pt x="792" y="170"/>
                  </a:lnTo>
                  <a:lnTo>
                    <a:pt x="750" y="157"/>
                  </a:lnTo>
                  <a:lnTo>
                    <a:pt x="766" y="173"/>
                  </a:lnTo>
                  <a:lnTo>
                    <a:pt x="797" y="176"/>
                  </a:lnTo>
                  <a:lnTo>
                    <a:pt x="777" y="199"/>
                  </a:lnTo>
                  <a:lnTo>
                    <a:pt x="753" y="199"/>
                  </a:lnTo>
                  <a:lnTo>
                    <a:pt x="742" y="215"/>
                  </a:lnTo>
                  <a:lnTo>
                    <a:pt x="701" y="205"/>
                  </a:lnTo>
                  <a:lnTo>
                    <a:pt x="737" y="215"/>
                  </a:lnTo>
                  <a:lnTo>
                    <a:pt x="742" y="225"/>
                  </a:lnTo>
                  <a:lnTo>
                    <a:pt x="713" y="230"/>
                  </a:lnTo>
                  <a:lnTo>
                    <a:pt x="724" y="236"/>
                  </a:lnTo>
                  <a:lnTo>
                    <a:pt x="711" y="236"/>
                  </a:lnTo>
                  <a:lnTo>
                    <a:pt x="711" y="249"/>
                  </a:lnTo>
                  <a:lnTo>
                    <a:pt x="684" y="262"/>
                  </a:lnTo>
                  <a:lnTo>
                    <a:pt x="679" y="314"/>
                  </a:lnTo>
                  <a:lnTo>
                    <a:pt x="687" y="328"/>
                  </a:lnTo>
                  <a:lnTo>
                    <a:pt x="703" y="322"/>
                  </a:lnTo>
                  <a:lnTo>
                    <a:pt x="711" y="362"/>
                  </a:lnTo>
                  <a:lnTo>
                    <a:pt x="735" y="351"/>
                  </a:lnTo>
                  <a:lnTo>
                    <a:pt x="763" y="364"/>
                  </a:lnTo>
                  <a:lnTo>
                    <a:pt x="818" y="390"/>
                  </a:lnTo>
                  <a:lnTo>
                    <a:pt x="816" y="404"/>
                  </a:lnTo>
                  <a:lnTo>
                    <a:pt x="821" y="393"/>
                  </a:lnTo>
                  <a:lnTo>
                    <a:pt x="863" y="396"/>
                  </a:lnTo>
                  <a:lnTo>
                    <a:pt x="863" y="440"/>
                  </a:lnTo>
                  <a:lnTo>
                    <a:pt x="879" y="453"/>
                  </a:lnTo>
                  <a:lnTo>
                    <a:pt x="865" y="458"/>
                  </a:lnTo>
                  <a:lnTo>
                    <a:pt x="889" y="464"/>
                  </a:lnTo>
                  <a:lnTo>
                    <a:pt x="881" y="480"/>
                  </a:lnTo>
                  <a:lnTo>
                    <a:pt x="902" y="480"/>
                  </a:lnTo>
                  <a:lnTo>
                    <a:pt x="929" y="456"/>
                  </a:lnTo>
                  <a:lnTo>
                    <a:pt x="918" y="451"/>
                  </a:lnTo>
                  <a:lnTo>
                    <a:pt x="902" y="409"/>
                  </a:lnTo>
                  <a:lnTo>
                    <a:pt x="955" y="375"/>
                  </a:lnTo>
                  <a:lnTo>
                    <a:pt x="944" y="372"/>
                  </a:lnTo>
                  <a:lnTo>
                    <a:pt x="934" y="333"/>
                  </a:lnTo>
                  <a:lnTo>
                    <a:pt x="918" y="322"/>
                  </a:lnTo>
                  <a:lnTo>
                    <a:pt x="941" y="301"/>
                  </a:lnTo>
                  <a:lnTo>
                    <a:pt x="931" y="296"/>
                  </a:lnTo>
                  <a:lnTo>
                    <a:pt x="934" y="278"/>
                  </a:lnTo>
                  <a:lnTo>
                    <a:pt x="926" y="275"/>
                  </a:lnTo>
                  <a:lnTo>
                    <a:pt x="934" y="259"/>
                  </a:lnTo>
                  <a:lnTo>
                    <a:pt x="924" y="252"/>
                  </a:lnTo>
                  <a:lnTo>
                    <a:pt x="931" y="238"/>
                  </a:lnTo>
                  <a:lnTo>
                    <a:pt x="971" y="246"/>
                  </a:lnTo>
                  <a:lnTo>
                    <a:pt x="986" y="238"/>
                  </a:lnTo>
                  <a:lnTo>
                    <a:pt x="1020" y="259"/>
                  </a:lnTo>
                  <a:lnTo>
                    <a:pt x="1020" y="267"/>
                  </a:lnTo>
                  <a:lnTo>
                    <a:pt x="1052" y="270"/>
                  </a:lnTo>
                  <a:lnTo>
                    <a:pt x="1054" y="293"/>
                  </a:lnTo>
                  <a:lnTo>
                    <a:pt x="1025" y="293"/>
                  </a:lnTo>
                  <a:lnTo>
                    <a:pt x="1049" y="296"/>
                  </a:lnTo>
                  <a:lnTo>
                    <a:pt x="1057" y="309"/>
                  </a:lnTo>
                  <a:lnTo>
                    <a:pt x="1034" y="328"/>
                  </a:lnTo>
                  <a:lnTo>
                    <a:pt x="1068" y="317"/>
                  </a:lnTo>
                  <a:lnTo>
                    <a:pt x="1073" y="333"/>
                  </a:lnTo>
                  <a:lnTo>
                    <a:pt x="1054" y="340"/>
                  </a:lnTo>
                  <a:lnTo>
                    <a:pt x="1078" y="325"/>
                  </a:lnTo>
                  <a:lnTo>
                    <a:pt x="1081" y="335"/>
                  </a:lnTo>
                  <a:lnTo>
                    <a:pt x="1096" y="317"/>
                  </a:lnTo>
                  <a:lnTo>
                    <a:pt x="1101" y="328"/>
                  </a:lnTo>
                  <a:lnTo>
                    <a:pt x="1118" y="304"/>
                  </a:lnTo>
                  <a:lnTo>
                    <a:pt x="1112" y="299"/>
                  </a:lnTo>
                  <a:lnTo>
                    <a:pt x="1125" y="288"/>
                  </a:lnTo>
                  <a:lnTo>
                    <a:pt x="1141" y="309"/>
                  </a:lnTo>
                  <a:lnTo>
                    <a:pt x="1130" y="314"/>
                  </a:lnTo>
                  <a:lnTo>
                    <a:pt x="1144" y="314"/>
                  </a:lnTo>
                  <a:lnTo>
                    <a:pt x="1152" y="325"/>
                  </a:lnTo>
                  <a:lnTo>
                    <a:pt x="1141" y="328"/>
                  </a:lnTo>
                  <a:lnTo>
                    <a:pt x="1157" y="330"/>
                  </a:lnTo>
                  <a:lnTo>
                    <a:pt x="1144" y="335"/>
                  </a:lnTo>
                  <a:lnTo>
                    <a:pt x="1157" y="333"/>
                  </a:lnTo>
                  <a:lnTo>
                    <a:pt x="1165" y="343"/>
                  </a:lnTo>
                  <a:lnTo>
                    <a:pt x="1157" y="348"/>
                  </a:lnTo>
                  <a:lnTo>
                    <a:pt x="1172" y="357"/>
                  </a:lnTo>
                  <a:lnTo>
                    <a:pt x="1152" y="367"/>
                  </a:lnTo>
                  <a:lnTo>
                    <a:pt x="1167" y="367"/>
                  </a:lnTo>
                  <a:lnTo>
                    <a:pt x="1165" y="375"/>
                  </a:lnTo>
                  <a:lnTo>
                    <a:pt x="1191" y="382"/>
                  </a:lnTo>
                  <a:lnTo>
                    <a:pt x="1199" y="404"/>
                  </a:lnTo>
                  <a:lnTo>
                    <a:pt x="1206" y="393"/>
                  </a:lnTo>
                  <a:lnTo>
                    <a:pt x="1233" y="409"/>
                  </a:lnTo>
                  <a:lnTo>
                    <a:pt x="1178" y="424"/>
                  </a:lnTo>
                  <a:lnTo>
                    <a:pt x="1191" y="433"/>
                  </a:lnTo>
                  <a:lnTo>
                    <a:pt x="1233" y="416"/>
                  </a:lnTo>
                  <a:lnTo>
                    <a:pt x="1233" y="433"/>
                  </a:lnTo>
                  <a:lnTo>
                    <a:pt x="1251" y="427"/>
                  </a:lnTo>
                  <a:lnTo>
                    <a:pt x="1256" y="435"/>
                  </a:lnTo>
                  <a:lnTo>
                    <a:pt x="1246" y="435"/>
                  </a:lnTo>
                  <a:lnTo>
                    <a:pt x="1256" y="456"/>
                  </a:lnTo>
                  <a:lnTo>
                    <a:pt x="1194" y="492"/>
                  </a:lnTo>
                  <a:lnTo>
                    <a:pt x="1099" y="492"/>
                  </a:lnTo>
                  <a:lnTo>
                    <a:pt x="1062" y="522"/>
                  </a:lnTo>
                  <a:lnTo>
                    <a:pt x="1028" y="558"/>
                  </a:lnTo>
                  <a:lnTo>
                    <a:pt x="1062" y="529"/>
                  </a:lnTo>
                  <a:lnTo>
                    <a:pt x="1112" y="511"/>
                  </a:lnTo>
                  <a:lnTo>
                    <a:pt x="1130" y="527"/>
                  </a:lnTo>
                  <a:lnTo>
                    <a:pt x="1096" y="534"/>
                  </a:lnTo>
                  <a:lnTo>
                    <a:pt x="1123" y="540"/>
                  </a:lnTo>
                  <a:lnTo>
                    <a:pt x="1118" y="556"/>
                  </a:lnTo>
                  <a:lnTo>
                    <a:pt x="1135" y="574"/>
                  </a:lnTo>
                  <a:lnTo>
                    <a:pt x="1175" y="582"/>
                  </a:lnTo>
                  <a:lnTo>
                    <a:pt x="1183" y="556"/>
                  </a:lnTo>
                  <a:lnTo>
                    <a:pt x="1183" y="571"/>
                  </a:lnTo>
                  <a:lnTo>
                    <a:pt x="1196" y="571"/>
                  </a:lnTo>
                  <a:lnTo>
                    <a:pt x="1175" y="587"/>
                  </a:lnTo>
                  <a:lnTo>
                    <a:pt x="1133" y="600"/>
                  </a:lnTo>
                  <a:lnTo>
                    <a:pt x="1115" y="619"/>
                  </a:lnTo>
                  <a:lnTo>
                    <a:pt x="1101" y="600"/>
                  </a:lnTo>
                  <a:lnTo>
                    <a:pt x="1144" y="585"/>
                  </a:lnTo>
                  <a:lnTo>
                    <a:pt x="1123" y="585"/>
                  </a:lnTo>
                  <a:lnTo>
                    <a:pt x="1125" y="574"/>
                  </a:lnTo>
                  <a:lnTo>
                    <a:pt x="1088" y="587"/>
                  </a:lnTo>
                  <a:lnTo>
                    <a:pt x="1078" y="579"/>
                  </a:lnTo>
                  <a:lnTo>
                    <a:pt x="1078" y="556"/>
                  </a:lnTo>
                  <a:lnTo>
                    <a:pt x="1054" y="548"/>
                  </a:lnTo>
                  <a:lnTo>
                    <a:pt x="1039" y="585"/>
                  </a:lnTo>
                  <a:lnTo>
                    <a:pt x="963" y="603"/>
                  </a:lnTo>
                  <a:lnTo>
                    <a:pt x="910" y="613"/>
                  </a:lnTo>
                  <a:lnTo>
                    <a:pt x="900" y="624"/>
                  </a:lnTo>
                  <a:lnTo>
                    <a:pt x="910" y="624"/>
                  </a:lnTo>
                  <a:lnTo>
                    <a:pt x="915" y="629"/>
                  </a:lnTo>
                  <a:lnTo>
                    <a:pt x="853" y="647"/>
                  </a:lnTo>
                  <a:lnTo>
                    <a:pt x="855" y="639"/>
                  </a:lnTo>
                  <a:lnTo>
                    <a:pt x="860" y="637"/>
                  </a:lnTo>
                  <a:lnTo>
                    <a:pt x="863" y="627"/>
                  </a:lnTo>
                  <a:lnTo>
                    <a:pt x="871" y="621"/>
                  </a:lnTo>
                  <a:lnTo>
                    <a:pt x="876" y="587"/>
                  </a:lnTo>
                  <a:lnTo>
                    <a:pt x="887" y="600"/>
                  </a:lnTo>
                  <a:lnTo>
                    <a:pt x="902" y="598"/>
                  </a:lnTo>
                  <a:lnTo>
                    <a:pt x="887" y="574"/>
                  </a:lnTo>
                  <a:lnTo>
                    <a:pt x="831" y="566"/>
                  </a:lnTo>
                  <a:lnTo>
                    <a:pt x="826" y="537"/>
                  </a:lnTo>
                  <a:lnTo>
                    <a:pt x="813" y="537"/>
                  </a:lnTo>
                  <a:lnTo>
                    <a:pt x="805" y="524"/>
                  </a:lnTo>
                  <a:lnTo>
                    <a:pt x="792" y="522"/>
                  </a:lnTo>
                  <a:lnTo>
                    <a:pt x="792" y="532"/>
                  </a:lnTo>
                  <a:lnTo>
                    <a:pt x="779" y="519"/>
                  </a:lnTo>
                  <a:lnTo>
                    <a:pt x="753" y="537"/>
                  </a:lnTo>
                  <a:lnTo>
                    <a:pt x="684" y="524"/>
                  </a:lnTo>
                  <a:lnTo>
                    <a:pt x="674" y="509"/>
                  </a:lnTo>
                  <a:lnTo>
                    <a:pt x="674" y="519"/>
                  </a:lnTo>
                  <a:lnTo>
                    <a:pt x="270" y="519"/>
                  </a:lnTo>
                  <a:lnTo>
                    <a:pt x="265" y="503"/>
                  </a:lnTo>
                  <a:lnTo>
                    <a:pt x="242" y="500"/>
                  </a:lnTo>
                  <a:lnTo>
                    <a:pt x="242" y="490"/>
                  </a:lnTo>
                  <a:lnTo>
                    <a:pt x="197" y="475"/>
                  </a:lnTo>
                  <a:lnTo>
                    <a:pt x="202" y="469"/>
                  </a:lnTo>
                  <a:lnTo>
                    <a:pt x="194" y="451"/>
                  </a:lnTo>
                  <a:lnTo>
                    <a:pt x="181" y="451"/>
                  </a:lnTo>
                  <a:lnTo>
                    <a:pt x="157" y="411"/>
                  </a:lnTo>
                  <a:lnTo>
                    <a:pt x="160" y="401"/>
                  </a:lnTo>
                  <a:lnTo>
                    <a:pt x="163" y="380"/>
                  </a:lnTo>
                  <a:lnTo>
                    <a:pt x="137" y="367"/>
                  </a:lnTo>
                  <a:lnTo>
                    <a:pt x="81" y="299"/>
                  </a:lnTo>
                  <a:lnTo>
                    <a:pt x="53" y="317"/>
                  </a:lnTo>
                  <a:lnTo>
                    <a:pt x="42" y="306"/>
                  </a:lnTo>
                  <a:lnTo>
                    <a:pt x="29" y="288"/>
                  </a:lnTo>
                  <a:lnTo>
                    <a:pt x="0" y="28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 name="Freeform 55"/>
            <p:cNvSpPr/>
            <p:nvPr/>
          </p:nvSpPr>
          <p:spPr bwMode="auto">
            <a:xfrm>
              <a:off x="1225" y="1565"/>
              <a:ext cx="51" cy="31"/>
            </a:xfrm>
            <a:custGeom>
              <a:avLst/>
              <a:gdLst/>
              <a:ahLst/>
              <a:cxnLst>
                <a:cxn ang="0">
                  <a:pos x="0" y="0"/>
                </a:cxn>
                <a:cxn ang="0">
                  <a:pos x="36" y="6"/>
                </a:cxn>
                <a:cxn ang="0">
                  <a:pos x="67" y="36"/>
                </a:cxn>
                <a:cxn ang="0">
                  <a:pos x="49" y="32"/>
                </a:cxn>
                <a:cxn ang="0">
                  <a:pos x="0" y="0"/>
                </a:cxn>
              </a:cxnLst>
              <a:rect l="0" t="0" r="r" b="b"/>
              <a:pathLst>
                <a:path w="68" h="37">
                  <a:moveTo>
                    <a:pt x="0" y="0"/>
                  </a:moveTo>
                  <a:lnTo>
                    <a:pt x="36" y="6"/>
                  </a:lnTo>
                  <a:lnTo>
                    <a:pt x="67" y="36"/>
                  </a:lnTo>
                  <a:lnTo>
                    <a:pt x="49" y="32"/>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6" name="Freeform 56"/>
            <p:cNvSpPr/>
            <p:nvPr/>
          </p:nvSpPr>
          <p:spPr bwMode="auto">
            <a:xfrm>
              <a:off x="1225" y="1565"/>
              <a:ext cx="56" cy="36"/>
            </a:xfrm>
            <a:custGeom>
              <a:avLst/>
              <a:gdLst/>
              <a:ahLst/>
              <a:cxnLst>
                <a:cxn ang="0">
                  <a:pos x="0" y="0"/>
                </a:cxn>
                <a:cxn ang="0">
                  <a:pos x="39" y="7"/>
                </a:cxn>
                <a:cxn ang="0">
                  <a:pos x="73" y="42"/>
                </a:cxn>
                <a:cxn ang="0">
                  <a:pos x="53" y="37"/>
                </a:cxn>
                <a:cxn ang="0">
                  <a:pos x="0" y="0"/>
                </a:cxn>
              </a:cxnLst>
              <a:rect l="0" t="0" r="r" b="b"/>
              <a:pathLst>
                <a:path w="74" h="43">
                  <a:moveTo>
                    <a:pt x="0" y="0"/>
                  </a:moveTo>
                  <a:lnTo>
                    <a:pt x="39" y="7"/>
                  </a:lnTo>
                  <a:lnTo>
                    <a:pt x="73" y="42"/>
                  </a:lnTo>
                  <a:lnTo>
                    <a:pt x="53" y="37"/>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 name="Freeform 57"/>
            <p:cNvSpPr/>
            <p:nvPr/>
          </p:nvSpPr>
          <p:spPr bwMode="auto">
            <a:xfrm>
              <a:off x="1251" y="1090"/>
              <a:ext cx="111" cy="79"/>
            </a:xfrm>
            <a:custGeom>
              <a:avLst/>
              <a:gdLst/>
              <a:ahLst/>
              <a:cxnLst>
                <a:cxn ang="0">
                  <a:pos x="0" y="67"/>
                </a:cxn>
                <a:cxn ang="0">
                  <a:pos x="5" y="56"/>
                </a:cxn>
                <a:cxn ang="0">
                  <a:pos x="31" y="20"/>
                </a:cxn>
                <a:cxn ang="0">
                  <a:pos x="18" y="5"/>
                </a:cxn>
                <a:cxn ang="0">
                  <a:pos x="63" y="0"/>
                </a:cxn>
                <a:cxn ang="0">
                  <a:pos x="93" y="15"/>
                </a:cxn>
                <a:cxn ang="0">
                  <a:pos x="115" y="8"/>
                </a:cxn>
                <a:cxn ang="0">
                  <a:pos x="149" y="24"/>
                </a:cxn>
                <a:cxn ang="0">
                  <a:pos x="81" y="59"/>
                </a:cxn>
                <a:cxn ang="0">
                  <a:pos x="76" y="79"/>
                </a:cxn>
                <a:cxn ang="0">
                  <a:pos x="40" y="91"/>
                </a:cxn>
                <a:cxn ang="0">
                  <a:pos x="25" y="76"/>
                </a:cxn>
                <a:cxn ang="0">
                  <a:pos x="0" y="67"/>
                </a:cxn>
              </a:cxnLst>
              <a:rect l="0" t="0" r="r" b="b"/>
              <a:pathLst>
                <a:path w="150" h="92">
                  <a:moveTo>
                    <a:pt x="0" y="67"/>
                  </a:moveTo>
                  <a:lnTo>
                    <a:pt x="5" y="56"/>
                  </a:lnTo>
                  <a:lnTo>
                    <a:pt x="31" y="20"/>
                  </a:lnTo>
                  <a:lnTo>
                    <a:pt x="18" y="5"/>
                  </a:lnTo>
                  <a:lnTo>
                    <a:pt x="63" y="0"/>
                  </a:lnTo>
                  <a:lnTo>
                    <a:pt x="93" y="15"/>
                  </a:lnTo>
                  <a:lnTo>
                    <a:pt x="115" y="8"/>
                  </a:lnTo>
                  <a:lnTo>
                    <a:pt x="149" y="24"/>
                  </a:lnTo>
                  <a:lnTo>
                    <a:pt x="81" y="59"/>
                  </a:lnTo>
                  <a:lnTo>
                    <a:pt x="76" y="79"/>
                  </a:lnTo>
                  <a:lnTo>
                    <a:pt x="40" y="91"/>
                  </a:lnTo>
                  <a:lnTo>
                    <a:pt x="25" y="76"/>
                  </a:lnTo>
                  <a:lnTo>
                    <a:pt x="0" y="6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8" name="Freeform 58"/>
            <p:cNvSpPr/>
            <p:nvPr/>
          </p:nvSpPr>
          <p:spPr bwMode="auto">
            <a:xfrm>
              <a:off x="1251" y="1090"/>
              <a:ext cx="115" cy="84"/>
            </a:xfrm>
            <a:custGeom>
              <a:avLst/>
              <a:gdLst/>
              <a:ahLst/>
              <a:cxnLst>
                <a:cxn ang="0">
                  <a:pos x="0" y="71"/>
                </a:cxn>
                <a:cxn ang="0">
                  <a:pos x="5" y="60"/>
                </a:cxn>
                <a:cxn ang="0">
                  <a:pos x="32" y="21"/>
                </a:cxn>
                <a:cxn ang="0">
                  <a:pos x="19" y="5"/>
                </a:cxn>
                <a:cxn ang="0">
                  <a:pos x="66" y="0"/>
                </a:cxn>
                <a:cxn ang="0">
                  <a:pos x="97" y="16"/>
                </a:cxn>
                <a:cxn ang="0">
                  <a:pos x="120" y="8"/>
                </a:cxn>
                <a:cxn ang="0">
                  <a:pos x="155" y="26"/>
                </a:cxn>
                <a:cxn ang="0">
                  <a:pos x="84" y="63"/>
                </a:cxn>
                <a:cxn ang="0">
                  <a:pos x="79" y="84"/>
                </a:cxn>
                <a:cxn ang="0">
                  <a:pos x="42" y="97"/>
                </a:cxn>
                <a:cxn ang="0">
                  <a:pos x="26" y="81"/>
                </a:cxn>
                <a:cxn ang="0">
                  <a:pos x="0" y="71"/>
                </a:cxn>
              </a:cxnLst>
              <a:rect l="0" t="0" r="r" b="b"/>
              <a:pathLst>
                <a:path w="156" h="98">
                  <a:moveTo>
                    <a:pt x="0" y="71"/>
                  </a:moveTo>
                  <a:lnTo>
                    <a:pt x="5" y="60"/>
                  </a:lnTo>
                  <a:lnTo>
                    <a:pt x="32" y="21"/>
                  </a:lnTo>
                  <a:lnTo>
                    <a:pt x="19" y="5"/>
                  </a:lnTo>
                  <a:lnTo>
                    <a:pt x="66" y="0"/>
                  </a:lnTo>
                  <a:lnTo>
                    <a:pt x="97" y="16"/>
                  </a:lnTo>
                  <a:lnTo>
                    <a:pt x="120" y="8"/>
                  </a:lnTo>
                  <a:lnTo>
                    <a:pt x="155" y="26"/>
                  </a:lnTo>
                  <a:lnTo>
                    <a:pt x="84" y="63"/>
                  </a:lnTo>
                  <a:lnTo>
                    <a:pt x="79" y="84"/>
                  </a:lnTo>
                  <a:lnTo>
                    <a:pt x="42" y="97"/>
                  </a:lnTo>
                  <a:lnTo>
                    <a:pt x="26" y="81"/>
                  </a:lnTo>
                  <a:lnTo>
                    <a:pt x="0" y="7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9" name="Freeform 59"/>
            <p:cNvSpPr/>
            <p:nvPr/>
          </p:nvSpPr>
          <p:spPr bwMode="auto">
            <a:xfrm>
              <a:off x="1283" y="1011"/>
              <a:ext cx="77" cy="44"/>
            </a:xfrm>
            <a:custGeom>
              <a:avLst/>
              <a:gdLst/>
              <a:ahLst/>
              <a:cxnLst>
                <a:cxn ang="0">
                  <a:pos x="0" y="37"/>
                </a:cxn>
                <a:cxn ang="0">
                  <a:pos x="23" y="47"/>
                </a:cxn>
                <a:cxn ang="0">
                  <a:pos x="30" y="37"/>
                </a:cxn>
                <a:cxn ang="0">
                  <a:pos x="35" y="49"/>
                </a:cxn>
                <a:cxn ang="0">
                  <a:pos x="45" y="42"/>
                </a:cxn>
                <a:cxn ang="0">
                  <a:pos x="43" y="33"/>
                </a:cxn>
                <a:cxn ang="0">
                  <a:pos x="53" y="40"/>
                </a:cxn>
                <a:cxn ang="0">
                  <a:pos x="62" y="24"/>
                </a:cxn>
                <a:cxn ang="0">
                  <a:pos x="70" y="21"/>
                </a:cxn>
                <a:cxn ang="0">
                  <a:pos x="72" y="35"/>
                </a:cxn>
                <a:cxn ang="0">
                  <a:pos x="97" y="24"/>
                </a:cxn>
                <a:cxn ang="0">
                  <a:pos x="88" y="12"/>
                </a:cxn>
                <a:cxn ang="0">
                  <a:pos x="102" y="7"/>
                </a:cxn>
                <a:cxn ang="0">
                  <a:pos x="88" y="0"/>
                </a:cxn>
                <a:cxn ang="0">
                  <a:pos x="50" y="7"/>
                </a:cxn>
                <a:cxn ang="0">
                  <a:pos x="0" y="37"/>
                </a:cxn>
              </a:cxnLst>
              <a:rect l="0" t="0" r="r" b="b"/>
              <a:pathLst>
                <a:path w="103" h="50">
                  <a:moveTo>
                    <a:pt x="0" y="37"/>
                  </a:moveTo>
                  <a:lnTo>
                    <a:pt x="23" y="47"/>
                  </a:lnTo>
                  <a:lnTo>
                    <a:pt x="30" y="37"/>
                  </a:lnTo>
                  <a:lnTo>
                    <a:pt x="35" y="49"/>
                  </a:lnTo>
                  <a:lnTo>
                    <a:pt x="45" y="42"/>
                  </a:lnTo>
                  <a:lnTo>
                    <a:pt x="43" y="33"/>
                  </a:lnTo>
                  <a:lnTo>
                    <a:pt x="53" y="40"/>
                  </a:lnTo>
                  <a:lnTo>
                    <a:pt x="62" y="24"/>
                  </a:lnTo>
                  <a:lnTo>
                    <a:pt x="70" y="21"/>
                  </a:lnTo>
                  <a:lnTo>
                    <a:pt x="72" y="35"/>
                  </a:lnTo>
                  <a:lnTo>
                    <a:pt x="97" y="24"/>
                  </a:lnTo>
                  <a:lnTo>
                    <a:pt x="88" y="12"/>
                  </a:lnTo>
                  <a:lnTo>
                    <a:pt x="102" y="7"/>
                  </a:lnTo>
                  <a:lnTo>
                    <a:pt x="88" y="0"/>
                  </a:lnTo>
                  <a:lnTo>
                    <a:pt x="50" y="7"/>
                  </a:lnTo>
                  <a:lnTo>
                    <a:pt x="0" y="3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60" name="Freeform 60"/>
            <p:cNvSpPr/>
            <p:nvPr/>
          </p:nvSpPr>
          <p:spPr bwMode="auto">
            <a:xfrm>
              <a:off x="1283" y="1011"/>
              <a:ext cx="81" cy="49"/>
            </a:xfrm>
            <a:custGeom>
              <a:avLst/>
              <a:gdLst/>
              <a:ahLst/>
              <a:cxnLst>
                <a:cxn ang="0">
                  <a:pos x="0" y="42"/>
                </a:cxn>
                <a:cxn ang="0">
                  <a:pos x="24" y="53"/>
                </a:cxn>
                <a:cxn ang="0">
                  <a:pos x="32" y="42"/>
                </a:cxn>
                <a:cxn ang="0">
                  <a:pos x="37" y="55"/>
                </a:cxn>
                <a:cxn ang="0">
                  <a:pos x="48" y="47"/>
                </a:cxn>
                <a:cxn ang="0">
                  <a:pos x="45" y="37"/>
                </a:cxn>
                <a:cxn ang="0">
                  <a:pos x="56" y="45"/>
                </a:cxn>
                <a:cxn ang="0">
                  <a:pos x="66" y="27"/>
                </a:cxn>
                <a:cxn ang="0">
                  <a:pos x="74" y="24"/>
                </a:cxn>
                <a:cxn ang="0">
                  <a:pos x="76" y="39"/>
                </a:cxn>
                <a:cxn ang="0">
                  <a:pos x="103" y="27"/>
                </a:cxn>
                <a:cxn ang="0">
                  <a:pos x="93" y="13"/>
                </a:cxn>
                <a:cxn ang="0">
                  <a:pos x="108" y="8"/>
                </a:cxn>
                <a:cxn ang="0">
                  <a:pos x="93" y="0"/>
                </a:cxn>
                <a:cxn ang="0">
                  <a:pos x="53" y="8"/>
                </a:cxn>
                <a:cxn ang="0">
                  <a:pos x="0" y="42"/>
                </a:cxn>
              </a:cxnLst>
              <a:rect l="0" t="0" r="r" b="b"/>
              <a:pathLst>
                <a:path w="109" h="56">
                  <a:moveTo>
                    <a:pt x="0" y="42"/>
                  </a:moveTo>
                  <a:lnTo>
                    <a:pt x="24" y="53"/>
                  </a:lnTo>
                  <a:lnTo>
                    <a:pt x="32" y="42"/>
                  </a:lnTo>
                  <a:lnTo>
                    <a:pt x="37" y="55"/>
                  </a:lnTo>
                  <a:lnTo>
                    <a:pt x="48" y="47"/>
                  </a:lnTo>
                  <a:lnTo>
                    <a:pt x="45" y="37"/>
                  </a:lnTo>
                  <a:lnTo>
                    <a:pt x="56" y="45"/>
                  </a:lnTo>
                  <a:lnTo>
                    <a:pt x="66" y="27"/>
                  </a:lnTo>
                  <a:lnTo>
                    <a:pt x="74" y="24"/>
                  </a:lnTo>
                  <a:lnTo>
                    <a:pt x="76" y="39"/>
                  </a:lnTo>
                  <a:lnTo>
                    <a:pt x="103" y="27"/>
                  </a:lnTo>
                  <a:lnTo>
                    <a:pt x="93" y="13"/>
                  </a:lnTo>
                  <a:lnTo>
                    <a:pt x="108" y="8"/>
                  </a:lnTo>
                  <a:lnTo>
                    <a:pt x="93" y="0"/>
                  </a:lnTo>
                  <a:lnTo>
                    <a:pt x="53" y="8"/>
                  </a:lnTo>
                  <a:lnTo>
                    <a:pt x="0" y="4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61" name="Freeform 61"/>
            <p:cNvSpPr/>
            <p:nvPr/>
          </p:nvSpPr>
          <p:spPr bwMode="auto">
            <a:xfrm>
              <a:off x="1325" y="1119"/>
              <a:ext cx="194" cy="108"/>
            </a:xfrm>
            <a:custGeom>
              <a:avLst/>
              <a:gdLst/>
              <a:ahLst/>
              <a:cxnLst>
                <a:cxn ang="0">
                  <a:pos x="0" y="37"/>
                </a:cxn>
                <a:cxn ang="0">
                  <a:pos x="15" y="30"/>
                </a:cxn>
                <a:cxn ang="0">
                  <a:pos x="10" y="23"/>
                </a:cxn>
                <a:cxn ang="0">
                  <a:pos x="38" y="8"/>
                </a:cxn>
                <a:cxn ang="0">
                  <a:pos x="64" y="0"/>
                </a:cxn>
                <a:cxn ang="0">
                  <a:pos x="71" y="12"/>
                </a:cxn>
                <a:cxn ang="0">
                  <a:pos x="64" y="20"/>
                </a:cxn>
                <a:cxn ang="0">
                  <a:pos x="87" y="10"/>
                </a:cxn>
                <a:cxn ang="0">
                  <a:pos x="110" y="18"/>
                </a:cxn>
                <a:cxn ang="0">
                  <a:pos x="103" y="28"/>
                </a:cxn>
                <a:cxn ang="0">
                  <a:pos x="130" y="20"/>
                </a:cxn>
                <a:cxn ang="0">
                  <a:pos x="125" y="10"/>
                </a:cxn>
                <a:cxn ang="0">
                  <a:pos x="136" y="12"/>
                </a:cxn>
                <a:cxn ang="0">
                  <a:pos x="161" y="45"/>
                </a:cxn>
                <a:cxn ang="0">
                  <a:pos x="169" y="37"/>
                </a:cxn>
                <a:cxn ang="0">
                  <a:pos x="158" y="0"/>
                </a:cxn>
                <a:cxn ang="0">
                  <a:pos x="177" y="0"/>
                </a:cxn>
                <a:cxn ang="0">
                  <a:pos x="197" y="15"/>
                </a:cxn>
                <a:cxn ang="0">
                  <a:pos x="210" y="60"/>
                </a:cxn>
                <a:cxn ang="0">
                  <a:pos x="261" y="86"/>
                </a:cxn>
                <a:cxn ang="0">
                  <a:pos x="261" y="95"/>
                </a:cxn>
                <a:cxn ang="0">
                  <a:pos x="245" y="91"/>
                </a:cxn>
                <a:cxn ang="0">
                  <a:pos x="228" y="97"/>
                </a:cxn>
                <a:cxn ang="0">
                  <a:pos x="254" y="108"/>
                </a:cxn>
                <a:cxn ang="0">
                  <a:pos x="233" y="117"/>
                </a:cxn>
                <a:cxn ang="0">
                  <a:pos x="199" y="113"/>
                </a:cxn>
                <a:cxn ang="0">
                  <a:pos x="180" y="100"/>
                </a:cxn>
                <a:cxn ang="0">
                  <a:pos x="138" y="123"/>
                </a:cxn>
                <a:cxn ang="0">
                  <a:pos x="84" y="125"/>
                </a:cxn>
                <a:cxn ang="0">
                  <a:pos x="71" y="105"/>
                </a:cxn>
                <a:cxn ang="0">
                  <a:pos x="46" y="102"/>
                </a:cxn>
                <a:cxn ang="0">
                  <a:pos x="25" y="88"/>
                </a:cxn>
                <a:cxn ang="0">
                  <a:pos x="100" y="75"/>
                </a:cxn>
                <a:cxn ang="0">
                  <a:pos x="22" y="70"/>
                </a:cxn>
                <a:cxn ang="0">
                  <a:pos x="13" y="60"/>
                </a:cxn>
                <a:cxn ang="0">
                  <a:pos x="51" y="48"/>
                </a:cxn>
                <a:cxn ang="0">
                  <a:pos x="15" y="52"/>
                </a:cxn>
                <a:cxn ang="0">
                  <a:pos x="18" y="45"/>
                </a:cxn>
                <a:cxn ang="0">
                  <a:pos x="0" y="37"/>
                </a:cxn>
              </a:cxnLst>
              <a:rect l="0" t="0" r="r" b="b"/>
              <a:pathLst>
                <a:path w="262" h="126">
                  <a:moveTo>
                    <a:pt x="0" y="37"/>
                  </a:moveTo>
                  <a:lnTo>
                    <a:pt x="15" y="30"/>
                  </a:lnTo>
                  <a:lnTo>
                    <a:pt x="10" y="23"/>
                  </a:lnTo>
                  <a:lnTo>
                    <a:pt x="38" y="8"/>
                  </a:lnTo>
                  <a:lnTo>
                    <a:pt x="64" y="0"/>
                  </a:lnTo>
                  <a:lnTo>
                    <a:pt x="71" y="12"/>
                  </a:lnTo>
                  <a:lnTo>
                    <a:pt x="64" y="20"/>
                  </a:lnTo>
                  <a:lnTo>
                    <a:pt x="87" y="10"/>
                  </a:lnTo>
                  <a:lnTo>
                    <a:pt x="110" y="18"/>
                  </a:lnTo>
                  <a:lnTo>
                    <a:pt x="103" y="28"/>
                  </a:lnTo>
                  <a:lnTo>
                    <a:pt x="130" y="20"/>
                  </a:lnTo>
                  <a:lnTo>
                    <a:pt x="125" y="10"/>
                  </a:lnTo>
                  <a:lnTo>
                    <a:pt x="136" y="12"/>
                  </a:lnTo>
                  <a:lnTo>
                    <a:pt x="161" y="45"/>
                  </a:lnTo>
                  <a:lnTo>
                    <a:pt x="169" y="37"/>
                  </a:lnTo>
                  <a:lnTo>
                    <a:pt x="158" y="0"/>
                  </a:lnTo>
                  <a:lnTo>
                    <a:pt x="177" y="0"/>
                  </a:lnTo>
                  <a:lnTo>
                    <a:pt x="197" y="15"/>
                  </a:lnTo>
                  <a:lnTo>
                    <a:pt x="210" y="60"/>
                  </a:lnTo>
                  <a:lnTo>
                    <a:pt x="261" y="86"/>
                  </a:lnTo>
                  <a:lnTo>
                    <a:pt x="261" y="95"/>
                  </a:lnTo>
                  <a:lnTo>
                    <a:pt x="245" y="91"/>
                  </a:lnTo>
                  <a:lnTo>
                    <a:pt x="228" y="97"/>
                  </a:lnTo>
                  <a:lnTo>
                    <a:pt x="254" y="108"/>
                  </a:lnTo>
                  <a:lnTo>
                    <a:pt x="233" y="117"/>
                  </a:lnTo>
                  <a:lnTo>
                    <a:pt x="199" y="113"/>
                  </a:lnTo>
                  <a:lnTo>
                    <a:pt x="180" y="100"/>
                  </a:lnTo>
                  <a:lnTo>
                    <a:pt x="138" y="123"/>
                  </a:lnTo>
                  <a:lnTo>
                    <a:pt x="84" y="125"/>
                  </a:lnTo>
                  <a:lnTo>
                    <a:pt x="71" y="105"/>
                  </a:lnTo>
                  <a:lnTo>
                    <a:pt x="46" y="102"/>
                  </a:lnTo>
                  <a:lnTo>
                    <a:pt x="25" y="88"/>
                  </a:lnTo>
                  <a:lnTo>
                    <a:pt x="100" y="75"/>
                  </a:lnTo>
                  <a:lnTo>
                    <a:pt x="22" y="70"/>
                  </a:lnTo>
                  <a:lnTo>
                    <a:pt x="13" y="60"/>
                  </a:lnTo>
                  <a:lnTo>
                    <a:pt x="51" y="48"/>
                  </a:lnTo>
                  <a:lnTo>
                    <a:pt x="15" y="52"/>
                  </a:lnTo>
                  <a:lnTo>
                    <a:pt x="18" y="45"/>
                  </a:lnTo>
                  <a:lnTo>
                    <a:pt x="0" y="3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62" name="Freeform 62"/>
            <p:cNvSpPr/>
            <p:nvPr/>
          </p:nvSpPr>
          <p:spPr bwMode="auto">
            <a:xfrm>
              <a:off x="1325" y="1119"/>
              <a:ext cx="198" cy="113"/>
            </a:xfrm>
            <a:custGeom>
              <a:avLst/>
              <a:gdLst/>
              <a:ahLst/>
              <a:cxnLst>
                <a:cxn ang="0">
                  <a:pos x="0" y="39"/>
                </a:cxn>
                <a:cxn ang="0">
                  <a:pos x="15" y="31"/>
                </a:cxn>
                <a:cxn ang="0">
                  <a:pos x="10" y="24"/>
                </a:cxn>
                <a:cxn ang="0">
                  <a:pos x="39" y="8"/>
                </a:cxn>
                <a:cxn ang="0">
                  <a:pos x="65" y="0"/>
                </a:cxn>
                <a:cxn ang="0">
                  <a:pos x="73" y="13"/>
                </a:cxn>
                <a:cxn ang="0">
                  <a:pos x="65" y="21"/>
                </a:cxn>
                <a:cxn ang="0">
                  <a:pos x="89" y="11"/>
                </a:cxn>
                <a:cxn ang="0">
                  <a:pos x="113" y="19"/>
                </a:cxn>
                <a:cxn ang="0">
                  <a:pos x="105" y="29"/>
                </a:cxn>
                <a:cxn ang="0">
                  <a:pos x="133" y="21"/>
                </a:cxn>
                <a:cxn ang="0">
                  <a:pos x="128" y="11"/>
                </a:cxn>
                <a:cxn ang="0">
                  <a:pos x="139" y="13"/>
                </a:cxn>
                <a:cxn ang="0">
                  <a:pos x="165" y="47"/>
                </a:cxn>
                <a:cxn ang="0">
                  <a:pos x="173" y="39"/>
                </a:cxn>
                <a:cxn ang="0">
                  <a:pos x="162" y="0"/>
                </a:cxn>
                <a:cxn ang="0">
                  <a:pos x="181" y="0"/>
                </a:cxn>
                <a:cxn ang="0">
                  <a:pos x="202" y="16"/>
                </a:cxn>
                <a:cxn ang="0">
                  <a:pos x="215" y="63"/>
                </a:cxn>
                <a:cxn ang="0">
                  <a:pos x="267" y="90"/>
                </a:cxn>
                <a:cxn ang="0">
                  <a:pos x="267" y="100"/>
                </a:cxn>
                <a:cxn ang="0">
                  <a:pos x="251" y="95"/>
                </a:cxn>
                <a:cxn ang="0">
                  <a:pos x="233" y="102"/>
                </a:cxn>
                <a:cxn ang="0">
                  <a:pos x="260" y="113"/>
                </a:cxn>
                <a:cxn ang="0">
                  <a:pos x="238" y="123"/>
                </a:cxn>
                <a:cxn ang="0">
                  <a:pos x="204" y="118"/>
                </a:cxn>
                <a:cxn ang="0">
                  <a:pos x="184" y="105"/>
                </a:cxn>
                <a:cxn ang="0">
                  <a:pos x="141" y="129"/>
                </a:cxn>
                <a:cxn ang="0">
                  <a:pos x="86" y="131"/>
                </a:cxn>
                <a:cxn ang="0">
                  <a:pos x="73" y="110"/>
                </a:cxn>
                <a:cxn ang="0">
                  <a:pos x="47" y="107"/>
                </a:cxn>
                <a:cxn ang="0">
                  <a:pos x="26" y="92"/>
                </a:cxn>
                <a:cxn ang="0">
                  <a:pos x="102" y="79"/>
                </a:cxn>
                <a:cxn ang="0">
                  <a:pos x="23" y="73"/>
                </a:cxn>
                <a:cxn ang="0">
                  <a:pos x="13" y="63"/>
                </a:cxn>
                <a:cxn ang="0">
                  <a:pos x="52" y="50"/>
                </a:cxn>
                <a:cxn ang="0">
                  <a:pos x="15" y="55"/>
                </a:cxn>
                <a:cxn ang="0">
                  <a:pos x="18" y="47"/>
                </a:cxn>
                <a:cxn ang="0">
                  <a:pos x="0" y="39"/>
                </a:cxn>
              </a:cxnLst>
              <a:rect l="0" t="0" r="r" b="b"/>
              <a:pathLst>
                <a:path w="268" h="132">
                  <a:moveTo>
                    <a:pt x="0" y="39"/>
                  </a:moveTo>
                  <a:lnTo>
                    <a:pt x="15" y="31"/>
                  </a:lnTo>
                  <a:lnTo>
                    <a:pt x="10" y="24"/>
                  </a:lnTo>
                  <a:lnTo>
                    <a:pt x="39" y="8"/>
                  </a:lnTo>
                  <a:lnTo>
                    <a:pt x="65" y="0"/>
                  </a:lnTo>
                  <a:lnTo>
                    <a:pt x="73" y="13"/>
                  </a:lnTo>
                  <a:lnTo>
                    <a:pt x="65" y="21"/>
                  </a:lnTo>
                  <a:lnTo>
                    <a:pt x="89" y="11"/>
                  </a:lnTo>
                  <a:lnTo>
                    <a:pt x="113" y="19"/>
                  </a:lnTo>
                  <a:lnTo>
                    <a:pt x="105" y="29"/>
                  </a:lnTo>
                  <a:lnTo>
                    <a:pt x="133" y="21"/>
                  </a:lnTo>
                  <a:lnTo>
                    <a:pt x="128" y="11"/>
                  </a:lnTo>
                  <a:lnTo>
                    <a:pt x="139" y="13"/>
                  </a:lnTo>
                  <a:lnTo>
                    <a:pt x="165" y="47"/>
                  </a:lnTo>
                  <a:lnTo>
                    <a:pt x="173" y="39"/>
                  </a:lnTo>
                  <a:lnTo>
                    <a:pt x="162" y="0"/>
                  </a:lnTo>
                  <a:lnTo>
                    <a:pt x="181" y="0"/>
                  </a:lnTo>
                  <a:lnTo>
                    <a:pt x="202" y="16"/>
                  </a:lnTo>
                  <a:lnTo>
                    <a:pt x="215" y="63"/>
                  </a:lnTo>
                  <a:lnTo>
                    <a:pt x="267" y="90"/>
                  </a:lnTo>
                  <a:lnTo>
                    <a:pt x="267" y="100"/>
                  </a:lnTo>
                  <a:lnTo>
                    <a:pt x="251" y="95"/>
                  </a:lnTo>
                  <a:lnTo>
                    <a:pt x="233" y="102"/>
                  </a:lnTo>
                  <a:lnTo>
                    <a:pt x="260" y="113"/>
                  </a:lnTo>
                  <a:lnTo>
                    <a:pt x="238" y="123"/>
                  </a:lnTo>
                  <a:lnTo>
                    <a:pt x="204" y="118"/>
                  </a:lnTo>
                  <a:lnTo>
                    <a:pt x="184" y="105"/>
                  </a:lnTo>
                  <a:lnTo>
                    <a:pt x="141" y="129"/>
                  </a:lnTo>
                  <a:lnTo>
                    <a:pt x="86" y="131"/>
                  </a:lnTo>
                  <a:lnTo>
                    <a:pt x="73" y="110"/>
                  </a:lnTo>
                  <a:lnTo>
                    <a:pt x="47" y="107"/>
                  </a:lnTo>
                  <a:lnTo>
                    <a:pt x="26" y="92"/>
                  </a:lnTo>
                  <a:lnTo>
                    <a:pt x="102" y="79"/>
                  </a:lnTo>
                  <a:lnTo>
                    <a:pt x="23" y="73"/>
                  </a:lnTo>
                  <a:lnTo>
                    <a:pt x="13" y="63"/>
                  </a:lnTo>
                  <a:lnTo>
                    <a:pt x="52" y="50"/>
                  </a:lnTo>
                  <a:lnTo>
                    <a:pt x="15" y="55"/>
                  </a:lnTo>
                  <a:lnTo>
                    <a:pt x="18" y="47"/>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63" name="Freeform 63"/>
            <p:cNvSpPr/>
            <p:nvPr/>
          </p:nvSpPr>
          <p:spPr bwMode="auto">
            <a:xfrm>
              <a:off x="1338" y="1032"/>
              <a:ext cx="132" cy="56"/>
            </a:xfrm>
            <a:custGeom>
              <a:avLst/>
              <a:gdLst/>
              <a:ahLst/>
              <a:cxnLst>
                <a:cxn ang="0">
                  <a:pos x="0" y="43"/>
                </a:cxn>
                <a:cxn ang="0">
                  <a:pos x="6" y="36"/>
                </a:cxn>
                <a:cxn ang="0">
                  <a:pos x="36" y="31"/>
                </a:cxn>
                <a:cxn ang="0">
                  <a:pos x="6" y="34"/>
                </a:cxn>
                <a:cxn ang="0">
                  <a:pos x="42" y="27"/>
                </a:cxn>
                <a:cxn ang="0">
                  <a:pos x="14" y="27"/>
                </a:cxn>
                <a:cxn ang="0">
                  <a:pos x="16" y="16"/>
                </a:cxn>
                <a:cxn ang="0">
                  <a:pos x="42" y="16"/>
                </a:cxn>
                <a:cxn ang="0">
                  <a:pos x="26" y="14"/>
                </a:cxn>
                <a:cxn ang="0">
                  <a:pos x="39" y="9"/>
                </a:cxn>
                <a:cxn ang="0">
                  <a:pos x="74" y="16"/>
                </a:cxn>
                <a:cxn ang="0">
                  <a:pos x="92" y="36"/>
                </a:cxn>
                <a:cxn ang="0">
                  <a:pos x="125" y="36"/>
                </a:cxn>
                <a:cxn ang="0">
                  <a:pos x="112" y="27"/>
                </a:cxn>
                <a:cxn ang="0">
                  <a:pos x="120" y="16"/>
                </a:cxn>
                <a:cxn ang="0">
                  <a:pos x="104" y="9"/>
                </a:cxn>
                <a:cxn ang="0">
                  <a:pos x="128" y="0"/>
                </a:cxn>
                <a:cxn ang="0">
                  <a:pos x="137" y="14"/>
                </a:cxn>
                <a:cxn ang="0">
                  <a:pos x="131" y="19"/>
                </a:cxn>
                <a:cxn ang="0">
                  <a:pos x="145" y="21"/>
                </a:cxn>
                <a:cxn ang="0">
                  <a:pos x="140" y="28"/>
                </a:cxn>
                <a:cxn ang="0">
                  <a:pos x="156" y="31"/>
                </a:cxn>
                <a:cxn ang="0">
                  <a:pos x="163" y="21"/>
                </a:cxn>
                <a:cxn ang="0">
                  <a:pos x="176" y="34"/>
                </a:cxn>
                <a:cxn ang="0">
                  <a:pos x="165" y="48"/>
                </a:cxn>
                <a:cxn ang="0">
                  <a:pos x="128" y="46"/>
                </a:cxn>
                <a:cxn ang="0">
                  <a:pos x="72" y="65"/>
                </a:cxn>
                <a:cxn ang="0">
                  <a:pos x="49" y="55"/>
                </a:cxn>
                <a:cxn ang="0">
                  <a:pos x="95" y="41"/>
                </a:cxn>
                <a:cxn ang="0">
                  <a:pos x="54" y="48"/>
                </a:cxn>
                <a:cxn ang="0">
                  <a:pos x="64" y="38"/>
                </a:cxn>
                <a:cxn ang="0">
                  <a:pos x="42" y="50"/>
                </a:cxn>
                <a:cxn ang="0">
                  <a:pos x="16" y="46"/>
                </a:cxn>
                <a:cxn ang="0">
                  <a:pos x="0" y="43"/>
                </a:cxn>
              </a:cxnLst>
              <a:rect l="0" t="0" r="r" b="b"/>
              <a:pathLst>
                <a:path w="177" h="66">
                  <a:moveTo>
                    <a:pt x="0" y="43"/>
                  </a:moveTo>
                  <a:lnTo>
                    <a:pt x="6" y="36"/>
                  </a:lnTo>
                  <a:lnTo>
                    <a:pt x="36" y="31"/>
                  </a:lnTo>
                  <a:lnTo>
                    <a:pt x="6" y="34"/>
                  </a:lnTo>
                  <a:lnTo>
                    <a:pt x="42" y="27"/>
                  </a:lnTo>
                  <a:lnTo>
                    <a:pt x="14" y="27"/>
                  </a:lnTo>
                  <a:lnTo>
                    <a:pt x="16" y="16"/>
                  </a:lnTo>
                  <a:lnTo>
                    <a:pt x="42" y="16"/>
                  </a:lnTo>
                  <a:lnTo>
                    <a:pt x="26" y="14"/>
                  </a:lnTo>
                  <a:lnTo>
                    <a:pt x="39" y="9"/>
                  </a:lnTo>
                  <a:lnTo>
                    <a:pt x="74" y="16"/>
                  </a:lnTo>
                  <a:lnTo>
                    <a:pt x="92" y="36"/>
                  </a:lnTo>
                  <a:lnTo>
                    <a:pt x="125" y="36"/>
                  </a:lnTo>
                  <a:lnTo>
                    <a:pt x="112" y="27"/>
                  </a:lnTo>
                  <a:lnTo>
                    <a:pt x="120" y="16"/>
                  </a:lnTo>
                  <a:lnTo>
                    <a:pt x="104" y="9"/>
                  </a:lnTo>
                  <a:lnTo>
                    <a:pt x="128" y="0"/>
                  </a:lnTo>
                  <a:lnTo>
                    <a:pt x="137" y="14"/>
                  </a:lnTo>
                  <a:lnTo>
                    <a:pt x="131" y="19"/>
                  </a:lnTo>
                  <a:lnTo>
                    <a:pt x="145" y="21"/>
                  </a:lnTo>
                  <a:lnTo>
                    <a:pt x="140" y="28"/>
                  </a:lnTo>
                  <a:lnTo>
                    <a:pt x="156" y="31"/>
                  </a:lnTo>
                  <a:lnTo>
                    <a:pt x="163" y="21"/>
                  </a:lnTo>
                  <a:lnTo>
                    <a:pt x="176" y="34"/>
                  </a:lnTo>
                  <a:lnTo>
                    <a:pt x="165" y="48"/>
                  </a:lnTo>
                  <a:lnTo>
                    <a:pt x="128" y="46"/>
                  </a:lnTo>
                  <a:lnTo>
                    <a:pt x="72" y="65"/>
                  </a:lnTo>
                  <a:lnTo>
                    <a:pt x="49" y="55"/>
                  </a:lnTo>
                  <a:lnTo>
                    <a:pt x="95" y="41"/>
                  </a:lnTo>
                  <a:lnTo>
                    <a:pt x="54" y="48"/>
                  </a:lnTo>
                  <a:lnTo>
                    <a:pt x="64" y="38"/>
                  </a:lnTo>
                  <a:lnTo>
                    <a:pt x="42" y="50"/>
                  </a:lnTo>
                  <a:lnTo>
                    <a:pt x="16" y="46"/>
                  </a:lnTo>
                  <a:lnTo>
                    <a:pt x="0" y="4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64" name="Freeform 64"/>
            <p:cNvSpPr/>
            <p:nvPr/>
          </p:nvSpPr>
          <p:spPr bwMode="auto">
            <a:xfrm>
              <a:off x="1338" y="1032"/>
              <a:ext cx="137" cy="61"/>
            </a:xfrm>
            <a:custGeom>
              <a:avLst/>
              <a:gdLst/>
              <a:ahLst/>
              <a:cxnLst>
                <a:cxn ang="0">
                  <a:pos x="0" y="47"/>
                </a:cxn>
                <a:cxn ang="0">
                  <a:pos x="6" y="39"/>
                </a:cxn>
                <a:cxn ang="0">
                  <a:pos x="37" y="34"/>
                </a:cxn>
                <a:cxn ang="0">
                  <a:pos x="6" y="37"/>
                </a:cxn>
                <a:cxn ang="0">
                  <a:pos x="43" y="29"/>
                </a:cxn>
                <a:cxn ang="0">
                  <a:pos x="14" y="29"/>
                </a:cxn>
                <a:cxn ang="0">
                  <a:pos x="17" y="18"/>
                </a:cxn>
                <a:cxn ang="0">
                  <a:pos x="43" y="18"/>
                </a:cxn>
                <a:cxn ang="0">
                  <a:pos x="27" y="15"/>
                </a:cxn>
                <a:cxn ang="0">
                  <a:pos x="40" y="10"/>
                </a:cxn>
                <a:cxn ang="0">
                  <a:pos x="77" y="18"/>
                </a:cxn>
                <a:cxn ang="0">
                  <a:pos x="95" y="39"/>
                </a:cxn>
                <a:cxn ang="0">
                  <a:pos x="129" y="39"/>
                </a:cxn>
                <a:cxn ang="0">
                  <a:pos x="116" y="29"/>
                </a:cxn>
                <a:cxn ang="0">
                  <a:pos x="124" y="18"/>
                </a:cxn>
                <a:cxn ang="0">
                  <a:pos x="108" y="10"/>
                </a:cxn>
                <a:cxn ang="0">
                  <a:pos x="132" y="0"/>
                </a:cxn>
                <a:cxn ang="0">
                  <a:pos x="142" y="15"/>
                </a:cxn>
                <a:cxn ang="0">
                  <a:pos x="135" y="21"/>
                </a:cxn>
                <a:cxn ang="0">
                  <a:pos x="150" y="23"/>
                </a:cxn>
                <a:cxn ang="0">
                  <a:pos x="145" y="31"/>
                </a:cxn>
                <a:cxn ang="0">
                  <a:pos x="161" y="34"/>
                </a:cxn>
                <a:cxn ang="0">
                  <a:pos x="169" y="23"/>
                </a:cxn>
                <a:cxn ang="0">
                  <a:pos x="182" y="37"/>
                </a:cxn>
                <a:cxn ang="0">
                  <a:pos x="171" y="52"/>
                </a:cxn>
                <a:cxn ang="0">
                  <a:pos x="132" y="50"/>
                </a:cxn>
                <a:cxn ang="0">
                  <a:pos x="74" y="71"/>
                </a:cxn>
                <a:cxn ang="0">
                  <a:pos x="51" y="60"/>
                </a:cxn>
                <a:cxn ang="0">
                  <a:pos x="98" y="45"/>
                </a:cxn>
                <a:cxn ang="0">
                  <a:pos x="56" y="52"/>
                </a:cxn>
                <a:cxn ang="0">
                  <a:pos x="66" y="42"/>
                </a:cxn>
                <a:cxn ang="0">
                  <a:pos x="43" y="55"/>
                </a:cxn>
                <a:cxn ang="0">
                  <a:pos x="17" y="50"/>
                </a:cxn>
                <a:cxn ang="0">
                  <a:pos x="0" y="47"/>
                </a:cxn>
              </a:cxnLst>
              <a:rect l="0" t="0" r="r" b="b"/>
              <a:pathLst>
                <a:path w="183" h="72">
                  <a:moveTo>
                    <a:pt x="0" y="47"/>
                  </a:moveTo>
                  <a:lnTo>
                    <a:pt x="6" y="39"/>
                  </a:lnTo>
                  <a:lnTo>
                    <a:pt x="37" y="34"/>
                  </a:lnTo>
                  <a:lnTo>
                    <a:pt x="6" y="37"/>
                  </a:lnTo>
                  <a:lnTo>
                    <a:pt x="43" y="29"/>
                  </a:lnTo>
                  <a:lnTo>
                    <a:pt x="14" y="29"/>
                  </a:lnTo>
                  <a:lnTo>
                    <a:pt x="17" y="18"/>
                  </a:lnTo>
                  <a:lnTo>
                    <a:pt x="43" y="18"/>
                  </a:lnTo>
                  <a:lnTo>
                    <a:pt x="27" y="15"/>
                  </a:lnTo>
                  <a:lnTo>
                    <a:pt x="40" y="10"/>
                  </a:lnTo>
                  <a:lnTo>
                    <a:pt x="77" y="18"/>
                  </a:lnTo>
                  <a:lnTo>
                    <a:pt x="95" y="39"/>
                  </a:lnTo>
                  <a:lnTo>
                    <a:pt x="129" y="39"/>
                  </a:lnTo>
                  <a:lnTo>
                    <a:pt x="116" y="29"/>
                  </a:lnTo>
                  <a:lnTo>
                    <a:pt x="124" y="18"/>
                  </a:lnTo>
                  <a:lnTo>
                    <a:pt x="108" y="10"/>
                  </a:lnTo>
                  <a:lnTo>
                    <a:pt x="132" y="0"/>
                  </a:lnTo>
                  <a:lnTo>
                    <a:pt x="142" y="15"/>
                  </a:lnTo>
                  <a:lnTo>
                    <a:pt x="135" y="21"/>
                  </a:lnTo>
                  <a:lnTo>
                    <a:pt x="150" y="23"/>
                  </a:lnTo>
                  <a:lnTo>
                    <a:pt x="145" y="31"/>
                  </a:lnTo>
                  <a:lnTo>
                    <a:pt x="161" y="34"/>
                  </a:lnTo>
                  <a:lnTo>
                    <a:pt x="169" y="23"/>
                  </a:lnTo>
                  <a:lnTo>
                    <a:pt x="182" y="37"/>
                  </a:lnTo>
                  <a:lnTo>
                    <a:pt x="171" y="52"/>
                  </a:lnTo>
                  <a:lnTo>
                    <a:pt x="132" y="50"/>
                  </a:lnTo>
                  <a:lnTo>
                    <a:pt x="74" y="71"/>
                  </a:lnTo>
                  <a:lnTo>
                    <a:pt x="51" y="60"/>
                  </a:lnTo>
                  <a:lnTo>
                    <a:pt x="98" y="45"/>
                  </a:lnTo>
                  <a:lnTo>
                    <a:pt x="56" y="52"/>
                  </a:lnTo>
                  <a:lnTo>
                    <a:pt x="66" y="42"/>
                  </a:lnTo>
                  <a:lnTo>
                    <a:pt x="43" y="55"/>
                  </a:lnTo>
                  <a:lnTo>
                    <a:pt x="17" y="50"/>
                  </a:lnTo>
                  <a:lnTo>
                    <a:pt x="0" y="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65" name="Freeform 65"/>
            <p:cNvSpPr/>
            <p:nvPr/>
          </p:nvSpPr>
          <p:spPr bwMode="auto">
            <a:xfrm>
              <a:off x="1474" y="964"/>
              <a:ext cx="65" cy="36"/>
            </a:xfrm>
            <a:custGeom>
              <a:avLst/>
              <a:gdLst/>
              <a:ahLst/>
              <a:cxnLst>
                <a:cxn ang="0">
                  <a:pos x="0" y="0"/>
                </a:cxn>
                <a:cxn ang="0">
                  <a:pos x="7" y="14"/>
                </a:cxn>
                <a:cxn ang="0">
                  <a:pos x="24" y="14"/>
                </a:cxn>
                <a:cxn ang="0">
                  <a:pos x="20" y="18"/>
                </a:cxn>
                <a:cxn ang="0">
                  <a:pos x="24" y="21"/>
                </a:cxn>
                <a:cxn ang="0">
                  <a:pos x="7" y="28"/>
                </a:cxn>
                <a:cxn ang="0">
                  <a:pos x="38" y="30"/>
                </a:cxn>
                <a:cxn ang="0">
                  <a:pos x="86" y="41"/>
                </a:cxn>
                <a:cxn ang="0">
                  <a:pos x="78" y="16"/>
                </a:cxn>
                <a:cxn ang="0">
                  <a:pos x="44" y="5"/>
                </a:cxn>
                <a:cxn ang="0">
                  <a:pos x="29" y="10"/>
                </a:cxn>
                <a:cxn ang="0">
                  <a:pos x="27" y="3"/>
                </a:cxn>
                <a:cxn ang="0">
                  <a:pos x="0" y="0"/>
                </a:cxn>
              </a:cxnLst>
              <a:rect l="0" t="0" r="r" b="b"/>
              <a:pathLst>
                <a:path w="87" h="42">
                  <a:moveTo>
                    <a:pt x="0" y="0"/>
                  </a:moveTo>
                  <a:lnTo>
                    <a:pt x="7" y="14"/>
                  </a:lnTo>
                  <a:lnTo>
                    <a:pt x="24" y="14"/>
                  </a:lnTo>
                  <a:lnTo>
                    <a:pt x="20" y="18"/>
                  </a:lnTo>
                  <a:lnTo>
                    <a:pt x="24" y="21"/>
                  </a:lnTo>
                  <a:lnTo>
                    <a:pt x="7" y="28"/>
                  </a:lnTo>
                  <a:lnTo>
                    <a:pt x="38" y="30"/>
                  </a:lnTo>
                  <a:lnTo>
                    <a:pt x="86" y="41"/>
                  </a:lnTo>
                  <a:lnTo>
                    <a:pt x="78" y="16"/>
                  </a:lnTo>
                  <a:lnTo>
                    <a:pt x="44" y="5"/>
                  </a:lnTo>
                  <a:lnTo>
                    <a:pt x="29" y="10"/>
                  </a:lnTo>
                  <a:lnTo>
                    <a:pt x="27" y="3"/>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66" name="Freeform 66"/>
            <p:cNvSpPr/>
            <p:nvPr/>
          </p:nvSpPr>
          <p:spPr bwMode="auto">
            <a:xfrm>
              <a:off x="1474" y="964"/>
              <a:ext cx="69" cy="41"/>
            </a:xfrm>
            <a:custGeom>
              <a:avLst/>
              <a:gdLst/>
              <a:ahLst/>
              <a:cxnLst>
                <a:cxn ang="0">
                  <a:pos x="0" y="0"/>
                </a:cxn>
                <a:cxn ang="0">
                  <a:pos x="7" y="16"/>
                </a:cxn>
                <a:cxn ang="0">
                  <a:pos x="26" y="16"/>
                </a:cxn>
                <a:cxn ang="0">
                  <a:pos x="21" y="21"/>
                </a:cxn>
                <a:cxn ang="0">
                  <a:pos x="26" y="24"/>
                </a:cxn>
                <a:cxn ang="0">
                  <a:pos x="7" y="32"/>
                </a:cxn>
                <a:cxn ang="0">
                  <a:pos x="41" y="34"/>
                </a:cxn>
                <a:cxn ang="0">
                  <a:pos x="92" y="47"/>
                </a:cxn>
                <a:cxn ang="0">
                  <a:pos x="83" y="18"/>
                </a:cxn>
                <a:cxn ang="0">
                  <a:pos x="47" y="6"/>
                </a:cxn>
                <a:cxn ang="0">
                  <a:pos x="31" y="11"/>
                </a:cxn>
                <a:cxn ang="0">
                  <a:pos x="29" y="3"/>
                </a:cxn>
                <a:cxn ang="0">
                  <a:pos x="0" y="0"/>
                </a:cxn>
              </a:cxnLst>
              <a:rect l="0" t="0" r="r" b="b"/>
              <a:pathLst>
                <a:path w="93" h="48">
                  <a:moveTo>
                    <a:pt x="0" y="0"/>
                  </a:moveTo>
                  <a:lnTo>
                    <a:pt x="7" y="16"/>
                  </a:lnTo>
                  <a:lnTo>
                    <a:pt x="26" y="16"/>
                  </a:lnTo>
                  <a:lnTo>
                    <a:pt x="21" y="21"/>
                  </a:lnTo>
                  <a:lnTo>
                    <a:pt x="26" y="24"/>
                  </a:lnTo>
                  <a:lnTo>
                    <a:pt x="7" y="32"/>
                  </a:lnTo>
                  <a:lnTo>
                    <a:pt x="41" y="34"/>
                  </a:lnTo>
                  <a:lnTo>
                    <a:pt x="92" y="47"/>
                  </a:lnTo>
                  <a:lnTo>
                    <a:pt x="83" y="18"/>
                  </a:lnTo>
                  <a:lnTo>
                    <a:pt x="47" y="6"/>
                  </a:lnTo>
                  <a:lnTo>
                    <a:pt x="31" y="11"/>
                  </a:lnTo>
                  <a:lnTo>
                    <a:pt x="29" y="3"/>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67" name="Freeform 67"/>
            <p:cNvSpPr/>
            <p:nvPr/>
          </p:nvSpPr>
          <p:spPr bwMode="auto">
            <a:xfrm>
              <a:off x="1507" y="1039"/>
              <a:ext cx="50" cy="33"/>
            </a:xfrm>
            <a:custGeom>
              <a:avLst/>
              <a:gdLst/>
              <a:ahLst/>
              <a:cxnLst>
                <a:cxn ang="0">
                  <a:pos x="0" y="27"/>
                </a:cxn>
                <a:cxn ang="0">
                  <a:pos x="5" y="18"/>
                </a:cxn>
                <a:cxn ang="0">
                  <a:pos x="19" y="20"/>
                </a:cxn>
                <a:cxn ang="0">
                  <a:pos x="3" y="9"/>
                </a:cxn>
                <a:cxn ang="0">
                  <a:pos x="5" y="2"/>
                </a:cxn>
                <a:cxn ang="0">
                  <a:pos x="34" y="13"/>
                </a:cxn>
                <a:cxn ang="0">
                  <a:pos x="17" y="2"/>
                </a:cxn>
                <a:cxn ang="0">
                  <a:pos x="58" y="0"/>
                </a:cxn>
                <a:cxn ang="0">
                  <a:pos x="67" y="29"/>
                </a:cxn>
                <a:cxn ang="0">
                  <a:pos x="58" y="25"/>
                </a:cxn>
                <a:cxn ang="0">
                  <a:pos x="56" y="38"/>
                </a:cxn>
                <a:cxn ang="0">
                  <a:pos x="24" y="38"/>
                </a:cxn>
                <a:cxn ang="0">
                  <a:pos x="31" y="34"/>
                </a:cxn>
                <a:cxn ang="0">
                  <a:pos x="22" y="29"/>
                </a:cxn>
                <a:cxn ang="0">
                  <a:pos x="46" y="20"/>
                </a:cxn>
                <a:cxn ang="0">
                  <a:pos x="0" y="27"/>
                </a:cxn>
              </a:cxnLst>
              <a:rect l="0" t="0" r="r" b="b"/>
              <a:pathLst>
                <a:path w="68" h="39">
                  <a:moveTo>
                    <a:pt x="0" y="27"/>
                  </a:moveTo>
                  <a:lnTo>
                    <a:pt x="5" y="18"/>
                  </a:lnTo>
                  <a:lnTo>
                    <a:pt x="19" y="20"/>
                  </a:lnTo>
                  <a:lnTo>
                    <a:pt x="3" y="9"/>
                  </a:lnTo>
                  <a:lnTo>
                    <a:pt x="5" y="2"/>
                  </a:lnTo>
                  <a:lnTo>
                    <a:pt x="34" y="13"/>
                  </a:lnTo>
                  <a:lnTo>
                    <a:pt x="17" y="2"/>
                  </a:lnTo>
                  <a:lnTo>
                    <a:pt x="58" y="0"/>
                  </a:lnTo>
                  <a:lnTo>
                    <a:pt x="67" y="29"/>
                  </a:lnTo>
                  <a:lnTo>
                    <a:pt x="58" y="25"/>
                  </a:lnTo>
                  <a:lnTo>
                    <a:pt x="56" y="38"/>
                  </a:lnTo>
                  <a:lnTo>
                    <a:pt x="24" y="38"/>
                  </a:lnTo>
                  <a:lnTo>
                    <a:pt x="31" y="34"/>
                  </a:lnTo>
                  <a:lnTo>
                    <a:pt x="22" y="29"/>
                  </a:lnTo>
                  <a:lnTo>
                    <a:pt x="46" y="20"/>
                  </a:lnTo>
                  <a:lnTo>
                    <a:pt x="0" y="2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68" name="Freeform 68"/>
            <p:cNvSpPr/>
            <p:nvPr/>
          </p:nvSpPr>
          <p:spPr bwMode="auto">
            <a:xfrm>
              <a:off x="1507" y="1039"/>
              <a:ext cx="55" cy="39"/>
            </a:xfrm>
            <a:custGeom>
              <a:avLst/>
              <a:gdLst/>
              <a:ahLst/>
              <a:cxnLst>
                <a:cxn ang="0">
                  <a:pos x="0" y="31"/>
                </a:cxn>
                <a:cxn ang="0">
                  <a:pos x="5" y="21"/>
                </a:cxn>
                <a:cxn ang="0">
                  <a:pos x="21" y="23"/>
                </a:cxn>
                <a:cxn ang="0">
                  <a:pos x="3" y="10"/>
                </a:cxn>
                <a:cxn ang="0">
                  <a:pos x="5" y="2"/>
                </a:cxn>
                <a:cxn ang="0">
                  <a:pos x="37" y="15"/>
                </a:cxn>
                <a:cxn ang="0">
                  <a:pos x="19" y="2"/>
                </a:cxn>
                <a:cxn ang="0">
                  <a:pos x="63" y="0"/>
                </a:cxn>
                <a:cxn ang="0">
                  <a:pos x="73" y="34"/>
                </a:cxn>
                <a:cxn ang="0">
                  <a:pos x="63" y="29"/>
                </a:cxn>
                <a:cxn ang="0">
                  <a:pos x="61" y="44"/>
                </a:cxn>
                <a:cxn ang="0">
                  <a:pos x="26" y="44"/>
                </a:cxn>
                <a:cxn ang="0">
                  <a:pos x="34" y="39"/>
                </a:cxn>
                <a:cxn ang="0">
                  <a:pos x="24" y="34"/>
                </a:cxn>
                <a:cxn ang="0">
                  <a:pos x="50" y="23"/>
                </a:cxn>
                <a:cxn ang="0">
                  <a:pos x="0" y="31"/>
                </a:cxn>
              </a:cxnLst>
              <a:rect l="0" t="0" r="r" b="b"/>
              <a:pathLst>
                <a:path w="74" h="45">
                  <a:moveTo>
                    <a:pt x="0" y="31"/>
                  </a:moveTo>
                  <a:lnTo>
                    <a:pt x="5" y="21"/>
                  </a:lnTo>
                  <a:lnTo>
                    <a:pt x="21" y="23"/>
                  </a:lnTo>
                  <a:lnTo>
                    <a:pt x="3" y="10"/>
                  </a:lnTo>
                  <a:lnTo>
                    <a:pt x="5" y="2"/>
                  </a:lnTo>
                  <a:lnTo>
                    <a:pt x="37" y="15"/>
                  </a:lnTo>
                  <a:lnTo>
                    <a:pt x="19" y="2"/>
                  </a:lnTo>
                  <a:lnTo>
                    <a:pt x="63" y="0"/>
                  </a:lnTo>
                  <a:lnTo>
                    <a:pt x="73" y="34"/>
                  </a:lnTo>
                  <a:lnTo>
                    <a:pt x="63" y="29"/>
                  </a:lnTo>
                  <a:lnTo>
                    <a:pt x="61" y="44"/>
                  </a:lnTo>
                  <a:lnTo>
                    <a:pt x="26" y="44"/>
                  </a:lnTo>
                  <a:lnTo>
                    <a:pt x="34" y="39"/>
                  </a:lnTo>
                  <a:lnTo>
                    <a:pt x="24" y="34"/>
                  </a:lnTo>
                  <a:lnTo>
                    <a:pt x="50" y="23"/>
                  </a:lnTo>
                  <a:lnTo>
                    <a:pt x="0" y="3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69" name="Freeform 69"/>
            <p:cNvSpPr/>
            <p:nvPr/>
          </p:nvSpPr>
          <p:spPr bwMode="auto">
            <a:xfrm>
              <a:off x="1507" y="1105"/>
              <a:ext cx="60" cy="59"/>
            </a:xfrm>
            <a:custGeom>
              <a:avLst/>
              <a:gdLst/>
              <a:ahLst/>
              <a:cxnLst>
                <a:cxn ang="0">
                  <a:pos x="0" y="34"/>
                </a:cxn>
                <a:cxn ang="0">
                  <a:pos x="3" y="27"/>
                </a:cxn>
                <a:cxn ang="0">
                  <a:pos x="32" y="32"/>
                </a:cxn>
                <a:cxn ang="0">
                  <a:pos x="30" y="22"/>
                </a:cxn>
                <a:cxn ang="0">
                  <a:pos x="34" y="22"/>
                </a:cxn>
                <a:cxn ang="0">
                  <a:pos x="15" y="15"/>
                </a:cxn>
                <a:cxn ang="0">
                  <a:pos x="24" y="12"/>
                </a:cxn>
                <a:cxn ang="0">
                  <a:pos x="15" y="7"/>
                </a:cxn>
                <a:cxn ang="0">
                  <a:pos x="68" y="0"/>
                </a:cxn>
                <a:cxn ang="0">
                  <a:pos x="71" y="15"/>
                </a:cxn>
                <a:cxn ang="0">
                  <a:pos x="54" y="29"/>
                </a:cxn>
                <a:cxn ang="0">
                  <a:pos x="78" y="32"/>
                </a:cxn>
                <a:cxn ang="0">
                  <a:pos x="81" y="56"/>
                </a:cxn>
                <a:cxn ang="0">
                  <a:pos x="47" y="68"/>
                </a:cxn>
                <a:cxn ang="0">
                  <a:pos x="32" y="46"/>
                </a:cxn>
                <a:cxn ang="0">
                  <a:pos x="0" y="34"/>
                </a:cxn>
              </a:cxnLst>
              <a:rect l="0" t="0" r="r" b="b"/>
              <a:pathLst>
                <a:path w="82" h="69">
                  <a:moveTo>
                    <a:pt x="0" y="34"/>
                  </a:moveTo>
                  <a:lnTo>
                    <a:pt x="3" y="27"/>
                  </a:lnTo>
                  <a:lnTo>
                    <a:pt x="32" y="32"/>
                  </a:lnTo>
                  <a:lnTo>
                    <a:pt x="30" y="22"/>
                  </a:lnTo>
                  <a:lnTo>
                    <a:pt x="34" y="22"/>
                  </a:lnTo>
                  <a:lnTo>
                    <a:pt x="15" y="15"/>
                  </a:lnTo>
                  <a:lnTo>
                    <a:pt x="24" y="12"/>
                  </a:lnTo>
                  <a:lnTo>
                    <a:pt x="15" y="7"/>
                  </a:lnTo>
                  <a:lnTo>
                    <a:pt x="68" y="0"/>
                  </a:lnTo>
                  <a:lnTo>
                    <a:pt x="71" y="15"/>
                  </a:lnTo>
                  <a:lnTo>
                    <a:pt x="54" y="29"/>
                  </a:lnTo>
                  <a:lnTo>
                    <a:pt x="78" y="32"/>
                  </a:lnTo>
                  <a:lnTo>
                    <a:pt x="81" y="56"/>
                  </a:lnTo>
                  <a:lnTo>
                    <a:pt x="47" y="68"/>
                  </a:lnTo>
                  <a:lnTo>
                    <a:pt x="32" y="46"/>
                  </a:lnTo>
                  <a:lnTo>
                    <a:pt x="0" y="3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70" name="Freeform 70"/>
            <p:cNvSpPr/>
            <p:nvPr/>
          </p:nvSpPr>
          <p:spPr bwMode="auto">
            <a:xfrm>
              <a:off x="1507" y="1105"/>
              <a:ext cx="65" cy="64"/>
            </a:xfrm>
            <a:custGeom>
              <a:avLst/>
              <a:gdLst/>
              <a:ahLst/>
              <a:cxnLst>
                <a:cxn ang="0">
                  <a:pos x="0" y="37"/>
                </a:cxn>
                <a:cxn ang="0">
                  <a:pos x="3" y="29"/>
                </a:cxn>
                <a:cxn ang="0">
                  <a:pos x="34" y="35"/>
                </a:cxn>
                <a:cxn ang="0">
                  <a:pos x="32" y="24"/>
                </a:cxn>
                <a:cxn ang="0">
                  <a:pos x="37" y="24"/>
                </a:cxn>
                <a:cxn ang="0">
                  <a:pos x="16" y="16"/>
                </a:cxn>
                <a:cxn ang="0">
                  <a:pos x="26" y="13"/>
                </a:cxn>
                <a:cxn ang="0">
                  <a:pos x="16" y="8"/>
                </a:cxn>
                <a:cxn ang="0">
                  <a:pos x="73" y="0"/>
                </a:cxn>
                <a:cxn ang="0">
                  <a:pos x="76" y="16"/>
                </a:cxn>
                <a:cxn ang="0">
                  <a:pos x="58" y="32"/>
                </a:cxn>
                <a:cxn ang="0">
                  <a:pos x="84" y="35"/>
                </a:cxn>
                <a:cxn ang="0">
                  <a:pos x="87" y="61"/>
                </a:cxn>
                <a:cxn ang="0">
                  <a:pos x="50" y="74"/>
                </a:cxn>
                <a:cxn ang="0">
                  <a:pos x="34" y="50"/>
                </a:cxn>
                <a:cxn ang="0">
                  <a:pos x="0" y="37"/>
                </a:cxn>
              </a:cxnLst>
              <a:rect l="0" t="0" r="r" b="b"/>
              <a:pathLst>
                <a:path w="88" h="75">
                  <a:moveTo>
                    <a:pt x="0" y="37"/>
                  </a:moveTo>
                  <a:lnTo>
                    <a:pt x="3" y="29"/>
                  </a:lnTo>
                  <a:lnTo>
                    <a:pt x="34" y="35"/>
                  </a:lnTo>
                  <a:lnTo>
                    <a:pt x="32" y="24"/>
                  </a:lnTo>
                  <a:lnTo>
                    <a:pt x="37" y="24"/>
                  </a:lnTo>
                  <a:lnTo>
                    <a:pt x="16" y="16"/>
                  </a:lnTo>
                  <a:lnTo>
                    <a:pt x="26" y="13"/>
                  </a:lnTo>
                  <a:lnTo>
                    <a:pt x="16" y="8"/>
                  </a:lnTo>
                  <a:lnTo>
                    <a:pt x="73" y="0"/>
                  </a:lnTo>
                  <a:lnTo>
                    <a:pt x="76" y="16"/>
                  </a:lnTo>
                  <a:lnTo>
                    <a:pt x="58" y="32"/>
                  </a:lnTo>
                  <a:lnTo>
                    <a:pt x="84" y="35"/>
                  </a:lnTo>
                  <a:lnTo>
                    <a:pt x="87" y="61"/>
                  </a:lnTo>
                  <a:lnTo>
                    <a:pt x="50" y="74"/>
                  </a:lnTo>
                  <a:lnTo>
                    <a:pt x="34" y="50"/>
                  </a:lnTo>
                  <a:lnTo>
                    <a:pt x="0"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71" name="Freeform 71"/>
            <p:cNvSpPr/>
            <p:nvPr/>
          </p:nvSpPr>
          <p:spPr bwMode="auto">
            <a:xfrm>
              <a:off x="1552" y="976"/>
              <a:ext cx="35" cy="24"/>
            </a:xfrm>
            <a:custGeom>
              <a:avLst/>
              <a:gdLst/>
              <a:ahLst/>
              <a:cxnLst>
                <a:cxn ang="0">
                  <a:pos x="0" y="0"/>
                </a:cxn>
                <a:cxn ang="0">
                  <a:pos x="4" y="17"/>
                </a:cxn>
                <a:cxn ang="0">
                  <a:pos x="20" y="20"/>
                </a:cxn>
                <a:cxn ang="0">
                  <a:pos x="4" y="22"/>
                </a:cxn>
                <a:cxn ang="0">
                  <a:pos x="16" y="28"/>
                </a:cxn>
                <a:cxn ang="0">
                  <a:pos x="43" y="26"/>
                </a:cxn>
                <a:cxn ang="0">
                  <a:pos x="46" y="16"/>
                </a:cxn>
                <a:cxn ang="0">
                  <a:pos x="0" y="0"/>
                </a:cxn>
              </a:cxnLst>
              <a:rect l="0" t="0" r="r" b="b"/>
              <a:pathLst>
                <a:path w="47" h="29">
                  <a:moveTo>
                    <a:pt x="0" y="0"/>
                  </a:moveTo>
                  <a:lnTo>
                    <a:pt x="4" y="17"/>
                  </a:lnTo>
                  <a:lnTo>
                    <a:pt x="20" y="20"/>
                  </a:lnTo>
                  <a:lnTo>
                    <a:pt x="4" y="22"/>
                  </a:lnTo>
                  <a:lnTo>
                    <a:pt x="16" y="28"/>
                  </a:lnTo>
                  <a:lnTo>
                    <a:pt x="43" y="26"/>
                  </a:lnTo>
                  <a:lnTo>
                    <a:pt x="46" y="16"/>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72" name="Freeform 72"/>
            <p:cNvSpPr/>
            <p:nvPr/>
          </p:nvSpPr>
          <p:spPr bwMode="auto">
            <a:xfrm>
              <a:off x="1552" y="976"/>
              <a:ext cx="40" cy="29"/>
            </a:xfrm>
            <a:custGeom>
              <a:avLst/>
              <a:gdLst/>
              <a:ahLst/>
              <a:cxnLst>
                <a:cxn ang="0">
                  <a:pos x="0" y="0"/>
                </a:cxn>
                <a:cxn ang="0">
                  <a:pos x="5" y="21"/>
                </a:cxn>
                <a:cxn ang="0">
                  <a:pos x="23" y="24"/>
                </a:cxn>
                <a:cxn ang="0">
                  <a:pos x="5" y="27"/>
                </a:cxn>
                <a:cxn ang="0">
                  <a:pos x="18" y="34"/>
                </a:cxn>
                <a:cxn ang="0">
                  <a:pos x="49" y="32"/>
                </a:cxn>
                <a:cxn ang="0">
                  <a:pos x="52" y="19"/>
                </a:cxn>
                <a:cxn ang="0">
                  <a:pos x="0" y="0"/>
                </a:cxn>
              </a:cxnLst>
              <a:rect l="0" t="0" r="r" b="b"/>
              <a:pathLst>
                <a:path w="53" h="35">
                  <a:moveTo>
                    <a:pt x="0" y="0"/>
                  </a:moveTo>
                  <a:lnTo>
                    <a:pt x="5" y="21"/>
                  </a:lnTo>
                  <a:lnTo>
                    <a:pt x="23" y="24"/>
                  </a:lnTo>
                  <a:lnTo>
                    <a:pt x="5" y="27"/>
                  </a:lnTo>
                  <a:lnTo>
                    <a:pt x="18" y="34"/>
                  </a:lnTo>
                  <a:lnTo>
                    <a:pt x="49" y="32"/>
                  </a:lnTo>
                  <a:lnTo>
                    <a:pt x="52" y="19"/>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73" name="Freeform 73"/>
            <p:cNvSpPr/>
            <p:nvPr/>
          </p:nvSpPr>
          <p:spPr bwMode="auto">
            <a:xfrm>
              <a:off x="1564" y="1026"/>
              <a:ext cx="187" cy="62"/>
            </a:xfrm>
            <a:custGeom>
              <a:avLst/>
              <a:gdLst/>
              <a:ahLst/>
              <a:cxnLst>
                <a:cxn ang="0">
                  <a:pos x="0" y="10"/>
                </a:cxn>
                <a:cxn ang="0">
                  <a:pos x="16" y="0"/>
                </a:cxn>
                <a:cxn ang="0">
                  <a:pos x="38" y="5"/>
                </a:cxn>
                <a:cxn ang="0">
                  <a:pos x="52" y="10"/>
                </a:cxn>
                <a:cxn ang="0">
                  <a:pos x="49" y="19"/>
                </a:cxn>
                <a:cxn ang="0">
                  <a:pos x="77" y="10"/>
                </a:cxn>
                <a:cxn ang="0">
                  <a:pos x="92" y="17"/>
                </a:cxn>
                <a:cxn ang="0">
                  <a:pos x="79" y="17"/>
                </a:cxn>
                <a:cxn ang="0">
                  <a:pos x="112" y="24"/>
                </a:cxn>
                <a:cxn ang="0">
                  <a:pos x="77" y="27"/>
                </a:cxn>
                <a:cxn ang="0">
                  <a:pos x="92" y="29"/>
                </a:cxn>
                <a:cxn ang="0">
                  <a:pos x="82" y="39"/>
                </a:cxn>
                <a:cxn ang="0">
                  <a:pos x="98" y="34"/>
                </a:cxn>
                <a:cxn ang="0">
                  <a:pos x="115" y="49"/>
                </a:cxn>
                <a:cxn ang="0">
                  <a:pos x="118" y="42"/>
                </a:cxn>
                <a:cxn ang="0">
                  <a:pos x="161" y="49"/>
                </a:cxn>
                <a:cxn ang="0">
                  <a:pos x="210" y="36"/>
                </a:cxn>
                <a:cxn ang="0">
                  <a:pos x="248" y="51"/>
                </a:cxn>
                <a:cxn ang="0">
                  <a:pos x="235" y="55"/>
                </a:cxn>
                <a:cxn ang="0">
                  <a:pos x="241" y="70"/>
                </a:cxn>
                <a:cxn ang="0">
                  <a:pos x="215" y="73"/>
                </a:cxn>
                <a:cxn ang="0">
                  <a:pos x="192" y="60"/>
                </a:cxn>
                <a:cxn ang="0">
                  <a:pos x="192" y="70"/>
                </a:cxn>
                <a:cxn ang="0">
                  <a:pos x="179" y="73"/>
                </a:cxn>
                <a:cxn ang="0">
                  <a:pos x="123" y="73"/>
                </a:cxn>
                <a:cxn ang="0">
                  <a:pos x="118" y="63"/>
                </a:cxn>
                <a:cxn ang="0">
                  <a:pos x="103" y="73"/>
                </a:cxn>
                <a:cxn ang="0">
                  <a:pos x="87" y="63"/>
                </a:cxn>
                <a:cxn ang="0">
                  <a:pos x="77" y="70"/>
                </a:cxn>
                <a:cxn ang="0">
                  <a:pos x="54" y="21"/>
                </a:cxn>
                <a:cxn ang="0">
                  <a:pos x="30" y="24"/>
                </a:cxn>
                <a:cxn ang="0">
                  <a:pos x="0" y="10"/>
                </a:cxn>
              </a:cxnLst>
              <a:rect l="0" t="0" r="r" b="b"/>
              <a:pathLst>
                <a:path w="249" h="74">
                  <a:moveTo>
                    <a:pt x="0" y="10"/>
                  </a:moveTo>
                  <a:lnTo>
                    <a:pt x="16" y="0"/>
                  </a:lnTo>
                  <a:lnTo>
                    <a:pt x="38" y="5"/>
                  </a:lnTo>
                  <a:lnTo>
                    <a:pt x="52" y="10"/>
                  </a:lnTo>
                  <a:lnTo>
                    <a:pt x="49" y="19"/>
                  </a:lnTo>
                  <a:lnTo>
                    <a:pt x="77" y="10"/>
                  </a:lnTo>
                  <a:lnTo>
                    <a:pt x="92" y="17"/>
                  </a:lnTo>
                  <a:lnTo>
                    <a:pt x="79" y="17"/>
                  </a:lnTo>
                  <a:lnTo>
                    <a:pt x="112" y="24"/>
                  </a:lnTo>
                  <a:lnTo>
                    <a:pt x="77" y="27"/>
                  </a:lnTo>
                  <a:lnTo>
                    <a:pt x="92" y="29"/>
                  </a:lnTo>
                  <a:lnTo>
                    <a:pt x="82" y="39"/>
                  </a:lnTo>
                  <a:lnTo>
                    <a:pt x="98" y="34"/>
                  </a:lnTo>
                  <a:lnTo>
                    <a:pt x="115" y="49"/>
                  </a:lnTo>
                  <a:lnTo>
                    <a:pt x="118" y="42"/>
                  </a:lnTo>
                  <a:lnTo>
                    <a:pt x="161" y="49"/>
                  </a:lnTo>
                  <a:lnTo>
                    <a:pt x="210" y="36"/>
                  </a:lnTo>
                  <a:lnTo>
                    <a:pt x="248" y="51"/>
                  </a:lnTo>
                  <a:lnTo>
                    <a:pt x="235" y="55"/>
                  </a:lnTo>
                  <a:lnTo>
                    <a:pt x="241" y="70"/>
                  </a:lnTo>
                  <a:lnTo>
                    <a:pt x="215" y="73"/>
                  </a:lnTo>
                  <a:lnTo>
                    <a:pt x="192" y="60"/>
                  </a:lnTo>
                  <a:lnTo>
                    <a:pt x="192" y="70"/>
                  </a:lnTo>
                  <a:lnTo>
                    <a:pt x="179" y="73"/>
                  </a:lnTo>
                  <a:lnTo>
                    <a:pt x="123" y="73"/>
                  </a:lnTo>
                  <a:lnTo>
                    <a:pt x="118" y="63"/>
                  </a:lnTo>
                  <a:lnTo>
                    <a:pt x="103" y="73"/>
                  </a:lnTo>
                  <a:lnTo>
                    <a:pt x="87" y="63"/>
                  </a:lnTo>
                  <a:lnTo>
                    <a:pt x="77" y="70"/>
                  </a:lnTo>
                  <a:lnTo>
                    <a:pt x="54" y="21"/>
                  </a:lnTo>
                  <a:lnTo>
                    <a:pt x="30" y="24"/>
                  </a:lnTo>
                  <a:lnTo>
                    <a:pt x="0" y="1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74" name="Freeform 74"/>
            <p:cNvSpPr/>
            <p:nvPr/>
          </p:nvSpPr>
          <p:spPr bwMode="auto">
            <a:xfrm>
              <a:off x="1564" y="1026"/>
              <a:ext cx="190" cy="67"/>
            </a:xfrm>
            <a:custGeom>
              <a:avLst/>
              <a:gdLst/>
              <a:ahLst/>
              <a:cxnLst>
                <a:cxn ang="0">
                  <a:pos x="0" y="11"/>
                </a:cxn>
                <a:cxn ang="0">
                  <a:pos x="16" y="0"/>
                </a:cxn>
                <a:cxn ang="0">
                  <a:pos x="39" y="5"/>
                </a:cxn>
                <a:cxn ang="0">
                  <a:pos x="53" y="11"/>
                </a:cxn>
                <a:cxn ang="0">
                  <a:pos x="50" y="21"/>
                </a:cxn>
                <a:cxn ang="0">
                  <a:pos x="79" y="11"/>
                </a:cxn>
                <a:cxn ang="0">
                  <a:pos x="94" y="18"/>
                </a:cxn>
                <a:cxn ang="0">
                  <a:pos x="81" y="18"/>
                </a:cxn>
                <a:cxn ang="0">
                  <a:pos x="115" y="26"/>
                </a:cxn>
                <a:cxn ang="0">
                  <a:pos x="79" y="29"/>
                </a:cxn>
                <a:cxn ang="0">
                  <a:pos x="94" y="31"/>
                </a:cxn>
                <a:cxn ang="0">
                  <a:pos x="84" y="42"/>
                </a:cxn>
                <a:cxn ang="0">
                  <a:pos x="100" y="37"/>
                </a:cxn>
                <a:cxn ang="0">
                  <a:pos x="118" y="53"/>
                </a:cxn>
                <a:cxn ang="0">
                  <a:pos x="121" y="45"/>
                </a:cxn>
                <a:cxn ang="0">
                  <a:pos x="165" y="53"/>
                </a:cxn>
                <a:cxn ang="0">
                  <a:pos x="215" y="39"/>
                </a:cxn>
                <a:cxn ang="0">
                  <a:pos x="254" y="55"/>
                </a:cxn>
                <a:cxn ang="0">
                  <a:pos x="241" y="60"/>
                </a:cxn>
                <a:cxn ang="0">
                  <a:pos x="247" y="76"/>
                </a:cxn>
                <a:cxn ang="0">
                  <a:pos x="220" y="79"/>
                </a:cxn>
                <a:cxn ang="0">
                  <a:pos x="197" y="65"/>
                </a:cxn>
                <a:cxn ang="0">
                  <a:pos x="197" y="76"/>
                </a:cxn>
                <a:cxn ang="0">
                  <a:pos x="183" y="79"/>
                </a:cxn>
                <a:cxn ang="0">
                  <a:pos x="126" y="79"/>
                </a:cxn>
                <a:cxn ang="0">
                  <a:pos x="121" y="68"/>
                </a:cxn>
                <a:cxn ang="0">
                  <a:pos x="105" y="79"/>
                </a:cxn>
                <a:cxn ang="0">
                  <a:pos x="89" y="68"/>
                </a:cxn>
                <a:cxn ang="0">
                  <a:pos x="79" y="76"/>
                </a:cxn>
                <a:cxn ang="0">
                  <a:pos x="55" y="23"/>
                </a:cxn>
                <a:cxn ang="0">
                  <a:pos x="31" y="26"/>
                </a:cxn>
                <a:cxn ang="0">
                  <a:pos x="0" y="11"/>
                </a:cxn>
              </a:cxnLst>
              <a:rect l="0" t="0" r="r" b="b"/>
              <a:pathLst>
                <a:path w="255" h="80">
                  <a:moveTo>
                    <a:pt x="0" y="11"/>
                  </a:moveTo>
                  <a:lnTo>
                    <a:pt x="16" y="0"/>
                  </a:lnTo>
                  <a:lnTo>
                    <a:pt x="39" y="5"/>
                  </a:lnTo>
                  <a:lnTo>
                    <a:pt x="53" y="11"/>
                  </a:lnTo>
                  <a:lnTo>
                    <a:pt x="50" y="21"/>
                  </a:lnTo>
                  <a:lnTo>
                    <a:pt x="79" y="11"/>
                  </a:lnTo>
                  <a:lnTo>
                    <a:pt x="94" y="18"/>
                  </a:lnTo>
                  <a:lnTo>
                    <a:pt x="81" y="18"/>
                  </a:lnTo>
                  <a:lnTo>
                    <a:pt x="115" y="26"/>
                  </a:lnTo>
                  <a:lnTo>
                    <a:pt x="79" y="29"/>
                  </a:lnTo>
                  <a:lnTo>
                    <a:pt x="94" y="31"/>
                  </a:lnTo>
                  <a:lnTo>
                    <a:pt x="84" y="42"/>
                  </a:lnTo>
                  <a:lnTo>
                    <a:pt x="100" y="37"/>
                  </a:lnTo>
                  <a:lnTo>
                    <a:pt x="118" y="53"/>
                  </a:lnTo>
                  <a:lnTo>
                    <a:pt x="121" y="45"/>
                  </a:lnTo>
                  <a:lnTo>
                    <a:pt x="165" y="53"/>
                  </a:lnTo>
                  <a:lnTo>
                    <a:pt x="215" y="39"/>
                  </a:lnTo>
                  <a:lnTo>
                    <a:pt x="254" y="55"/>
                  </a:lnTo>
                  <a:lnTo>
                    <a:pt x="241" y="60"/>
                  </a:lnTo>
                  <a:lnTo>
                    <a:pt x="247" y="76"/>
                  </a:lnTo>
                  <a:lnTo>
                    <a:pt x="220" y="79"/>
                  </a:lnTo>
                  <a:lnTo>
                    <a:pt x="197" y="65"/>
                  </a:lnTo>
                  <a:lnTo>
                    <a:pt x="197" y="76"/>
                  </a:lnTo>
                  <a:lnTo>
                    <a:pt x="183" y="79"/>
                  </a:lnTo>
                  <a:lnTo>
                    <a:pt x="126" y="79"/>
                  </a:lnTo>
                  <a:lnTo>
                    <a:pt x="121" y="68"/>
                  </a:lnTo>
                  <a:lnTo>
                    <a:pt x="105" y="79"/>
                  </a:lnTo>
                  <a:lnTo>
                    <a:pt x="89" y="68"/>
                  </a:lnTo>
                  <a:lnTo>
                    <a:pt x="79" y="76"/>
                  </a:lnTo>
                  <a:lnTo>
                    <a:pt x="55" y="23"/>
                  </a:lnTo>
                  <a:lnTo>
                    <a:pt x="31" y="26"/>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75" name="Freeform 75"/>
            <p:cNvSpPr/>
            <p:nvPr/>
          </p:nvSpPr>
          <p:spPr bwMode="auto">
            <a:xfrm>
              <a:off x="1574" y="906"/>
              <a:ext cx="118" cy="88"/>
            </a:xfrm>
            <a:custGeom>
              <a:avLst/>
              <a:gdLst/>
              <a:ahLst/>
              <a:cxnLst>
                <a:cxn ang="0">
                  <a:pos x="0" y="32"/>
                </a:cxn>
                <a:cxn ang="0">
                  <a:pos x="38" y="27"/>
                </a:cxn>
                <a:cxn ang="0">
                  <a:pos x="19" y="9"/>
                </a:cxn>
                <a:cxn ang="0">
                  <a:pos x="50" y="5"/>
                </a:cxn>
                <a:cxn ang="0">
                  <a:pos x="24" y="0"/>
                </a:cxn>
                <a:cxn ang="0">
                  <a:pos x="67" y="8"/>
                </a:cxn>
                <a:cxn ang="0">
                  <a:pos x="78" y="27"/>
                </a:cxn>
                <a:cxn ang="0">
                  <a:pos x="103" y="27"/>
                </a:cxn>
                <a:cxn ang="0">
                  <a:pos x="111" y="40"/>
                </a:cxn>
                <a:cxn ang="0">
                  <a:pos x="111" y="30"/>
                </a:cxn>
                <a:cxn ang="0">
                  <a:pos x="123" y="32"/>
                </a:cxn>
                <a:cxn ang="0">
                  <a:pos x="119" y="40"/>
                </a:cxn>
                <a:cxn ang="0">
                  <a:pos x="133" y="44"/>
                </a:cxn>
                <a:cxn ang="0">
                  <a:pos x="123" y="57"/>
                </a:cxn>
                <a:cxn ang="0">
                  <a:pos x="148" y="57"/>
                </a:cxn>
                <a:cxn ang="0">
                  <a:pos x="159" y="67"/>
                </a:cxn>
                <a:cxn ang="0">
                  <a:pos x="128" y="72"/>
                </a:cxn>
                <a:cxn ang="0">
                  <a:pos x="120" y="84"/>
                </a:cxn>
                <a:cxn ang="0">
                  <a:pos x="116" y="72"/>
                </a:cxn>
                <a:cxn ang="0">
                  <a:pos x="108" y="102"/>
                </a:cxn>
                <a:cxn ang="0">
                  <a:pos x="88" y="87"/>
                </a:cxn>
                <a:cxn ang="0">
                  <a:pos x="98" y="102"/>
                </a:cxn>
                <a:cxn ang="0">
                  <a:pos x="63" y="99"/>
                </a:cxn>
                <a:cxn ang="0">
                  <a:pos x="47" y="92"/>
                </a:cxn>
                <a:cxn ang="0">
                  <a:pos x="66" y="87"/>
                </a:cxn>
                <a:cxn ang="0">
                  <a:pos x="47" y="87"/>
                </a:cxn>
                <a:cxn ang="0">
                  <a:pos x="42" y="81"/>
                </a:cxn>
                <a:cxn ang="0">
                  <a:pos x="50" y="81"/>
                </a:cxn>
                <a:cxn ang="0">
                  <a:pos x="35" y="75"/>
                </a:cxn>
                <a:cxn ang="0">
                  <a:pos x="86" y="67"/>
                </a:cxn>
                <a:cxn ang="0">
                  <a:pos x="24" y="67"/>
                </a:cxn>
                <a:cxn ang="0">
                  <a:pos x="13" y="60"/>
                </a:cxn>
                <a:cxn ang="0">
                  <a:pos x="35" y="55"/>
                </a:cxn>
                <a:cxn ang="0">
                  <a:pos x="2" y="44"/>
                </a:cxn>
                <a:cxn ang="0">
                  <a:pos x="10" y="44"/>
                </a:cxn>
                <a:cxn ang="0">
                  <a:pos x="2" y="37"/>
                </a:cxn>
                <a:cxn ang="0">
                  <a:pos x="38" y="37"/>
                </a:cxn>
                <a:cxn ang="0">
                  <a:pos x="0" y="32"/>
                </a:cxn>
              </a:cxnLst>
              <a:rect l="0" t="0" r="r" b="b"/>
              <a:pathLst>
                <a:path w="160" h="103">
                  <a:moveTo>
                    <a:pt x="0" y="32"/>
                  </a:moveTo>
                  <a:lnTo>
                    <a:pt x="38" y="27"/>
                  </a:lnTo>
                  <a:lnTo>
                    <a:pt x="19" y="9"/>
                  </a:lnTo>
                  <a:lnTo>
                    <a:pt x="50" y="5"/>
                  </a:lnTo>
                  <a:lnTo>
                    <a:pt x="24" y="0"/>
                  </a:lnTo>
                  <a:lnTo>
                    <a:pt x="67" y="8"/>
                  </a:lnTo>
                  <a:lnTo>
                    <a:pt x="78" y="27"/>
                  </a:lnTo>
                  <a:lnTo>
                    <a:pt x="103" y="27"/>
                  </a:lnTo>
                  <a:lnTo>
                    <a:pt x="111" y="40"/>
                  </a:lnTo>
                  <a:lnTo>
                    <a:pt x="111" y="30"/>
                  </a:lnTo>
                  <a:lnTo>
                    <a:pt x="123" y="32"/>
                  </a:lnTo>
                  <a:lnTo>
                    <a:pt x="119" y="40"/>
                  </a:lnTo>
                  <a:lnTo>
                    <a:pt x="133" y="44"/>
                  </a:lnTo>
                  <a:lnTo>
                    <a:pt x="123" y="57"/>
                  </a:lnTo>
                  <a:lnTo>
                    <a:pt x="148" y="57"/>
                  </a:lnTo>
                  <a:lnTo>
                    <a:pt x="159" y="67"/>
                  </a:lnTo>
                  <a:lnTo>
                    <a:pt x="128" y="72"/>
                  </a:lnTo>
                  <a:lnTo>
                    <a:pt x="120" y="84"/>
                  </a:lnTo>
                  <a:lnTo>
                    <a:pt x="116" y="72"/>
                  </a:lnTo>
                  <a:lnTo>
                    <a:pt x="108" y="102"/>
                  </a:lnTo>
                  <a:lnTo>
                    <a:pt x="88" y="87"/>
                  </a:lnTo>
                  <a:lnTo>
                    <a:pt x="98" y="102"/>
                  </a:lnTo>
                  <a:lnTo>
                    <a:pt x="63" y="99"/>
                  </a:lnTo>
                  <a:lnTo>
                    <a:pt x="47" y="92"/>
                  </a:lnTo>
                  <a:lnTo>
                    <a:pt x="66" y="87"/>
                  </a:lnTo>
                  <a:lnTo>
                    <a:pt x="47" y="87"/>
                  </a:lnTo>
                  <a:lnTo>
                    <a:pt x="42" y="81"/>
                  </a:lnTo>
                  <a:lnTo>
                    <a:pt x="50" y="81"/>
                  </a:lnTo>
                  <a:lnTo>
                    <a:pt x="35" y="75"/>
                  </a:lnTo>
                  <a:lnTo>
                    <a:pt x="86" y="67"/>
                  </a:lnTo>
                  <a:lnTo>
                    <a:pt x="24" y="67"/>
                  </a:lnTo>
                  <a:lnTo>
                    <a:pt x="13" y="60"/>
                  </a:lnTo>
                  <a:lnTo>
                    <a:pt x="35" y="55"/>
                  </a:lnTo>
                  <a:lnTo>
                    <a:pt x="2" y="44"/>
                  </a:lnTo>
                  <a:lnTo>
                    <a:pt x="10" y="44"/>
                  </a:lnTo>
                  <a:lnTo>
                    <a:pt x="2" y="37"/>
                  </a:lnTo>
                  <a:lnTo>
                    <a:pt x="38" y="37"/>
                  </a:lnTo>
                  <a:lnTo>
                    <a:pt x="0" y="3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76" name="Freeform 76"/>
            <p:cNvSpPr/>
            <p:nvPr/>
          </p:nvSpPr>
          <p:spPr bwMode="auto">
            <a:xfrm>
              <a:off x="1574" y="906"/>
              <a:ext cx="122" cy="94"/>
            </a:xfrm>
            <a:custGeom>
              <a:avLst/>
              <a:gdLst/>
              <a:ahLst/>
              <a:cxnLst>
                <a:cxn ang="0">
                  <a:pos x="0" y="34"/>
                </a:cxn>
                <a:cxn ang="0">
                  <a:pos x="39" y="29"/>
                </a:cxn>
                <a:cxn ang="0">
                  <a:pos x="20" y="10"/>
                </a:cxn>
                <a:cxn ang="0">
                  <a:pos x="52" y="5"/>
                </a:cxn>
                <a:cxn ang="0">
                  <a:pos x="25" y="0"/>
                </a:cxn>
                <a:cxn ang="0">
                  <a:pos x="70" y="8"/>
                </a:cxn>
                <a:cxn ang="0">
                  <a:pos x="81" y="29"/>
                </a:cxn>
                <a:cxn ang="0">
                  <a:pos x="107" y="29"/>
                </a:cxn>
                <a:cxn ang="0">
                  <a:pos x="115" y="42"/>
                </a:cxn>
                <a:cxn ang="0">
                  <a:pos x="115" y="32"/>
                </a:cxn>
                <a:cxn ang="0">
                  <a:pos x="128" y="34"/>
                </a:cxn>
                <a:cxn ang="0">
                  <a:pos x="123" y="42"/>
                </a:cxn>
                <a:cxn ang="0">
                  <a:pos x="138" y="47"/>
                </a:cxn>
                <a:cxn ang="0">
                  <a:pos x="128" y="60"/>
                </a:cxn>
                <a:cxn ang="0">
                  <a:pos x="154" y="60"/>
                </a:cxn>
                <a:cxn ang="0">
                  <a:pos x="165" y="71"/>
                </a:cxn>
                <a:cxn ang="0">
                  <a:pos x="133" y="76"/>
                </a:cxn>
                <a:cxn ang="0">
                  <a:pos x="125" y="89"/>
                </a:cxn>
                <a:cxn ang="0">
                  <a:pos x="120" y="76"/>
                </a:cxn>
                <a:cxn ang="0">
                  <a:pos x="112" y="108"/>
                </a:cxn>
                <a:cxn ang="0">
                  <a:pos x="91" y="92"/>
                </a:cxn>
                <a:cxn ang="0">
                  <a:pos x="102" y="108"/>
                </a:cxn>
                <a:cxn ang="0">
                  <a:pos x="65" y="105"/>
                </a:cxn>
                <a:cxn ang="0">
                  <a:pos x="49" y="97"/>
                </a:cxn>
                <a:cxn ang="0">
                  <a:pos x="68" y="92"/>
                </a:cxn>
                <a:cxn ang="0">
                  <a:pos x="49" y="92"/>
                </a:cxn>
                <a:cxn ang="0">
                  <a:pos x="44" y="86"/>
                </a:cxn>
                <a:cxn ang="0">
                  <a:pos x="52" y="86"/>
                </a:cxn>
                <a:cxn ang="0">
                  <a:pos x="36" y="79"/>
                </a:cxn>
                <a:cxn ang="0">
                  <a:pos x="89" y="71"/>
                </a:cxn>
                <a:cxn ang="0">
                  <a:pos x="25" y="71"/>
                </a:cxn>
                <a:cxn ang="0">
                  <a:pos x="13" y="63"/>
                </a:cxn>
                <a:cxn ang="0">
                  <a:pos x="36" y="58"/>
                </a:cxn>
                <a:cxn ang="0">
                  <a:pos x="2" y="47"/>
                </a:cxn>
                <a:cxn ang="0">
                  <a:pos x="10" y="47"/>
                </a:cxn>
                <a:cxn ang="0">
                  <a:pos x="2" y="39"/>
                </a:cxn>
                <a:cxn ang="0">
                  <a:pos x="39" y="39"/>
                </a:cxn>
                <a:cxn ang="0">
                  <a:pos x="0" y="34"/>
                </a:cxn>
              </a:cxnLst>
              <a:rect l="0" t="0" r="r" b="b"/>
              <a:pathLst>
                <a:path w="166" h="109">
                  <a:moveTo>
                    <a:pt x="0" y="34"/>
                  </a:moveTo>
                  <a:lnTo>
                    <a:pt x="39" y="29"/>
                  </a:lnTo>
                  <a:lnTo>
                    <a:pt x="20" y="10"/>
                  </a:lnTo>
                  <a:lnTo>
                    <a:pt x="52" y="5"/>
                  </a:lnTo>
                  <a:lnTo>
                    <a:pt x="25" y="0"/>
                  </a:lnTo>
                  <a:lnTo>
                    <a:pt x="70" y="8"/>
                  </a:lnTo>
                  <a:lnTo>
                    <a:pt x="81" y="29"/>
                  </a:lnTo>
                  <a:lnTo>
                    <a:pt x="107" y="29"/>
                  </a:lnTo>
                  <a:lnTo>
                    <a:pt x="115" y="42"/>
                  </a:lnTo>
                  <a:lnTo>
                    <a:pt x="115" y="32"/>
                  </a:lnTo>
                  <a:lnTo>
                    <a:pt x="128" y="34"/>
                  </a:lnTo>
                  <a:lnTo>
                    <a:pt x="123" y="42"/>
                  </a:lnTo>
                  <a:lnTo>
                    <a:pt x="138" y="47"/>
                  </a:lnTo>
                  <a:lnTo>
                    <a:pt x="128" y="60"/>
                  </a:lnTo>
                  <a:lnTo>
                    <a:pt x="154" y="60"/>
                  </a:lnTo>
                  <a:lnTo>
                    <a:pt x="165" y="71"/>
                  </a:lnTo>
                  <a:lnTo>
                    <a:pt x="133" y="76"/>
                  </a:lnTo>
                  <a:lnTo>
                    <a:pt x="125" y="89"/>
                  </a:lnTo>
                  <a:lnTo>
                    <a:pt x="120" y="76"/>
                  </a:lnTo>
                  <a:lnTo>
                    <a:pt x="112" y="108"/>
                  </a:lnTo>
                  <a:lnTo>
                    <a:pt x="91" y="92"/>
                  </a:lnTo>
                  <a:lnTo>
                    <a:pt x="102" y="108"/>
                  </a:lnTo>
                  <a:lnTo>
                    <a:pt x="65" y="105"/>
                  </a:lnTo>
                  <a:lnTo>
                    <a:pt x="49" y="97"/>
                  </a:lnTo>
                  <a:lnTo>
                    <a:pt x="68" y="92"/>
                  </a:lnTo>
                  <a:lnTo>
                    <a:pt x="49" y="92"/>
                  </a:lnTo>
                  <a:lnTo>
                    <a:pt x="44" y="86"/>
                  </a:lnTo>
                  <a:lnTo>
                    <a:pt x="52" y="86"/>
                  </a:lnTo>
                  <a:lnTo>
                    <a:pt x="36" y="79"/>
                  </a:lnTo>
                  <a:lnTo>
                    <a:pt x="89" y="71"/>
                  </a:lnTo>
                  <a:lnTo>
                    <a:pt x="25" y="71"/>
                  </a:lnTo>
                  <a:lnTo>
                    <a:pt x="13" y="63"/>
                  </a:lnTo>
                  <a:lnTo>
                    <a:pt x="36" y="58"/>
                  </a:lnTo>
                  <a:lnTo>
                    <a:pt x="2" y="47"/>
                  </a:lnTo>
                  <a:lnTo>
                    <a:pt x="10" y="47"/>
                  </a:lnTo>
                  <a:lnTo>
                    <a:pt x="2" y="39"/>
                  </a:lnTo>
                  <a:lnTo>
                    <a:pt x="39" y="39"/>
                  </a:lnTo>
                  <a:lnTo>
                    <a:pt x="0"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77" name="Freeform 77"/>
            <p:cNvSpPr/>
            <p:nvPr/>
          </p:nvSpPr>
          <p:spPr bwMode="auto">
            <a:xfrm>
              <a:off x="1574" y="1066"/>
              <a:ext cx="25" cy="15"/>
            </a:xfrm>
            <a:custGeom>
              <a:avLst/>
              <a:gdLst/>
              <a:ahLst/>
              <a:cxnLst>
                <a:cxn ang="0">
                  <a:pos x="0" y="12"/>
                </a:cxn>
                <a:cxn ang="0">
                  <a:pos x="6" y="0"/>
                </a:cxn>
                <a:cxn ang="0">
                  <a:pos x="29" y="2"/>
                </a:cxn>
                <a:cxn ang="0">
                  <a:pos x="33" y="18"/>
                </a:cxn>
                <a:cxn ang="0">
                  <a:pos x="0" y="12"/>
                </a:cxn>
              </a:cxnLst>
              <a:rect l="0" t="0" r="r" b="b"/>
              <a:pathLst>
                <a:path w="34" h="19">
                  <a:moveTo>
                    <a:pt x="0" y="12"/>
                  </a:moveTo>
                  <a:lnTo>
                    <a:pt x="6" y="0"/>
                  </a:lnTo>
                  <a:lnTo>
                    <a:pt x="29" y="2"/>
                  </a:lnTo>
                  <a:lnTo>
                    <a:pt x="33" y="18"/>
                  </a:lnTo>
                  <a:lnTo>
                    <a:pt x="0" y="1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78" name="Freeform 78"/>
            <p:cNvSpPr/>
            <p:nvPr/>
          </p:nvSpPr>
          <p:spPr bwMode="auto">
            <a:xfrm>
              <a:off x="1574" y="1066"/>
              <a:ext cx="29" cy="21"/>
            </a:xfrm>
            <a:custGeom>
              <a:avLst/>
              <a:gdLst/>
              <a:ahLst/>
              <a:cxnLst>
                <a:cxn ang="0">
                  <a:pos x="0" y="16"/>
                </a:cxn>
                <a:cxn ang="0">
                  <a:pos x="7" y="0"/>
                </a:cxn>
                <a:cxn ang="0">
                  <a:pos x="34" y="3"/>
                </a:cxn>
                <a:cxn ang="0">
                  <a:pos x="39" y="24"/>
                </a:cxn>
                <a:cxn ang="0">
                  <a:pos x="0" y="16"/>
                </a:cxn>
              </a:cxnLst>
              <a:rect l="0" t="0" r="r" b="b"/>
              <a:pathLst>
                <a:path w="40" h="25">
                  <a:moveTo>
                    <a:pt x="0" y="16"/>
                  </a:moveTo>
                  <a:lnTo>
                    <a:pt x="7" y="0"/>
                  </a:lnTo>
                  <a:lnTo>
                    <a:pt x="34" y="3"/>
                  </a:lnTo>
                  <a:lnTo>
                    <a:pt x="39" y="24"/>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79" name="Freeform 79"/>
            <p:cNvSpPr/>
            <p:nvPr/>
          </p:nvSpPr>
          <p:spPr bwMode="auto">
            <a:xfrm>
              <a:off x="1575" y="1005"/>
              <a:ext cx="27" cy="5"/>
            </a:xfrm>
            <a:custGeom>
              <a:avLst/>
              <a:gdLst/>
              <a:ahLst/>
              <a:cxnLst>
                <a:cxn ang="0">
                  <a:pos x="0" y="3"/>
                </a:cxn>
                <a:cxn ang="0">
                  <a:pos x="7" y="5"/>
                </a:cxn>
                <a:cxn ang="0">
                  <a:pos x="36" y="3"/>
                </a:cxn>
                <a:cxn ang="0">
                  <a:pos x="9" y="0"/>
                </a:cxn>
                <a:cxn ang="0">
                  <a:pos x="0" y="3"/>
                </a:cxn>
              </a:cxnLst>
              <a:rect l="0" t="0" r="r" b="b"/>
              <a:pathLst>
                <a:path w="37" h="6">
                  <a:moveTo>
                    <a:pt x="0" y="3"/>
                  </a:moveTo>
                  <a:lnTo>
                    <a:pt x="7" y="5"/>
                  </a:lnTo>
                  <a:lnTo>
                    <a:pt x="36" y="3"/>
                  </a:lnTo>
                  <a:lnTo>
                    <a:pt x="9" y="0"/>
                  </a:lnTo>
                  <a:lnTo>
                    <a:pt x="0" y="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80" name="Freeform 80"/>
            <p:cNvSpPr/>
            <p:nvPr/>
          </p:nvSpPr>
          <p:spPr bwMode="auto">
            <a:xfrm>
              <a:off x="1575" y="1005"/>
              <a:ext cx="32" cy="10"/>
            </a:xfrm>
            <a:custGeom>
              <a:avLst/>
              <a:gdLst/>
              <a:ahLst/>
              <a:cxnLst>
                <a:cxn ang="0">
                  <a:pos x="0" y="6"/>
                </a:cxn>
                <a:cxn ang="0">
                  <a:pos x="8" y="11"/>
                </a:cxn>
                <a:cxn ang="0">
                  <a:pos x="42" y="6"/>
                </a:cxn>
                <a:cxn ang="0">
                  <a:pos x="11" y="0"/>
                </a:cxn>
                <a:cxn ang="0">
                  <a:pos x="0" y="6"/>
                </a:cxn>
              </a:cxnLst>
              <a:rect l="0" t="0" r="r" b="b"/>
              <a:pathLst>
                <a:path w="43" h="12">
                  <a:moveTo>
                    <a:pt x="0" y="6"/>
                  </a:moveTo>
                  <a:lnTo>
                    <a:pt x="8" y="11"/>
                  </a:lnTo>
                  <a:lnTo>
                    <a:pt x="42" y="6"/>
                  </a:lnTo>
                  <a:lnTo>
                    <a:pt x="11" y="0"/>
                  </a:lnTo>
                  <a:lnTo>
                    <a:pt x="0" y="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81" name="Freeform 81"/>
            <p:cNvSpPr/>
            <p:nvPr/>
          </p:nvSpPr>
          <p:spPr bwMode="auto">
            <a:xfrm>
              <a:off x="1579" y="1104"/>
              <a:ext cx="54" cy="42"/>
            </a:xfrm>
            <a:custGeom>
              <a:avLst/>
              <a:gdLst/>
              <a:ahLst/>
              <a:cxnLst>
                <a:cxn ang="0">
                  <a:pos x="0" y="6"/>
                </a:cxn>
                <a:cxn ang="0">
                  <a:pos x="3" y="33"/>
                </a:cxn>
                <a:cxn ang="0">
                  <a:pos x="12" y="35"/>
                </a:cxn>
                <a:cxn ang="0">
                  <a:pos x="7" y="49"/>
                </a:cxn>
                <a:cxn ang="0">
                  <a:pos x="19" y="49"/>
                </a:cxn>
                <a:cxn ang="0">
                  <a:pos x="32" y="37"/>
                </a:cxn>
                <a:cxn ang="0">
                  <a:pos x="19" y="33"/>
                </a:cxn>
                <a:cxn ang="0">
                  <a:pos x="51" y="33"/>
                </a:cxn>
                <a:cxn ang="0">
                  <a:pos x="73" y="2"/>
                </a:cxn>
                <a:cxn ang="0">
                  <a:pos x="6" y="0"/>
                </a:cxn>
                <a:cxn ang="0">
                  <a:pos x="17" y="9"/>
                </a:cxn>
                <a:cxn ang="0">
                  <a:pos x="0" y="6"/>
                </a:cxn>
              </a:cxnLst>
              <a:rect l="0" t="0" r="r" b="b"/>
              <a:pathLst>
                <a:path w="74" h="50">
                  <a:moveTo>
                    <a:pt x="0" y="6"/>
                  </a:moveTo>
                  <a:lnTo>
                    <a:pt x="3" y="33"/>
                  </a:lnTo>
                  <a:lnTo>
                    <a:pt x="12" y="35"/>
                  </a:lnTo>
                  <a:lnTo>
                    <a:pt x="7" y="49"/>
                  </a:lnTo>
                  <a:lnTo>
                    <a:pt x="19" y="49"/>
                  </a:lnTo>
                  <a:lnTo>
                    <a:pt x="32" y="37"/>
                  </a:lnTo>
                  <a:lnTo>
                    <a:pt x="19" y="33"/>
                  </a:lnTo>
                  <a:lnTo>
                    <a:pt x="51" y="33"/>
                  </a:lnTo>
                  <a:lnTo>
                    <a:pt x="73" y="2"/>
                  </a:lnTo>
                  <a:lnTo>
                    <a:pt x="6" y="0"/>
                  </a:lnTo>
                  <a:lnTo>
                    <a:pt x="17" y="9"/>
                  </a:lnTo>
                  <a:lnTo>
                    <a:pt x="0" y="6"/>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82" name="Freeform 82"/>
            <p:cNvSpPr/>
            <p:nvPr/>
          </p:nvSpPr>
          <p:spPr bwMode="auto">
            <a:xfrm>
              <a:off x="1579" y="1104"/>
              <a:ext cx="60" cy="47"/>
            </a:xfrm>
            <a:custGeom>
              <a:avLst/>
              <a:gdLst/>
              <a:ahLst/>
              <a:cxnLst>
                <a:cxn ang="0">
                  <a:pos x="0" y="7"/>
                </a:cxn>
                <a:cxn ang="0">
                  <a:pos x="3" y="37"/>
                </a:cxn>
                <a:cxn ang="0">
                  <a:pos x="13" y="39"/>
                </a:cxn>
                <a:cxn ang="0">
                  <a:pos x="8" y="55"/>
                </a:cxn>
                <a:cxn ang="0">
                  <a:pos x="21" y="55"/>
                </a:cxn>
                <a:cxn ang="0">
                  <a:pos x="35" y="42"/>
                </a:cxn>
                <a:cxn ang="0">
                  <a:pos x="21" y="37"/>
                </a:cxn>
                <a:cxn ang="0">
                  <a:pos x="55" y="37"/>
                </a:cxn>
                <a:cxn ang="0">
                  <a:pos x="79" y="2"/>
                </a:cxn>
                <a:cxn ang="0">
                  <a:pos x="6" y="0"/>
                </a:cxn>
                <a:cxn ang="0">
                  <a:pos x="18" y="10"/>
                </a:cxn>
                <a:cxn ang="0">
                  <a:pos x="0" y="7"/>
                </a:cxn>
              </a:cxnLst>
              <a:rect l="0" t="0" r="r" b="b"/>
              <a:pathLst>
                <a:path w="80" h="56">
                  <a:moveTo>
                    <a:pt x="0" y="7"/>
                  </a:moveTo>
                  <a:lnTo>
                    <a:pt x="3" y="37"/>
                  </a:lnTo>
                  <a:lnTo>
                    <a:pt x="13" y="39"/>
                  </a:lnTo>
                  <a:lnTo>
                    <a:pt x="8" y="55"/>
                  </a:lnTo>
                  <a:lnTo>
                    <a:pt x="21" y="55"/>
                  </a:lnTo>
                  <a:lnTo>
                    <a:pt x="35" y="42"/>
                  </a:lnTo>
                  <a:lnTo>
                    <a:pt x="21" y="37"/>
                  </a:lnTo>
                  <a:lnTo>
                    <a:pt x="55" y="37"/>
                  </a:lnTo>
                  <a:lnTo>
                    <a:pt x="79" y="2"/>
                  </a:lnTo>
                  <a:lnTo>
                    <a:pt x="6" y="0"/>
                  </a:lnTo>
                  <a:lnTo>
                    <a:pt x="18" y="10"/>
                  </a:lnTo>
                  <a:lnTo>
                    <a:pt x="0" y="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83" name="Freeform 83"/>
            <p:cNvSpPr/>
            <p:nvPr/>
          </p:nvSpPr>
          <p:spPr bwMode="auto">
            <a:xfrm>
              <a:off x="1622" y="850"/>
              <a:ext cx="327" cy="196"/>
            </a:xfrm>
            <a:custGeom>
              <a:avLst/>
              <a:gdLst/>
              <a:ahLst/>
              <a:cxnLst>
                <a:cxn ang="0">
                  <a:pos x="24" y="64"/>
                </a:cxn>
                <a:cxn ang="0">
                  <a:pos x="44" y="67"/>
                </a:cxn>
                <a:cxn ang="0">
                  <a:pos x="106" y="67"/>
                </a:cxn>
                <a:cxn ang="0">
                  <a:pos x="93" y="74"/>
                </a:cxn>
                <a:cxn ang="0">
                  <a:pos x="80" y="90"/>
                </a:cxn>
                <a:cxn ang="0">
                  <a:pos x="121" y="90"/>
                </a:cxn>
                <a:cxn ang="0">
                  <a:pos x="169" y="69"/>
                </a:cxn>
                <a:cxn ang="0">
                  <a:pos x="236" y="74"/>
                </a:cxn>
                <a:cxn ang="0">
                  <a:pos x="171" y="121"/>
                </a:cxn>
                <a:cxn ang="0">
                  <a:pos x="78" y="97"/>
                </a:cxn>
                <a:cxn ang="0">
                  <a:pos x="78" y="113"/>
                </a:cxn>
                <a:cxn ang="0">
                  <a:pos x="150" y="141"/>
                </a:cxn>
                <a:cxn ang="0">
                  <a:pos x="96" y="143"/>
                </a:cxn>
                <a:cxn ang="0">
                  <a:pos x="86" y="162"/>
                </a:cxn>
                <a:cxn ang="0">
                  <a:pos x="104" y="154"/>
                </a:cxn>
                <a:cxn ang="0">
                  <a:pos x="88" y="174"/>
                </a:cxn>
                <a:cxn ang="0">
                  <a:pos x="101" y="187"/>
                </a:cxn>
                <a:cxn ang="0">
                  <a:pos x="106" y="192"/>
                </a:cxn>
                <a:cxn ang="0">
                  <a:pos x="72" y="200"/>
                </a:cxn>
                <a:cxn ang="0">
                  <a:pos x="46" y="210"/>
                </a:cxn>
                <a:cxn ang="0">
                  <a:pos x="93" y="225"/>
                </a:cxn>
                <a:cxn ang="0">
                  <a:pos x="124" y="220"/>
                </a:cxn>
                <a:cxn ang="0">
                  <a:pos x="137" y="217"/>
                </a:cxn>
                <a:cxn ang="0">
                  <a:pos x="155" y="228"/>
                </a:cxn>
                <a:cxn ang="0">
                  <a:pos x="184" y="208"/>
                </a:cxn>
                <a:cxn ang="0">
                  <a:pos x="197" y="192"/>
                </a:cxn>
                <a:cxn ang="0">
                  <a:pos x="230" y="174"/>
                </a:cxn>
                <a:cxn ang="0">
                  <a:pos x="244" y="164"/>
                </a:cxn>
                <a:cxn ang="0">
                  <a:pos x="246" y="146"/>
                </a:cxn>
                <a:cxn ang="0">
                  <a:pos x="202" y="136"/>
                </a:cxn>
                <a:cxn ang="0">
                  <a:pos x="202" y="131"/>
                </a:cxn>
                <a:cxn ang="0">
                  <a:pos x="290" y="121"/>
                </a:cxn>
                <a:cxn ang="0">
                  <a:pos x="314" y="102"/>
                </a:cxn>
                <a:cxn ang="0">
                  <a:pos x="396" y="62"/>
                </a:cxn>
                <a:cxn ang="0">
                  <a:pos x="329" y="59"/>
                </a:cxn>
                <a:cxn ang="0">
                  <a:pos x="442" y="34"/>
                </a:cxn>
                <a:cxn ang="0">
                  <a:pos x="405" y="11"/>
                </a:cxn>
                <a:cxn ang="0">
                  <a:pos x="261" y="0"/>
                </a:cxn>
                <a:cxn ang="0">
                  <a:pos x="244" y="5"/>
                </a:cxn>
                <a:cxn ang="0">
                  <a:pos x="217" y="26"/>
                </a:cxn>
                <a:cxn ang="0">
                  <a:pos x="169" y="19"/>
                </a:cxn>
                <a:cxn ang="0">
                  <a:pos x="129" y="19"/>
                </a:cxn>
                <a:cxn ang="0">
                  <a:pos x="155" y="44"/>
                </a:cxn>
                <a:cxn ang="0">
                  <a:pos x="93" y="44"/>
                </a:cxn>
              </a:cxnLst>
              <a:rect l="0" t="0" r="r" b="b"/>
              <a:pathLst>
                <a:path w="443" h="229">
                  <a:moveTo>
                    <a:pt x="0" y="55"/>
                  </a:moveTo>
                  <a:lnTo>
                    <a:pt x="37" y="55"/>
                  </a:lnTo>
                  <a:lnTo>
                    <a:pt x="24" y="64"/>
                  </a:lnTo>
                  <a:lnTo>
                    <a:pt x="80" y="59"/>
                  </a:lnTo>
                  <a:lnTo>
                    <a:pt x="29" y="64"/>
                  </a:lnTo>
                  <a:lnTo>
                    <a:pt x="44" y="67"/>
                  </a:lnTo>
                  <a:lnTo>
                    <a:pt x="29" y="69"/>
                  </a:lnTo>
                  <a:lnTo>
                    <a:pt x="37" y="74"/>
                  </a:lnTo>
                  <a:lnTo>
                    <a:pt x="106" y="67"/>
                  </a:lnTo>
                  <a:lnTo>
                    <a:pt x="37" y="77"/>
                  </a:lnTo>
                  <a:lnTo>
                    <a:pt x="64" y="90"/>
                  </a:lnTo>
                  <a:lnTo>
                    <a:pt x="93" y="74"/>
                  </a:lnTo>
                  <a:lnTo>
                    <a:pt x="139" y="72"/>
                  </a:lnTo>
                  <a:lnTo>
                    <a:pt x="93" y="77"/>
                  </a:lnTo>
                  <a:lnTo>
                    <a:pt x="80" y="90"/>
                  </a:lnTo>
                  <a:lnTo>
                    <a:pt x="111" y="93"/>
                  </a:lnTo>
                  <a:lnTo>
                    <a:pt x="139" y="77"/>
                  </a:lnTo>
                  <a:lnTo>
                    <a:pt x="121" y="90"/>
                  </a:lnTo>
                  <a:lnTo>
                    <a:pt x="139" y="90"/>
                  </a:lnTo>
                  <a:lnTo>
                    <a:pt x="174" y="82"/>
                  </a:lnTo>
                  <a:lnTo>
                    <a:pt x="169" y="69"/>
                  </a:lnTo>
                  <a:lnTo>
                    <a:pt x="204" y="59"/>
                  </a:lnTo>
                  <a:lnTo>
                    <a:pt x="179" y="82"/>
                  </a:lnTo>
                  <a:lnTo>
                    <a:pt x="236" y="74"/>
                  </a:lnTo>
                  <a:lnTo>
                    <a:pt x="124" y="97"/>
                  </a:lnTo>
                  <a:lnTo>
                    <a:pt x="150" y="121"/>
                  </a:lnTo>
                  <a:lnTo>
                    <a:pt x="171" y="121"/>
                  </a:lnTo>
                  <a:lnTo>
                    <a:pt x="161" y="126"/>
                  </a:lnTo>
                  <a:lnTo>
                    <a:pt x="113" y="100"/>
                  </a:lnTo>
                  <a:lnTo>
                    <a:pt x="78" y="97"/>
                  </a:lnTo>
                  <a:lnTo>
                    <a:pt x="78" y="108"/>
                  </a:lnTo>
                  <a:lnTo>
                    <a:pt x="93" y="110"/>
                  </a:lnTo>
                  <a:lnTo>
                    <a:pt x="78" y="113"/>
                  </a:lnTo>
                  <a:lnTo>
                    <a:pt x="124" y="138"/>
                  </a:lnTo>
                  <a:lnTo>
                    <a:pt x="101" y="141"/>
                  </a:lnTo>
                  <a:lnTo>
                    <a:pt x="150" y="141"/>
                  </a:lnTo>
                  <a:lnTo>
                    <a:pt x="124" y="146"/>
                  </a:lnTo>
                  <a:lnTo>
                    <a:pt x="137" y="154"/>
                  </a:lnTo>
                  <a:lnTo>
                    <a:pt x="96" y="143"/>
                  </a:lnTo>
                  <a:lnTo>
                    <a:pt x="72" y="148"/>
                  </a:lnTo>
                  <a:lnTo>
                    <a:pt x="62" y="170"/>
                  </a:lnTo>
                  <a:lnTo>
                    <a:pt x="86" y="162"/>
                  </a:lnTo>
                  <a:lnTo>
                    <a:pt x="83" y="170"/>
                  </a:lnTo>
                  <a:lnTo>
                    <a:pt x="91" y="170"/>
                  </a:lnTo>
                  <a:lnTo>
                    <a:pt x="104" y="154"/>
                  </a:lnTo>
                  <a:lnTo>
                    <a:pt x="99" y="167"/>
                  </a:lnTo>
                  <a:lnTo>
                    <a:pt x="113" y="170"/>
                  </a:lnTo>
                  <a:lnTo>
                    <a:pt x="88" y="174"/>
                  </a:lnTo>
                  <a:lnTo>
                    <a:pt x="101" y="174"/>
                  </a:lnTo>
                  <a:lnTo>
                    <a:pt x="91" y="176"/>
                  </a:lnTo>
                  <a:lnTo>
                    <a:pt x="101" y="187"/>
                  </a:lnTo>
                  <a:lnTo>
                    <a:pt x="121" y="184"/>
                  </a:lnTo>
                  <a:lnTo>
                    <a:pt x="137" y="171"/>
                  </a:lnTo>
                  <a:lnTo>
                    <a:pt x="106" y="192"/>
                  </a:lnTo>
                  <a:lnTo>
                    <a:pt x="78" y="176"/>
                  </a:lnTo>
                  <a:lnTo>
                    <a:pt x="49" y="179"/>
                  </a:lnTo>
                  <a:lnTo>
                    <a:pt x="72" y="200"/>
                  </a:lnTo>
                  <a:lnTo>
                    <a:pt x="37" y="208"/>
                  </a:lnTo>
                  <a:lnTo>
                    <a:pt x="38" y="220"/>
                  </a:lnTo>
                  <a:lnTo>
                    <a:pt x="46" y="210"/>
                  </a:lnTo>
                  <a:lnTo>
                    <a:pt x="46" y="220"/>
                  </a:lnTo>
                  <a:lnTo>
                    <a:pt x="75" y="215"/>
                  </a:lnTo>
                  <a:lnTo>
                    <a:pt x="93" y="225"/>
                  </a:lnTo>
                  <a:lnTo>
                    <a:pt x="104" y="222"/>
                  </a:lnTo>
                  <a:lnTo>
                    <a:pt x="96" y="215"/>
                  </a:lnTo>
                  <a:lnTo>
                    <a:pt x="124" y="220"/>
                  </a:lnTo>
                  <a:lnTo>
                    <a:pt x="121" y="210"/>
                  </a:lnTo>
                  <a:lnTo>
                    <a:pt x="129" y="220"/>
                  </a:lnTo>
                  <a:lnTo>
                    <a:pt x="137" y="217"/>
                  </a:lnTo>
                  <a:lnTo>
                    <a:pt x="134" y="212"/>
                  </a:lnTo>
                  <a:lnTo>
                    <a:pt x="155" y="217"/>
                  </a:lnTo>
                  <a:lnTo>
                    <a:pt x="155" y="228"/>
                  </a:lnTo>
                  <a:lnTo>
                    <a:pt x="194" y="217"/>
                  </a:lnTo>
                  <a:lnTo>
                    <a:pt x="199" y="208"/>
                  </a:lnTo>
                  <a:lnTo>
                    <a:pt x="184" y="208"/>
                  </a:lnTo>
                  <a:lnTo>
                    <a:pt x="181" y="197"/>
                  </a:lnTo>
                  <a:lnTo>
                    <a:pt x="139" y="197"/>
                  </a:lnTo>
                  <a:lnTo>
                    <a:pt x="197" y="192"/>
                  </a:lnTo>
                  <a:lnTo>
                    <a:pt x="204" y="184"/>
                  </a:lnTo>
                  <a:lnTo>
                    <a:pt x="197" y="174"/>
                  </a:lnTo>
                  <a:lnTo>
                    <a:pt x="230" y="174"/>
                  </a:lnTo>
                  <a:lnTo>
                    <a:pt x="236" y="170"/>
                  </a:lnTo>
                  <a:lnTo>
                    <a:pt x="214" y="167"/>
                  </a:lnTo>
                  <a:lnTo>
                    <a:pt x="244" y="164"/>
                  </a:lnTo>
                  <a:lnTo>
                    <a:pt x="222" y="159"/>
                  </a:lnTo>
                  <a:lnTo>
                    <a:pt x="249" y="151"/>
                  </a:lnTo>
                  <a:lnTo>
                    <a:pt x="246" y="146"/>
                  </a:lnTo>
                  <a:lnTo>
                    <a:pt x="204" y="143"/>
                  </a:lnTo>
                  <a:lnTo>
                    <a:pt x="228" y="138"/>
                  </a:lnTo>
                  <a:lnTo>
                    <a:pt x="202" y="136"/>
                  </a:lnTo>
                  <a:lnTo>
                    <a:pt x="249" y="141"/>
                  </a:lnTo>
                  <a:lnTo>
                    <a:pt x="249" y="133"/>
                  </a:lnTo>
                  <a:lnTo>
                    <a:pt x="202" y="131"/>
                  </a:lnTo>
                  <a:lnTo>
                    <a:pt x="261" y="126"/>
                  </a:lnTo>
                  <a:lnTo>
                    <a:pt x="249" y="113"/>
                  </a:lnTo>
                  <a:lnTo>
                    <a:pt x="290" y="121"/>
                  </a:lnTo>
                  <a:lnTo>
                    <a:pt x="306" y="108"/>
                  </a:lnTo>
                  <a:lnTo>
                    <a:pt x="282" y="105"/>
                  </a:lnTo>
                  <a:lnTo>
                    <a:pt x="314" y="102"/>
                  </a:lnTo>
                  <a:lnTo>
                    <a:pt x="308" y="95"/>
                  </a:lnTo>
                  <a:lnTo>
                    <a:pt x="321" y="97"/>
                  </a:lnTo>
                  <a:lnTo>
                    <a:pt x="396" y="62"/>
                  </a:lnTo>
                  <a:lnTo>
                    <a:pt x="314" y="72"/>
                  </a:lnTo>
                  <a:lnTo>
                    <a:pt x="359" y="59"/>
                  </a:lnTo>
                  <a:lnTo>
                    <a:pt x="329" y="59"/>
                  </a:lnTo>
                  <a:lnTo>
                    <a:pt x="326" y="52"/>
                  </a:lnTo>
                  <a:lnTo>
                    <a:pt x="375" y="55"/>
                  </a:lnTo>
                  <a:lnTo>
                    <a:pt x="442" y="34"/>
                  </a:lnTo>
                  <a:lnTo>
                    <a:pt x="442" y="26"/>
                  </a:lnTo>
                  <a:lnTo>
                    <a:pt x="411" y="26"/>
                  </a:lnTo>
                  <a:lnTo>
                    <a:pt x="405" y="11"/>
                  </a:lnTo>
                  <a:lnTo>
                    <a:pt x="329" y="21"/>
                  </a:lnTo>
                  <a:lnTo>
                    <a:pt x="365" y="8"/>
                  </a:lnTo>
                  <a:lnTo>
                    <a:pt x="261" y="0"/>
                  </a:lnTo>
                  <a:lnTo>
                    <a:pt x="254" y="8"/>
                  </a:lnTo>
                  <a:lnTo>
                    <a:pt x="261" y="16"/>
                  </a:lnTo>
                  <a:lnTo>
                    <a:pt x="244" y="5"/>
                  </a:lnTo>
                  <a:lnTo>
                    <a:pt x="197" y="5"/>
                  </a:lnTo>
                  <a:lnTo>
                    <a:pt x="230" y="21"/>
                  </a:lnTo>
                  <a:lnTo>
                    <a:pt x="217" y="26"/>
                  </a:lnTo>
                  <a:lnTo>
                    <a:pt x="202" y="11"/>
                  </a:lnTo>
                  <a:lnTo>
                    <a:pt x="161" y="8"/>
                  </a:lnTo>
                  <a:lnTo>
                    <a:pt x="169" y="19"/>
                  </a:lnTo>
                  <a:lnTo>
                    <a:pt x="137" y="16"/>
                  </a:lnTo>
                  <a:lnTo>
                    <a:pt x="155" y="23"/>
                  </a:lnTo>
                  <a:lnTo>
                    <a:pt x="129" y="19"/>
                  </a:lnTo>
                  <a:lnTo>
                    <a:pt x="134" y="23"/>
                  </a:lnTo>
                  <a:lnTo>
                    <a:pt x="121" y="26"/>
                  </a:lnTo>
                  <a:lnTo>
                    <a:pt x="155" y="44"/>
                  </a:lnTo>
                  <a:lnTo>
                    <a:pt x="83" y="26"/>
                  </a:lnTo>
                  <a:lnTo>
                    <a:pt x="64" y="34"/>
                  </a:lnTo>
                  <a:lnTo>
                    <a:pt x="93" y="44"/>
                  </a:lnTo>
                  <a:lnTo>
                    <a:pt x="46" y="36"/>
                  </a:lnTo>
                  <a:lnTo>
                    <a:pt x="0" y="5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84" name="Freeform 84"/>
            <p:cNvSpPr/>
            <p:nvPr/>
          </p:nvSpPr>
          <p:spPr bwMode="auto">
            <a:xfrm>
              <a:off x="1622" y="850"/>
              <a:ext cx="332" cy="201"/>
            </a:xfrm>
            <a:custGeom>
              <a:avLst/>
              <a:gdLst/>
              <a:ahLst/>
              <a:cxnLst>
                <a:cxn ang="0">
                  <a:pos x="24" y="66"/>
                </a:cxn>
                <a:cxn ang="0">
                  <a:pos x="45" y="69"/>
                </a:cxn>
                <a:cxn ang="0">
                  <a:pos x="107" y="69"/>
                </a:cxn>
                <a:cxn ang="0">
                  <a:pos x="94" y="76"/>
                </a:cxn>
                <a:cxn ang="0">
                  <a:pos x="81" y="92"/>
                </a:cxn>
                <a:cxn ang="0">
                  <a:pos x="123" y="92"/>
                </a:cxn>
                <a:cxn ang="0">
                  <a:pos x="171" y="71"/>
                </a:cxn>
                <a:cxn ang="0">
                  <a:pos x="239" y="76"/>
                </a:cxn>
                <a:cxn ang="0">
                  <a:pos x="173" y="124"/>
                </a:cxn>
                <a:cxn ang="0">
                  <a:pos x="79" y="100"/>
                </a:cxn>
                <a:cxn ang="0">
                  <a:pos x="79" y="116"/>
                </a:cxn>
                <a:cxn ang="0">
                  <a:pos x="152" y="145"/>
                </a:cxn>
                <a:cxn ang="0">
                  <a:pos x="97" y="147"/>
                </a:cxn>
                <a:cxn ang="0">
                  <a:pos x="87" y="166"/>
                </a:cxn>
                <a:cxn ang="0">
                  <a:pos x="105" y="158"/>
                </a:cxn>
                <a:cxn ang="0">
                  <a:pos x="89" y="179"/>
                </a:cxn>
                <a:cxn ang="0">
                  <a:pos x="102" y="192"/>
                </a:cxn>
                <a:cxn ang="0">
                  <a:pos x="107" y="197"/>
                </a:cxn>
                <a:cxn ang="0">
                  <a:pos x="73" y="205"/>
                </a:cxn>
                <a:cxn ang="0">
                  <a:pos x="47" y="216"/>
                </a:cxn>
                <a:cxn ang="0">
                  <a:pos x="94" y="231"/>
                </a:cxn>
                <a:cxn ang="0">
                  <a:pos x="126" y="226"/>
                </a:cxn>
                <a:cxn ang="0">
                  <a:pos x="139" y="223"/>
                </a:cxn>
                <a:cxn ang="0">
                  <a:pos x="157" y="234"/>
                </a:cxn>
                <a:cxn ang="0">
                  <a:pos x="186" y="213"/>
                </a:cxn>
                <a:cxn ang="0">
                  <a:pos x="200" y="197"/>
                </a:cxn>
                <a:cxn ang="0">
                  <a:pos x="233" y="179"/>
                </a:cxn>
                <a:cxn ang="0">
                  <a:pos x="247" y="168"/>
                </a:cxn>
                <a:cxn ang="0">
                  <a:pos x="249" y="150"/>
                </a:cxn>
                <a:cxn ang="0">
                  <a:pos x="205" y="140"/>
                </a:cxn>
                <a:cxn ang="0">
                  <a:pos x="205" y="134"/>
                </a:cxn>
                <a:cxn ang="0">
                  <a:pos x="294" y="124"/>
                </a:cxn>
                <a:cxn ang="0">
                  <a:pos x="318" y="105"/>
                </a:cxn>
                <a:cxn ang="0">
                  <a:pos x="401" y="64"/>
                </a:cxn>
                <a:cxn ang="0">
                  <a:pos x="333" y="61"/>
                </a:cxn>
                <a:cxn ang="0">
                  <a:pos x="448" y="35"/>
                </a:cxn>
                <a:cxn ang="0">
                  <a:pos x="411" y="11"/>
                </a:cxn>
                <a:cxn ang="0">
                  <a:pos x="265" y="0"/>
                </a:cxn>
                <a:cxn ang="0">
                  <a:pos x="247" y="5"/>
                </a:cxn>
                <a:cxn ang="0">
                  <a:pos x="220" y="27"/>
                </a:cxn>
                <a:cxn ang="0">
                  <a:pos x="171" y="19"/>
                </a:cxn>
                <a:cxn ang="0">
                  <a:pos x="131" y="19"/>
                </a:cxn>
                <a:cxn ang="0">
                  <a:pos x="157" y="45"/>
                </a:cxn>
                <a:cxn ang="0">
                  <a:pos x="94" y="45"/>
                </a:cxn>
              </a:cxnLst>
              <a:rect l="0" t="0" r="r" b="b"/>
              <a:pathLst>
                <a:path w="449" h="235">
                  <a:moveTo>
                    <a:pt x="0" y="56"/>
                  </a:moveTo>
                  <a:lnTo>
                    <a:pt x="37" y="56"/>
                  </a:lnTo>
                  <a:lnTo>
                    <a:pt x="24" y="66"/>
                  </a:lnTo>
                  <a:lnTo>
                    <a:pt x="81" y="61"/>
                  </a:lnTo>
                  <a:lnTo>
                    <a:pt x="29" y="66"/>
                  </a:lnTo>
                  <a:lnTo>
                    <a:pt x="45" y="69"/>
                  </a:lnTo>
                  <a:lnTo>
                    <a:pt x="29" y="71"/>
                  </a:lnTo>
                  <a:lnTo>
                    <a:pt x="37" y="76"/>
                  </a:lnTo>
                  <a:lnTo>
                    <a:pt x="107" y="69"/>
                  </a:lnTo>
                  <a:lnTo>
                    <a:pt x="37" y="79"/>
                  </a:lnTo>
                  <a:lnTo>
                    <a:pt x="65" y="92"/>
                  </a:lnTo>
                  <a:lnTo>
                    <a:pt x="94" y="76"/>
                  </a:lnTo>
                  <a:lnTo>
                    <a:pt x="141" y="74"/>
                  </a:lnTo>
                  <a:lnTo>
                    <a:pt x="94" y="79"/>
                  </a:lnTo>
                  <a:lnTo>
                    <a:pt x="81" y="92"/>
                  </a:lnTo>
                  <a:lnTo>
                    <a:pt x="113" y="95"/>
                  </a:lnTo>
                  <a:lnTo>
                    <a:pt x="141" y="79"/>
                  </a:lnTo>
                  <a:lnTo>
                    <a:pt x="123" y="92"/>
                  </a:lnTo>
                  <a:lnTo>
                    <a:pt x="141" y="92"/>
                  </a:lnTo>
                  <a:lnTo>
                    <a:pt x="176" y="84"/>
                  </a:lnTo>
                  <a:lnTo>
                    <a:pt x="171" y="71"/>
                  </a:lnTo>
                  <a:lnTo>
                    <a:pt x="207" y="61"/>
                  </a:lnTo>
                  <a:lnTo>
                    <a:pt x="181" y="84"/>
                  </a:lnTo>
                  <a:lnTo>
                    <a:pt x="239" y="76"/>
                  </a:lnTo>
                  <a:lnTo>
                    <a:pt x="126" y="100"/>
                  </a:lnTo>
                  <a:lnTo>
                    <a:pt x="152" y="124"/>
                  </a:lnTo>
                  <a:lnTo>
                    <a:pt x="173" y="124"/>
                  </a:lnTo>
                  <a:lnTo>
                    <a:pt x="163" y="129"/>
                  </a:lnTo>
                  <a:lnTo>
                    <a:pt x="115" y="103"/>
                  </a:lnTo>
                  <a:lnTo>
                    <a:pt x="79" y="100"/>
                  </a:lnTo>
                  <a:lnTo>
                    <a:pt x="79" y="111"/>
                  </a:lnTo>
                  <a:lnTo>
                    <a:pt x="94" y="113"/>
                  </a:lnTo>
                  <a:lnTo>
                    <a:pt x="79" y="116"/>
                  </a:lnTo>
                  <a:lnTo>
                    <a:pt x="126" y="142"/>
                  </a:lnTo>
                  <a:lnTo>
                    <a:pt x="102" y="145"/>
                  </a:lnTo>
                  <a:lnTo>
                    <a:pt x="152" y="145"/>
                  </a:lnTo>
                  <a:lnTo>
                    <a:pt x="126" y="150"/>
                  </a:lnTo>
                  <a:lnTo>
                    <a:pt x="139" y="158"/>
                  </a:lnTo>
                  <a:lnTo>
                    <a:pt x="97" y="147"/>
                  </a:lnTo>
                  <a:lnTo>
                    <a:pt x="73" y="152"/>
                  </a:lnTo>
                  <a:lnTo>
                    <a:pt x="63" y="174"/>
                  </a:lnTo>
                  <a:lnTo>
                    <a:pt x="87" y="166"/>
                  </a:lnTo>
                  <a:lnTo>
                    <a:pt x="84" y="174"/>
                  </a:lnTo>
                  <a:lnTo>
                    <a:pt x="92" y="174"/>
                  </a:lnTo>
                  <a:lnTo>
                    <a:pt x="105" y="158"/>
                  </a:lnTo>
                  <a:lnTo>
                    <a:pt x="100" y="171"/>
                  </a:lnTo>
                  <a:lnTo>
                    <a:pt x="115" y="174"/>
                  </a:lnTo>
                  <a:lnTo>
                    <a:pt x="89" y="179"/>
                  </a:lnTo>
                  <a:lnTo>
                    <a:pt x="102" y="179"/>
                  </a:lnTo>
                  <a:lnTo>
                    <a:pt x="92" y="181"/>
                  </a:lnTo>
                  <a:lnTo>
                    <a:pt x="102" y="192"/>
                  </a:lnTo>
                  <a:lnTo>
                    <a:pt x="123" y="189"/>
                  </a:lnTo>
                  <a:lnTo>
                    <a:pt x="139" y="176"/>
                  </a:lnTo>
                  <a:lnTo>
                    <a:pt x="107" y="197"/>
                  </a:lnTo>
                  <a:lnTo>
                    <a:pt x="79" y="181"/>
                  </a:lnTo>
                  <a:lnTo>
                    <a:pt x="50" y="184"/>
                  </a:lnTo>
                  <a:lnTo>
                    <a:pt x="73" y="205"/>
                  </a:lnTo>
                  <a:lnTo>
                    <a:pt x="37" y="213"/>
                  </a:lnTo>
                  <a:lnTo>
                    <a:pt x="39" y="226"/>
                  </a:lnTo>
                  <a:lnTo>
                    <a:pt x="47" y="216"/>
                  </a:lnTo>
                  <a:lnTo>
                    <a:pt x="47" y="226"/>
                  </a:lnTo>
                  <a:lnTo>
                    <a:pt x="76" y="221"/>
                  </a:lnTo>
                  <a:lnTo>
                    <a:pt x="94" y="231"/>
                  </a:lnTo>
                  <a:lnTo>
                    <a:pt x="105" y="228"/>
                  </a:lnTo>
                  <a:lnTo>
                    <a:pt x="97" y="221"/>
                  </a:lnTo>
                  <a:lnTo>
                    <a:pt x="126" y="226"/>
                  </a:lnTo>
                  <a:lnTo>
                    <a:pt x="123" y="216"/>
                  </a:lnTo>
                  <a:lnTo>
                    <a:pt x="131" y="226"/>
                  </a:lnTo>
                  <a:lnTo>
                    <a:pt x="139" y="223"/>
                  </a:lnTo>
                  <a:lnTo>
                    <a:pt x="136" y="218"/>
                  </a:lnTo>
                  <a:lnTo>
                    <a:pt x="157" y="223"/>
                  </a:lnTo>
                  <a:lnTo>
                    <a:pt x="157" y="234"/>
                  </a:lnTo>
                  <a:lnTo>
                    <a:pt x="197" y="223"/>
                  </a:lnTo>
                  <a:lnTo>
                    <a:pt x="202" y="213"/>
                  </a:lnTo>
                  <a:lnTo>
                    <a:pt x="186" y="213"/>
                  </a:lnTo>
                  <a:lnTo>
                    <a:pt x="183" y="202"/>
                  </a:lnTo>
                  <a:lnTo>
                    <a:pt x="141" y="202"/>
                  </a:lnTo>
                  <a:lnTo>
                    <a:pt x="200" y="197"/>
                  </a:lnTo>
                  <a:lnTo>
                    <a:pt x="207" y="189"/>
                  </a:lnTo>
                  <a:lnTo>
                    <a:pt x="200" y="179"/>
                  </a:lnTo>
                  <a:lnTo>
                    <a:pt x="233" y="179"/>
                  </a:lnTo>
                  <a:lnTo>
                    <a:pt x="239" y="174"/>
                  </a:lnTo>
                  <a:lnTo>
                    <a:pt x="217" y="171"/>
                  </a:lnTo>
                  <a:lnTo>
                    <a:pt x="247" y="168"/>
                  </a:lnTo>
                  <a:lnTo>
                    <a:pt x="225" y="163"/>
                  </a:lnTo>
                  <a:lnTo>
                    <a:pt x="252" y="155"/>
                  </a:lnTo>
                  <a:lnTo>
                    <a:pt x="249" y="150"/>
                  </a:lnTo>
                  <a:lnTo>
                    <a:pt x="207" y="147"/>
                  </a:lnTo>
                  <a:lnTo>
                    <a:pt x="231" y="142"/>
                  </a:lnTo>
                  <a:lnTo>
                    <a:pt x="205" y="140"/>
                  </a:lnTo>
                  <a:lnTo>
                    <a:pt x="252" y="145"/>
                  </a:lnTo>
                  <a:lnTo>
                    <a:pt x="252" y="137"/>
                  </a:lnTo>
                  <a:lnTo>
                    <a:pt x="205" y="134"/>
                  </a:lnTo>
                  <a:lnTo>
                    <a:pt x="265" y="129"/>
                  </a:lnTo>
                  <a:lnTo>
                    <a:pt x="252" y="116"/>
                  </a:lnTo>
                  <a:lnTo>
                    <a:pt x="294" y="124"/>
                  </a:lnTo>
                  <a:lnTo>
                    <a:pt x="310" y="111"/>
                  </a:lnTo>
                  <a:lnTo>
                    <a:pt x="286" y="108"/>
                  </a:lnTo>
                  <a:lnTo>
                    <a:pt x="318" y="105"/>
                  </a:lnTo>
                  <a:lnTo>
                    <a:pt x="312" y="98"/>
                  </a:lnTo>
                  <a:lnTo>
                    <a:pt x="325" y="100"/>
                  </a:lnTo>
                  <a:lnTo>
                    <a:pt x="401" y="64"/>
                  </a:lnTo>
                  <a:lnTo>
                    <a:pt x="318" y="74"/>
                  </a:lnTo>
                  <a:lnTo>
                    <a:pt x="364" y="61"/>
                  </a:lnTo>
                  <a:lnTo>
                    <a:pt x="333" y="61"/>
                  </a:lnTo>
                  <a:lnTo>
                    <a:pt x="330" y="53"/>
                  </a:lnTo>
                  <a:lnTo>
                    <a:pt x="380" y="56"/>
                  </a:lnTo>
                  <a:lnTo>
                    <a:pt x="448" y="35"/>
                  </a:lnTo>
                  <a:lnTo>
                    <a:pt x="448" y="27"/>
                  </a:lnTo>
                  <a:lnTo>
                    <a:pt x="417" y="27"/>
                  </a:lnTo>
                  <a:lnTo>
                    <a:pt x="411" y="11"/>
                  </a:lnTo>
                  <a:lnTo>
                    <a:pt x="333" y="22"/>
                  </a:lnTo>
                  <a:lnTo>
                    <a:pt x="370" y="8"/>
                  </a:lnTo>
                  <a:lnTo>
                    <a:pt x="265" y="0"/>
                  </a:lnTo>
                  <a:lnTo>
                    <a:pt x="257" y="8"/>
                  </a:lnTo>
                  <a:lnTo>
                    <a:pt x="265" y="16"/>
                  </a:lnTo>
                  <a:lnTo>
                    <a:pt x="247" y="5"/>
                  </a:lnTo>
                  <a:lnTo>
                    <a:pt x="200" y="5"/>
                  </a:lnTo>
                  <a:lnTo>
                    <a:pt x="233" y="22"/>
                  </a:lnTo>
                  <a:lnTo>
                    <a:pt x="220" y="27"/>
                  </a:lnTo>
                  <a:lnTo>
                    <a:pt x="205" y="11"/>
                  </a:lnTo>
                  <a:lnTo>
                    <a:pt x="163" y="8"/>
                  </a:lnTo>
                  <a:lnTo>
                    <a:pt x="171" y="19"/>
                  </a:lnTo>
                  <a:lnTo>
                    <a:pt x="139" y="16"/>
                  </a:lnTo>
                  <a:lnTo>
                    <a:pt x="157" y="24"/>
                  </a:lnTo>
                  <a:lnTo>
                    <a:pt x="131" y="19"/>
                  </a:lnTo>
                  <a:lnTo>
                    <a:pt x="136" y="24"/>
                  </a:lnTo>
                  <a:lnTo>
                    <a:pt x="123" y="27"/>
                  </a:lnTo>
                  <a:lnTo>
                    <a:pt x="157" y="45"/>
                  </a:lnTo>
                  <a:lnTo>
                    <a:pt x="84" y="27"/>
                  </a:lnTo>
                  <a:lnTo>
                    <a:pt x="65" y="35"/>
                  </a:lnTo>
                  <a:lnTo>
                    <a:pt x="94" y="45"/>
                  </a:lnTo>
                  <a:lnTo>
                    <a:pt x="47" y="37"/>
                  </a:lnTo>
                  <a:lnTo>
                    <a:pt x="0" y="5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85" name="Freeform 85"/>
            <p:cNvSpPr/>
            <p:nvPr/>
          </p:nvSpPr>
          <p:spPr bwMode="auto">
            <a:xfrm>
              <a:off x="1641" y="1108"/>
              <a:ext cx="307" cy="253"/>
            </a:xfrm>
            <a:custGeom>
              <a:avLst/>
              <a:gdLst/>
              <a:ahLst/>
              <a:cxnLst>
                <a:cxn ang="0">
                  <a:pos x="3" y="33"/>
                </a:cxn>
                <a:cxn ang="0">
                  <a:pos x="49" y="0"/>
                </a:cxn>
                <a:cxn ang="0">
                  <a:pos x="49" y="33"/>
                </a:cxn>
                <a:cxn ang="0">
                  <a:pos x="73" y="70"/>
                </a:cxn>
                <a:cxn ang="0">
                  <a:pos x="75" y="74"/>
                </a:cxn>
                <a:cxn ang="0">
                  <a:pos x="60" y="49"/>
                </a:cxn>
                <a:cxn ang="0">
                  <a:pos x="62" y="25"/>
                </a:cxn>
                <a:cxn ang="0">
                  <a:pos x="65" y="24"/>
                </a:cxn>
                <a:cxn ang="0">
                  <a:pos x="73" y="13"/>
                </a:cxn>
                <a:cxn ang="0">
                  <a:pos x="106" y="2"/>
                </a:cxn>
                <a:cxn ang="0">
                  <a:pos x="124" y="18"/>
                </a:cxn>
                <a:cxn ang="0">
                  <a:pos x="132" y="51"/>
                </a:cxn>
                <a:cxn ang="0">
                  <a:pos x="158" y="43"/>
                </a:cxn>
                <a:cxn ang="0">
                  <a:pos x="215" y="36"/>
                </a:cxn>
                <a:cxn ang="0">
                  <a:pos x="218" y="59"/>
                </a:cxn>
                <a:cxn ang="0">
                  <a:pos x="230" y="65"/>
                </a:cxn>
                <a:cxn ang="0">
                  <a:pos x="256" y="59"/>
                </a:cxn>
                <a:cxn ang="0">
                  <a:pos x="271" y="72"/>
                </a:cxn>
                <a:cxn ang="0">
                  <a:pos x="282" y="74"/>
                </a:cxn>
                <a:cxn ang="0">
                  <a:pos x="293" y="79"/>
                </a:cxn>
                <a:cxn ang="0">
                  <a:pos x="313" y="87"/>
                </a:cxn>
                <a:cxn ang="0">
                  <a:pos x="311" y="101"/>
                </a:cxn>
                <a:cxn ang="0">
                  <a:pos x="318" y="98"/>
                </a:cxn>
                <a:cxn ang="0">
                  <a:pos x="308" y="113"/>
                </a:cxn>
                <a:cxn ang="0">
                  <a:pos x="311" y="123"/>
                </a:cxn>
                <a:cxn ang="0">
                  <a:pos x="313" y="139"/>
                </a:cxn>
                <a:cxn ang="0">
                  <a:pos x="365" y="152"/>
                </a:cxn>
                <a:cxn ang="0">
                  <a:pos x="390" y="173"/>
                </a:cxn>
                <a:cxn ang="0">
                  <a:pos x="414" y="185"/>
                </a:cxn>
                <a:cxn ang="0">
                  <a:pos x="398" y="192"/>
                </a:cxn>
                <a:cxn ang="0">
                  <a:pos x="398" y="214"/>
                </a:cxn>
                <a:cxn ang="0">
                  <a:pos x="382" y="226"/>
                </a:cxn>
                <a:cxn ang="0">
                  <a:pos x="318" y="192"/>
                </a:cxn>
                <a:cxn ang="0">
                  <a:pos x="323" y="214"/>
                </a:cxn>
                <a:cxn ang="0">
                  <a:pos x="339" y="228"/>
                </a:cxn>
                <a:cxn ang="0">
                  <a:pos x="363" y="244"/>
                </a:cxn>
                <a:cxn ang="0">
                  <a:pos x="368" y="280"/>
                </a:cxn>
                <a:cxn ang="0">
                  <a:pos x="349" y="296"/>
                </a:cxn>
                <a:cxn ang="0">
                  <a:pos x="261" y="260"/>
                </a:cxn>
                <a:cxn ang="0">
                  <a:pos x="248" y="250"/>
                </a:cxn>
                <a:cxn ang="0">
                  <a:pos x="223" y="228"/>
                </a:cxn>
                <a:cxn ang="0">
                  <a:pos x="210" y="233"/>
                </a:cxn>
                <a:cxn ang="0">
                  <a:pos x="173" y="233"/>
                </a:cxn>
                <a:cxn ang="0">
                  <a:pos x="241" y="216"/>
                </a:cxn>
                <a:cxn ang="0">
                  <a:pos x="256" y="173"/>
                </a:cxn>
                <a:cxn ang="0">
                  <a:pos x="220" y="133"/>
                </a:cxn>
                <a:cxn ang="0">
                  <a:pos x="194" y="139"/>
                </a:cxn>
                <a:cxn ang="0">
                  <a:pos x="207" y="121"/>
                </a:cxn>
                <a:cxn ang="0">
                  <a:pos x="178" y="98"/>
                </a:cxn>
                <a:cxn ang="0">
                  <a:pos x="163" y="106"/>
                </a:cxn>
                <a:cxn ang="0">
                  <a:pos x="132" y="111"/>
                </a:cxn>
                <a:cxn ang="0">
                  <a:pos x="8" y="74"/>
                </a:cxn>
                <a:cxn ang="0">
                  <a:pos x="0" y="67"/>
                </a:cxn>
              </a:cxnLst>
              <a:rect l="0" t="0" r="r" b="b"/>
              <a:pathLst>
                <a:path w="415" h="297">
                  <a:moveTo>
                    <a:pt x="0" y="67"/>
                  </a:moveTo>
                  <a:lnTo>
                    <a:pt x="3" y="33"/>
                  </a:lnTo>
                  <a:lnTo>
                    <a:pt x="21" y="10"/>
                  </a:lnTo>
                  <a:lnTo>
                    <a:pt x="49" y="0"/>
                  </a:lnTo>
                  <a:lnTo>
                    <a:pt x="73" y="2"/>
                  </a:lnTo>
                  <a:lnTo>
                    <a:pt x="49" y="33"/>
                  </a:lnTo>
                  <a:lnTo>
                    <a:pt x="54" y="51"/>
                  </a:lnTo>
                  <a:lnTo>
                    <a:pt x="73" y="70"/>
                  </a:lnTo>
                  <a:lnTo>
                    <a:pt x="49" y="77"/>
                  </a:lnTo>
                  <a:lnTo>
                    <a:pt x="75" y="74"/>
                  </a:lnTo>
                  <a:lnTo>
                    <a:pt x="75" y="62"/>
                  </a:lnTo>
                  <a:lnTo>
                    <a:pt x="60" y="49"/>
                  </a:lnTo>
                  <a:lnTo>
                    <a:pt x="75" y="38"/>
                  </a:lnTo>
                  <a:lnTo>
                    <a:pt x="62" y="25"/>
                  </a:lnTo>
                  <a:lnTo>
                    <a:pt x="88" y="31"/>
                  </a:lnTo>
                  <a:lnTo>
                    <a:pt x="65" y="24"/>
                  </a:lnTo>
                  <a:lnTo>
                    <a:pt x="91" y="24"/>
                  </a:lnTo>
                  <a:lnTo>
                    <a:pt x="73" y="13"/>
                  </a:lnTo>
                  <a:lnTo>
                    <a:pt x="94" y="13"/>
                  </a:lnTo>
                  <a:lnTo>
                    <a:pt x="106" y="2"/>
                  </a:lnTo>
                  <a:lnTo>
                    <a:pt x="124" y="2"/>
                  </a:lnTo>
                  <a:lnTo>
                    <a:pt x="124" y="18"/>
                  </a:lnTo>
                  <a:lnTo>
                    <a:pt x="137" y="24"/>
                  </a:lnTo>
                  <a:lnTo>
                    <a:pt x="132" y="51"/>
                  </a:lnTo>
                  <a:lnTo>
                    <a:pt x="148" y="36"/>
                  </a:lnTo>
                  <a:lnTo>
                    <a:pt x="158" y="43"/>
                  </a:lnTo>
                  <a:lnTo>
                    <a:pt x="178" y="31"/>
                  </a:lnTo>
                  <a:lnTo>
                    <a:pt x="215" y="36"/>
                  </a:lnTo>
                  <a:lnTo>
                    <a:pt x="228" y="51"/>
                  </a:lnTo>
                  <a:lnTo>
                    <a:pt x="218" y="59"/>
                  </a:lnTo>
                  <a:lnTo>
                    <a:pt x="241" y="57"/>
                  </a:lnTo>
                  <a:lnTo>
                    <a:pt x="230" y="65"/>
                  </a:lnTo>
                  <a:lnTo>
                    <a:pt x="246" y="70"/>
                  </a:lnTo>
                  <a:lnTo>
                    <a:pt x="256" y="59"/>
                  </a:lnTo>
                  <a:lnTo>
                    <a:pt x="269" y="65"/>
                  </a:lnTo>
                  <a:lnTo>
                    <a:pt x="271" y="72"/>
                  </a:lnTo>
                  <a:lnTo>
                    <a:pt x="261" y="74"/>
                  </a:lnTo>
                  <a:lnTo>
                    <a:pt x="282" y="74"/>
                  </a:lnTo>
                  <a:lnTo>
                    <a:pt x="280" y="84"/>
                  </a:lnTo>
                  <a:lnTo>
                    <a:pt x="293" y="79"/>
                  </a:lnTo>
                  <a:lnTo>
                    <a:pt x="285" y="87"/>
                  </a:lnTo>
                  <a:lnTo>
                    <a:pt x="313" y="87"/>
                  </a:lnTo>
                  <a:lnTo>
                    <a:pt x="298" y="101"/>
                  </a:lnTo>
                  <a:lnTo>
                    <a:pt x="311" y="101"/>
                  </a:lnTo>
                  <a:lnTo>
                    <a:pt x="305" y="106"/>
                  </a:lnTo>
                  <a:lnTo>
                    <a:pt x="318" y="98"/>
                  </a:lnTo>
                  <a:lnTo>
                    <a:pt x="331" y="106"/>
                  </a:lnTo>
                  <a:lnTo>
                    <a:pt x="308" y="113"/>
                  </a:lnTo>
                  <a:lnTo>
                    <a:pt x="341" y="121"/>
                  </a:lnTo>
                  <a:lnTo>
                    <a:pt x="311" y="123"/>
                  </a:lnTo>
                  <a:lnTo>
                    <a:pt x="326" y="128"/>
                  </a:lnTo>
                  <a:lnTo>
                    <a:pt x="313" y="139"/>
                  </a:lnTo>
                  <a:lnTo>
                    <a:pt x="349" y="154"/>
                  </a:lnTo>
                  <a:lnTo>
                    <a:pt x="365" y="152"/>
                  </a:lnTo>
                  <a:lnTo>
                    <a:pt x="375" y="175"/>
                  </a:lnTo>
                  <a:lnTo>
                    <a:pt x="390" y="173"/>
                  </a:lnTo>
                  <a:lnTo>
                    <a:pt x="388" y="180"/>
                  </a:lnTo>
                  <a:lnTo>
                    <a:pt x="414" y="185"/>
                  </a:lnTo>
                  <a:lnTo>
                    <a:pt x="411" y="195"/>
                  </a:lnTo>
                  <a:lnTo>
                    <a:pt x="398" y="192"/>
                  </a:lnTo>
                  <a:lnTo>
                    <a:pt x="406" y="200"/>
                  </a:lnTo>
                  <a:lnTo>
                    <a:pt x="398" y="214"/>
                  </a:lnTo>
                  <a:lnTo>
                    <a:pt x="385" y="206"/>
                  </a:lnTo>
                  <a:lnTo>
                    <a:pt x="382" y="226"/>
                  </a:lnTo>
                  <a:lnTo>
                    <a:pt x="336" y="190"/>
                  </a:lnTo>
                  <a:lnTo>
                    <a:pt x="318" y="192"/>
                  </a:lnTo>
                  <a:lnTo>
                    <a:pt x="333" y="203"/>
                  </a:lnTo>
                  <a:lnTo>
                    <a:pt x="323" y="214"/>
                  </a:lnTo>
                  <a:lnTo>
                    <a:pt x="331" y="211"/>
                  </a:lnTo>
                  <a:lnTo>
                    <a:pt x="339" y="228"/>
                  </a:lnTo>
                  <a:lnTo>
                    <a:pt x="365" y="233"/>
                  </a:lnTo>
                  <a:lnTo>
                    <a:pt x="363" y="244"/>
                  </a:lnTo>
                  <a:lnTo>
                    <a:pt x="373" y="257"/>
                  </a:lnTo>
                  <a:lnTo>
                    <a:pt x="368" y="280"/>
                  </a:lnTo>
                  <a:lnTo>
                    <a:pt x="305" y="255"/>
                  </a:lnTo>
                  <a:lnTo>
                    <a:pt x="349" y="296"/>
                  </a:lnTo>
                  <a:lnTo>
                    <a:pt x="271" y="270"/>
                  </a:lnTo>
                  <a:lnTo>
                    <a:pt x="261" y="260"/>
                  </a:lnTo>
                  <a:lnTo>
                    <a:pt x="271" y="257"/>
                  </a:lnTo>
                  <a:lnTo>
                    <a:pt x="248" y="250"/>
                  </a:lnTo>
                  <a:lnTo>
                    <a:pt x="241" y="233"/>
                  </a:lnTo>
                  <a:lnTo>
                    <a:pt x="223" y="228"/>
                  </a:lnTo>
                  <a:lnTo>
                    <a:pt x="223" y="239"/>
                  </a:lnTo>
                  <a:lnTo>
                    <a:pt x="210" y="233"/>
                  </a:lnTo>
                  <a:lnTo>
                    <a:pt x="191" y="241"/>
                  </a:lnTo>
                  <a:lnTo>
                    <a:pt x="173" y="233"/>
                  </a:lnTo>
                  <a:lnTo>
                    <a:pt x="183" y="216"/>
                  </a:lnTo>
                  <a:lnTo>
                    <a:pt x="241" y="216"/>
                  </a:lnTo>
                  <a:lnTo>
                    <a:pt x="225" y="198"/>
                  </a:lnTo>
                  <a:lnTo>
                    <a:pt x="256" y="173"/>
                  </a:lnTo>
                  <a:lnTo>
                    <a:pt x="233" y="136"/>
                  </a:lnTo>
                  <a:lnTo>
                    <a:pt x="220" y="133"/>
                  </a:lnTo>
                  <a:lnTo>
                    <a:pt x="228" y="125"/>
                  </a:lnTo>
                  <a:lnTo>
                    <a:pt x="194" y="139"/>
                  </a:lnTo>
                  <a:lnTo>
                    <a:pt x="191" y="125"/>
                  </a:lnTo>
                  <a:lnTo>
                    <a:pt x="207" y="121"/>
                  </a:lnTo>
                  <a:lnTo>
                    <a:pt x="181" y="108"/>
                  </a:lnTo>
                  <a:lnTo>
                    <a:pt x="178" y="98"/>
                  </a:lnTo>
                  <a:lnTo>
                    <a:pt x="155" y="90"/>
                  </a:lnTo>
                  <a:lnTo>
                    <a:pt x="163" y="106"/>
                  </a:lnTo>
                  <a:lnTo>
                    <a:pt x="119" y="101"/>
                  </a:lnTo>
                  <a:lnTo>
                    <a:pt x="132" y="111"/>
                  </a:lnTo>
                  <a:lnTo>
                    <a:pt x="27" y="95"/>
                  </a:lnTo>
                  <a:lnTo>
                    <a:pt x="8" y="74"/>
                  </a:lnTo>
                  <a:lnTo>
                    <a:pt x="41" y="77"/>
                  </a:lnTo>
                  <a:lnTo>
                    <a:pt x="0" y="6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86" name="Freeform 86"/>
            <p:cNvSpPr/>
            <p:nvPr/>
          </p:nvSpPr>
          <p:spPr bwMode="auto">
            <a:xfrm>
              <a:off x="1641" y="1108"/>
              <a:ext cx="311" cy="259"/>
            </a:xfrm>
            <a:custGeom>
              <a:avLst/>
              <a:gdLst/>
              <a:ahLst/>
              <a:cxnLst>
                <a:cxn ang="0">
                  <a:pos x="3" y="34"/>
                </a:cxn>
                <a:cxn ang="0">
                  <a:pos x="50" y="0"/>
                </a:cxn>
                <a:cxn ang="0">
                  <a:pos x="50" y="34"/>
                </a:cxn>
                <a:cxn ang="0">
                  <a:pos x="74" y="71"/>
                </a:cxn>
                <a:cxn ang="0">
                  <a:pos x="76" y="76"/>
                </a:cxn>
                <a:cxn ang="0">
                  <a:pos x="61" y="50"/>
                </a:cxn>
                <a:cxn ang="0">
                  <a:pos x="63" y="26"/>
                </a:cxn>
                <a:cxn ang="0">
                  <a:pos x="66" y="24"/>
                </a:cxn>
                <a:cxn ang="0">
                  <a:pos x="74" y="13"/>
                </a:cxn>
                <a:cxn ang="0">
                  <a:pos x="108" y="2"/>
                </a:cxn>
                <a:cxn ang="0">
                  <a:pos x="126" y="18"/>
                </a:cxn>
                <a:cxn ang="0">
                  <a:pos x="134" y="52"/>
                </a:cxn>
                <a:cxn ang="0">
                  <a:pos x="160" y="44"/>
                </a:cxn>
                <a:cxn ang="0">
                  <a:pos x="218" y="37"/>
                </a:cxn>
                <a:cxn ang="0">
                  <a:pos x="221" y="60"/>
                </a:cxn>
                <a:cxn ang="0">
                  <a:pos x="233" y="66"/>
                </a:cxn>
                <a:cxn ang="0">
                  <a:pos x="260" y="60"/>
                </a:cxn>
                <a:cxn ang="0">
                  <a:pos x="275" y="73"/>
                </a:cxn>
                <a:cxn ang="0">
                  <a:pos x="286" y="76"/>
                </a:cxn>
                <a:cxn ang="0">
                  <a:pos x="297" y="81"/>
                </a:cxn>
                <a:cxn ang="0">
                  <a:pos x="318" y="89"/>
                </a:cxn>
                <a:cxn ang="0">
                  <a:pos x="315" y="103"/>
                </a:cxn>
                <a:cxn ang="0">
                  <a:pos x="323" y="100"/>
                </a:cxn>
                <a:cxn ang="0">
                  <a:pos x="312" y="115"/>
                </a:cxn>
                <a:cxn ang="0">
                  <a:pos x="315" y="126"/>
                </a:cxn>
                <a:cxn ang="0">
                  <a:pos x="318" y="142"/>
                </a:cxn>
                <a:cxn ang="0">
                  <a:pos x="370" y="155"/>
                </a:cxn>
                <a:cxn ang="0">
                  <a:pos x="396" y="176"/>
                </a:cxn>
                <a:cxn ang="0">
                  <a:pos x="420" y="189"/>
                </a:cxn>
                <a:cxn ang="0">
                  <a:pos x="404" y="196"/>
                </a:cxn>
                <a:cxn ang="0">
                  <a:pos x="404" y="218"/>
                </a:cxn>
                <a:cxn ang="0">
                  <a:pos x="388" y="231"/>
                </a:cxn>
                <a:cxn ang="0">
                  <a:pos x="323" y="196"/>
                </a:cxn>
                <a:cxn ang="0">
                  <a:pos x="328" y="218"/>
                </a:cxn>
                <a:cxn ang="0">
                  <a:pos x="344" y="233"/>
                </a:cxn>
                <a:cxn ang="0">
                  <a:pos x="368" y="249"/>
                </a:cxn>
                <a:cxn ang="0">
                  <a:pos x="373" y="286"/>
                </a:cxn>
                <a:cxn ang="0">
                  <a:pos x="354" y="302"/>
                </a:cxn>
                <a:cxn ang="0">
                  <a:pos x="265" y="265"/>
                </a:cxn>
                <a:cxn ang="0">
                  <a:pos x="252" y="255"/>
                </a:cxn>
                <a:cxn ang="0">
                  <a:pos x="226" y="233"/>
                </a:cxn>
                <a:cxn ang="0">
                  <a:pos x="213" y="238"/>
                </a:cxn>
                <a:cxn ang="0">
                  <a:pos x="176" y="238"/>
                </a:cxn>
                <a:cxn ang="0">
                  <a:pos x="244" y="220"/>
                </a:cxn>
                <a:cxn ang="0">
                  <a:pos x="260" y="176"/>
                </a:cxn>
                <a:cxn ang="0">
                  <a:pos x="223" y="136"/>
                </a:cxn>
                <a:cxn ang="0">
                  <a:pos x="197" y="142"/>
                </a:cxn>
                <a:cxn ang="0">
                  <a:pos x="210" y="123"/>
                </a:cxn>
                <a:cxn ang="0">
                  <a:pos x="181" y="100"/>
                </a:cxn>
                <a:cxn ang="0">
                  <a:pos x="165" y="108"/>
                </a:cxn>
                <a:cxn ang="0">
                  <a:pos x="134" y="113"/>
                </a:cxn>
                <a:cxn ang="0">
                  <a:pos x="8" y="76"/>
                </a:cxn>
                <a:cxn ang="0">
                  <a:pos x="0" y="68"/>
                </a:cxn>
              </a:cxnLst>
              <a:rect l="0" t="0" r="r" b="b"/>
              <a:pathLst>
                <a:path w="421" h="303">
                  <a:moveTo>
                    <a:pt x="0" y="68"/>
                  </a:moveTo>
                  <a:lnTo>
                    <a:pt x="3" y="34"/>
                  </a:lnTo>
                  <a:lnTo>
                    <a:pt x="21" y="10"/>
                  </a:lnTo>
                  <a:lnTo>
                    <a:pt x="50" y="0"/>
                  </a:lnTo>
                  <a:lnTo>
                    <a:pt x="74" y="2"/>
                  </a:lnTo>
                  <a:lnTo>
                    <a:pt x="50" y="34"/>
                  </a:lnTo>
                  <a:lnTo>
                    <a:pt x="55" y="52"/>
                  </a:lnTo>
                  <a:lnTo>
                    <a:pt x="74" y="71"/>
                  </a:lnTo>
                  <a:lnTo>
                    <a:pt x="50" y="79"/>
                  </a:lnTo>
                  <a:lnTo>
                    <a:pt x="76" y="76"/>
                  </a:lnTo>
                  <a:lnTo>
                    <a:pt x="76" y="63"/>
                  </a:lnTo>
                  <a:lnTo>
                    <a:pt x="61" y="50"/>
                  </a:lnTo>
                  <a:lnTo>
                    <a:pt x="76" y="39"/>
                  </a:lnTo>
                  <a:lnTo>
                    <a:pt x="63" y="26"/>
                  </a:lnTo>
                  <a:lnTo>
                    <a:pt x="89" y="32"/>
                  </a:lnTo>
                  <a:lnTo>
                    <a:pt x="66" y="24"/>
                  </a:lnTo>
                  <a:lnTo>
                    <a:pt x="92" y="24"/>
                  </a:lnTo>
                  <a:lnTo>
                    <a:pt x="74" y="13"/>
                  </a:lnTo>
                  <a:lnTo>
                    <a:pt x="95" y="13"/>
                  </a:lnTo>
                  <a:lnTo>
                    <a:pt x="108" y="2"/>
                  </a:lnTo>
                  <a:lnTo>
                    <a:pt x="126" y="2"/>
                  </a:lnTo>
                  <a:lnTo>
                    <a:pt x="126" y="18"/>
                  </a:lnTo>
                  <a:lnTo>
                    <a:pt x="139" y="24"/>
                  </a:lnTo>
                  <a:lnTo>
                    <a:pt x="134" y="52"/>
                  </a:lnTo>
                  <a:lnTo>
                    <a:pt x="150" y="37"/>
                  </a:lnTo>
                  <a:lnTo>
                    <a:pt x="160" y="44"/>
                  </a:lnTo>
                  <a:lnTo>
                    <a:pt x="181" y="32"/>
                  </a:lnTo>
                  <a:lnTo>
                    <a:pt x="218" y="37"/>
                  </a:lnTo>
                  <a:lnTo>
                    <a:pt x="231" y="52"/>
                  </a:lnTo>
                  <a:lnTo>
                    <a:pt x="221" y="60"/>
                  </a:lnTo>
                  <a:lnTo>
                    <a:pt x="244" y="58"/>
                  </a:lnTo>
                  <a:lnTo>
                    <a:pt x="233" y="66"/>
                  </a:lnTo>
                  <a:lnTo>
                    <a:pt x="250" y="71"/>
                  </a:lnTo>
                  <a:lnTo>
                    <a:pt x="260" y="60"/>
                  </a:lnTo>
                  <a:lnTo>
                    <a:pt x="273" y="66"/>
                  </a:lnTo>
                  <a:lnTo>
                    <a:pt x="275" y="73"/>
                  </a:lnTo>
                  <a:lnTo>
                    <a:pt x="265" y="76"/>
                  </a:lnTo>
                  <a:lnTo>
                    <a:pt x="286" y="76"/>
                  </a:lnTo>
                  <a:lnTo>
                    <a:pt x="284" y="86"/>
                  </a:lnTo>
                  <a:lnTo>
                    <a:pt x="297" y="81"/>
                  </a:lnTo>
                  <a:lnTo>
                    <a:pt x="289" y="89"/>
                  </a:lnTo>
                  <a:lnTo>
                    <a:pt x="318" y="89"/>
                  </a:lnTo>
                  <a:lnTo>
                    <a:pt x="302" y="103"/>
                  </a:lnTo>
                  <a:lnTo>
                    <a:pt x="315" y="103"/>
                  </a:lnTo>
                  <a:lnTo>
                    <a:pt x="309" y="108"/>
                  </a:lnTo>
                  <a:lnTo>
                    <a:pt x="323" y="100"/>
                  </a:lnTo>
                  <a:lnTo>
                    <a:pt x="336" y="108"/>
                  </a:lnTo>
                  <a:lnTo>
                    <a:pt x="312" y="115"/>
                  </a:lnTo>
                  <a:lnTo>
                    <a:pt x="346" y="123"/>
                  </a:lnTo>
                  <a:lnTo>
                    <a:pt x="315" y="126"/>
                  </a:lnTo>
                  <a:lnTo>
                    <a:pt x="331" y="131"/>
                  </a:lnTo>
                  <a:lnTo>
                    <a:pt x="318" y="142"/>
                  </a:lnTo>
                  <a:lnTo>
                    <a:pt x="354" y="157"/>
                  </a:lnTo>
                  <a:lnTo>
                    <a:pt x="370" y="155"/>
                  </a:lnTo>
                  <a:lnTo>
                    <a:pt x="380" y="179"/>
                  </a:lnTo>
                  <a:lnTo>
                    <a:pt x="396" y="176"/>
                  </a:lnTo>
                  <a:lnTo>
                    <a:pt x="394" y="184"/>
                  </a:lnTo>
                  <a:lnTo>
                    <a:pt x="420" y="189"/>
                  </a:lnTo>
                  <a:lnTo>
                    <a:pt x="417" y="199"/>
                  </a:lnTo>
                  <a:lnTo>
                    <a:pt x="404" y="196"/>
                  </a:lnTo>
                  <a:lnTo>
                    <a:pt x="412" y="204"/>
                  </a:lnTo>
                  <a:lnTo>
                    <a:pt x="404" y="218"/>
                  </a:lnTo>
                  <a:lnTo>
                    <a:pt x="391" y="210"/>
                  </a:lnTo>
                  <a:lnTo>
                    <a:pt x="388" y="231"/>
                  </a:lnTo>
                  <a:lnTo>
                    <a:pt x="341" y="194"/>
                  </a:lnTo>
                  <a:lnTo>
                    <a:pt x="323" y="196"/>
                  </a:lnTo>
                  <a:lnTo>
                    <a:pt x="338" y="207"/>
                  </a:lnTo>
                  <a:lnTo>
                    <a:pt x="328" y="218"/>
                  </a:lnTo>
                  <a:lnTo>
                    <a:pt x="336" y="215"/>
                  </a:lnTo>
                  <a:lnTo>
                    <a:pt x="344" y="233"/>
                  </a:lnTo>
                  <a:lnTo>
                    <a:pt x="370" y="238"/>
                  </a:lnTo>
                  <a:lnTo>
                    <a:pt x="368" y="249"/>
                  </a:lnTo>
                  <a:lnTo>
                    <a:pt x="378" y="262"/>
                  </a:lnTo>
                  <a:lnTo>
                    <a:pt x="373" y="286"/>
                  </a:lnTo>
                  <a:lnTo>
                    <a:pt x="309" y="260"/>
                  </a:lnTo>
                  <a:lnTo>
                    <a:pt x="354" y="302"/>
                  </a:lnTo>
                  <a:lnTo>
                    <a:pt x="275" y="275"/>
                  </a:lnTo>
                  <a:lnTo>
                    <a:pt x="265" y="265"/>
                  </a:lnTo>
                  <a:lnTo>
                    <a:pt x="275" y="262"/>
                  </a:lnTo>
                  <a:lnTo>
                    <a:pt x="252" y="255"/>
                  </a:lnTo>
                  <a:lnTo>
                    <a:pt x="244" y="238"/>
                  </a:lnTo>
                  <a:lnTo>
                    <a:pt x="226" y="233"/>
                  </a:lnTo>
                  <a:lnTo>
                    <a:pt x="226" y="244"/>
                  </a:lnTo>
                  <a:lnTo>
                    <a:pt x="213" y="238"/>
                  </a:lnTo>
                  <a:lnTo>
                    <a:pt x="194" y="246"/>
                  </a:lnTo>
                  <a:lnTo>
                    <a:pt x="176" y="238"/>
                  </a:lnTo>
                  <a:lnTo>
                    <a:pt x="186" y="220"/>
                  </a:lnTo>
                  <a:lnTo>
                    <a:pt x="244" y="220"/>
                  </a:lnTo>
                  <a:lnTo>
                    <a:pt x="228" y="202"/>
                  </a:lnTo>
                  <a:lnTo>
                    <a:pt x="260" y="176"/>
                  </a:lnTo>
                  <a:lnTo>
                    <a:pt x="236" y="139"/>
                  </a:lnTo>
                  <a:lnTo>
                    <a:pt x="223" y="136"/>
                  </a:lnTo>
                  <a:lnTo>
                    <a:pt x="231" y="128"/>
                  </a:lnTo>
                  <a:lnTo>
                    <a:pt x="197" y="142"/>
                  </a:lnTo>
                  <a:lnTo>
                    <a:pt x="194" y="128"/>
                  </a:lnTo>
                  <a:lnTo>
                    <a:pt x="210" y="123"/>
                  </a:lnTo>
                  <a:lnTo>
                    <a:pt x="184" y="110"/>
                  </a:lnTo>
                  <a:lnTo>
                    <a:pt x="181" y="100"/>
                  </a:lnTo>
                  <a:lnTo>
                    <a:pt x="157" y="92"/>
                  </a:lnTo>
                  <a:lnTo>
                    <a:pt x="165" y="108"/>
                  </a:lnTo>
                  <a:lnTo>
                    <a:pt x="121" y="103"/>
                  </a:lnTo>
                  <a:lnTo>
                    <a:pt x="134" y="113"/>
                  </a:lnTo>
                  <a:lnTo>
                    <a:pt x="27" y="97"/>
                  </a:lnTo>
                  <a:lnTo>
                    <a:pt x="8" y="76"/>
                  </a:lnTo>
                  <a:lnTo>
                    <a:pt x="42" y="79"/>
                  </a:lnTo>
                  <a:lnTo>
                    <a:pt x="0" y="6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87" name="Freeform 87"/>
            <p:cNvSpPr/>
            <p:nvPr/>
          </p:nvSpPr>
          <p:spPr bwMode="auto">
            <a:xfrm>
              <a:off x="1672" y="1285"/>
              <a:ext cx="68" cy="51"/>
            </a:xfrm>
            <a:custGeom>
              <a:avLst/>
              <a:gdLst/>
              <a:ahLst/>
              <a:cxnLst>
                <a:cxn ang="0">
                  <a:pos x="0" y="50"/>
                </a:cxn>
                <a:cxn ang="0">
                  <a:pos x="15" y="38"/>
                </a:cxn>
                <a:cxn ang="0">
                  <a:pos x="23" y="0"/>
                </a:cxn>
                <a:cxn ang="0">
                  <a:pos x="30" y="15"/>
                </a:cxn>
                <a:cxn ang="0">
                  <a:pos x="52" y="17"/>
                </a:cxn>
                <a:cxn ang="0">
                  <a:pos x="91" y="45"/>
                </a:cxn>
                <a:cxn ang="0">
                  <a:pos x="86" y="53"/>
                </a:cxn>
                <a:cxn ang="0">
                  <a:pos x="50" y="38"/>
                </a:cxn>
                <a:cxn ang="0">
                  <a:pos x="27" y="59"/>
                </a:cxn>
                <a:cxn ang="0">
                  <a:pos x="23" y="45"/>
                </a:cxn>
                <a:cxn ang="0">
                  <a:pos x="0" y="50"/>
                </a:cxn>
              </a:cxnLst>
              <a:rect l="0" t="0" r="r" b="b"/>
              <a:pathLst>
                <a:path w="92" h="60">
                  <a:moveTo>
                    <a:pt x="0" y="50"/>
                  </a:moveTo>
                  <a:lnTo>
                    <a:pt x="15" y="38"/>
                  </a:lnTo>
                  <a:lnTo>
                    <a:pt x="23" y="0"/>
                  </a:lnTo>
                  <a:lnTo>
                    <a:pt x="30" y="15"/>
                  </a:lnTo>
                  <a:lnTo>
                    <a:pt x="52" y="17"/>
                  </a:lnTo>
                  <a:lnTo>
                    <a:pt x="91" y="45"/>
                  </a:lnTo>
                  <a:lnTo>
                    <a:pt x="86" y="53"/>
                  </a:lnTo>
                  <a:lnTo>
                    <a:pt x="50" y="38"/>
                  </a:lnTo>
                  <a:lnTo>
                    <a:pt x="27" y="59"/>
                  </a:lnTo>
                  <a:lnTo>
                    <a:pt x="23" y="45"/>
                  </a:lnTo>
                  <a:lnTo>
                    <a:pt x="0" y="5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88" name="Freeform 88"/>
            <p:cNvSpPr/>
            <p:nvPr/>
          </p:nvSpPr>
          <p:spPr bwMode="auto">
            <a:xfrm>
              <a:off x="1672" y="1285"/>
              <a:ext cx="73" cy="56"/>
            </a:xfrm>
            <a:custGeom>
              <a:avLst/>
              <a:gdLst/>
              <a:ahLst/>
              <a:cxnLst>
                <a:cxn ang="0">
                  <a:pos x="0" y="55"/>
                </a:cxn>
                <a:cxn ang="0">
                  <a:pos x="16" y="42"/>
                </a:cxn>
                <a:cxn ang="0">
                  <a:pos x="24" y="0"/>
                </a:cxn>
                <a:cxn ang="0">
                  <a:pos x="32" y="16"/>
                </a:cxn>
                <a:cxn ang="0">
                  <a:pos x="55" y="19"/>
                </a:cxn>
                <a:cxn ang="0">
                  <a:pos x="97" y="50"/>
                </a:cxn>
                <a:cxn ang="0">
                  <a:pos x="92" y="58"/>
                </a:cxn>
                <a:cxn ang="0">
                  <a:pos x="53" y="42"/>
                </a:cxn>
                <a:cxn ang="0">
                  <a:pos x="29" y="65"/>
                </a:cxn>
                <a:cxn ang="0">
                  <a:pos x="24" y="50"/>
                </a:cxn>
                <a:cxn ang="0">
                  <a:pos x="0" y="55"/>
                </a:cxn>
              </a:cxnLst>
              <a:rect l="0" t="0" r="r" b="b"/>
              <a:pathLst>
                <a:path w="98" h="66">
                  <a:moveTo>
                    <a:pt x="0" y="55"/>
                  </a:moveTo>
                  <a:lnTo>
                    <a:pt x="16" y="42"/>
                  </a:lnTo>
                  <a:lnTo>
                    <a:pt x="24" y="0"/>
                  </a:lnTo>
                  <a:lnTo>
                    <a:pt x="32" y="16"/>
                  </a:lnTo>
                  <a:lnTo>
                    <a:pt x="55" y="19"/>
                  </a:lnTo>
                  <a:lnTo>
                    <a:pt x="97" y="50"/>
                  </a:lnTo>
                  <a:lnTo>
                    <a:pt x="92" y="58"/>
                  </a:lnTo>
                  <a:lnTo>
                    <a:pt x="53" y="42"/>
                  </a:lnTo>
                  <a:lnTo>
                    <a:pt x="29" y="65"/>
                  </a:lnTo>
                  <a:lnTo>
                    <a:pt x="24" y="50"/>
                  </a:lnTo>
                  <a:lnTo>
                    <a:pt x="0" y="5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89" name="Freeform 89"/>
            <p:cNvSpPr/>
            <p:nvPr/>
          </p:nvSpPr>
          <p:spPr bwMode="auto">
            <a:xfrm>
              <a:off x="1978" y="1548"/>
              <a:ext cx="66" cy="78"/>
            </a:xfrm>
            <a:custGeom>
              <a:avLst/>
              <a:gdLst/>
              <a:ahLst/>
              <a:cxnLst>
                <a:cxn ang="0">
                  <a:pos x="0" y="71"/>
                </a:cxn>
                <a:cxn ang="0">
                  <a:pos x="37" y="6"/>
                </a:cxn>
                <a:cxn ang="0">
                  <a:pos x="49" y="0"/>
                </a:cxn>
                <a:cxn ang="0">
                  <a:pos x="35" y="38"/>
                </a:cxn>
                <a:cxn ang="0">
                  <a:pos x="44" y="30"/>
                </a:cxn>
                <a:cxn ang="0">
                  <a:pos x="54" y="42"/>
                </a:cxn>
                <a:cxn ang="0">
                  <a:pos x="79" y="42"/>
                </a:cxn>
                <a:cxn ang="0">
                  <a:pos x="71" y="57"/>
                </a:cxn>
                <a:cxn ang="0">
                  <a:pos x="83" y="57"/>
                </a:cxn>
                <a:cxn ang="0">
                  <a:pos x="76" y="69"/>
                </a:cxn>
                <a:cxn ang="0">
                  <a:pos x="86" y="62"/>
                </a:cxn>
                <a:cxn ang="0">
                  <a:pos x="88" y="74"/>
                </a:cxn>
                <a:cxn ang="0">
                  <a:pos x="79" y="91"/>
                </a:cxn>
                <a:cxn ang="0">
                  <a:pos x="79" y="80"/>
                </a:cxn>
                <a:cxn ang="0">
                  <a:pos x="71" y="86"/>
                </a:cxn>
                <a:cxn ang="0">
                  <a:pos x="71" y="67"/>
                </a:cxn>
                <a:cxn ang="0">
                  <a:pos x="49" y="86"/>
                </a:cxn>
                <a:cxn ang="0">
                  <a:pos x="62" y="74"/>
                </a:cxn>
                <a:cxn ang="0">
                  <a:pos x="41" y="74"/>
                </a:cxn>
                <a:cxn ang="0">
                  <a:pos x="47" y="69"/>
                </a:cxn>
                <a:cxn ang="0">
                  <a:pos x="0" y="71"/>
                </a:cxn>
              </a:cxnLst>
              <a:rect l="0" t="0" r="r" b="b"/>
              <a:pathLst>
                <a:path w="89" h="92">
                  <a:moveTo>
                    <a:pt x="0" y="71"/>
                  </a:moveTo>
                  <a:lnTo>
                    <a:pt x="37" y="6"/>
                  </a:lnTo>
                  <a:lnTo>
                    <a:pt x="49" y="0"/>
                  </a:lnTo>
                  <a:lnTo>
                    <a:pt x="35" y="38"/>
                  </a:lnTo>
                  <a:lnTo>
                    <a:pt x="44" y="30"/>
                  </a:lnTo>
                  <a:lnTo>
                    <a:pt x="54" y="42"/>
                  </a:lnTo>
                  <a:lnTo>
                    <a:pt x="79" y="42"/>
                  </a:lnTo>
                  <a:lnTo>
                    <a:pt x="71" y="57"/>
                  </a:lnTo>
                  <a:lnTo>
                    <a:pt x="83" y="57"/>
                  </a:lnTo>
                  <a:lnTo>
                    <a:pt x="76" y="69"/>
                  </a:lnTo>
                  <a:lnTo>
                    <a:pt x="86" y="62"/>
                  </a:lnTo>
                  <a:lnTo>
                    <a:pt x="88" y="74"/>
                  </a:lnTo>
                  <a:lnTo>
                    <a:pt x="79" y="91"/>
                  </a:lnTo>
                  <a:lnTo>
                    <a:pt x="79" y="80"/>
                  </a:lnTo>
                  <a:lnTo>
                    <a:pt x="71" y="86"/>
                  </a:lnTo>
                  <a:lnTo>
                    <a:pt x="71" y="67"/>
                  </a:lnTo>
                  <a:lnTo>
                    <a:pt x="49" y="86"/>
                  </a:lnTo>
                  <a:lnTo>
                    <a:pt x="62" y="74"/>
                  </a:lnTo>
                  <a:lnTo>
                    <a:pt x="41" y="74"/>
                  </a:lnTo>
                  <a:lnTo>
                    <a:pt x="47" y="69"/>
                  </a:lnTo>
                  <a:lnTo>
                    <a:pt x="0" y="7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90" name="Freeform 90"/>
            <p:cNvSpPr/>
            <p:nvPr/>
          </p:nvSpPr>
          <p:spPr bwMode="auto">
            <a:xfrm>
              <a:off x="1978" y="1548"/>
              <a:ext cx="69" cy="84"/>
            </a:xfrm>
            <a:custGeom>
              <a:avLst/>
              <a:gdLst/>
              <a:ahLst/>
              <a:cxnLst>
                <a:cxn ang="0">
                  <a:pos x="0" y="76"/>
                </a:cxn>
                <a:cxn ang="0">
                  <a:pos x="39" y="6"/>
                </a:cxn>
                <a:cxn ang="0">
                  <a:pos x="52" y="0"/>
                </a:cxn>
                <a:cxn ang="0">
                  <a:pos x="37" y="40"/>
                </a:cxn>
                <a:cxn ang="0">
                  <a:pos x="47" y="32"/>
                </a:cxn>
                <a:cxn ang="0">
                  <a:pos x="58" y="45"/>
                </a:cxn>
                <a:cxn ang="0">
                  <a:pos x="84" y="45"/>
                </a:cxn>
                <a:cxn ang="0">
                  <a:pos x="76" y="61"/>
                </a:cxn>
                <a:cxn ang="0">
                  <a:pos x="89" y="61"/>
                </a:cxn>
                <a:cxn ang="0">
                  <a:pos x="81" y="74"/>
                </a:cxn>
                <a:cxn ang="0">
                  <a:pos x="92" y="66"/>
                </a:cxn>
                <a:cxn ang="0">
                  <a:pos x="94" y="79"/>
                </a:cxn>
                <a:cxn ang="0">
                  <a:pos x="84" y="97"/>
                </a:cxn>
                <a:cxn ang="0">
                  <a:pos x="84" y="85"/>
                </a:cxn>
                <a:cxn ang="0">
                  <a:pos x="76" y="92"/>
                </a:cxn>
                <a:cxn ang="0">
                  <a:pos x="76" y="71"/>
                </a:cxn>
                <a:cxn ang="0">
                  <a:pos x="52" y="92"/>
                </a:cxn>
                <a:cxn ang="0">
                  <a:pos x="66" y="79"/>
                </a:cxn>
                <a:cxn ang="0">
                  <a:pos x="44" y="79"/>
                </a:cxn>
                <a:cxn ang="0">
                  <a:pos x="50" y="74"/>
                </a:cxn>
                <a:cxn ang="0">
                  <a:pos x="0" y="76"/>
                </a:cxn>
              </a:cxnLst>
              <a:rect l="0" t="0" r="r" b="b"/>
              <a:pathLst>
                <a:path w="95" h="98">
                  <a:moveTo>
                    <a:pt x="0" y="76"/>
                  </a:moveTo>
                  <a:lnTo>
                    <a:pt x="39" y="6"/>
                  </a:lnTo>
                  <a:lnTo>
                    <a:pt x="52" y="0"/>
                  </a:lnTo>
                  <a:lnTo>
                    <a:pt x="37" y="40"/>
                  </a:lnTo>
                  <a:lnTo>
                    <a:pt x="47" y="32"/>
                  </a:lnTo>
                  <a:lnTo>
                    <a:pt x="58" y="45"/>
                  </a:lnTo>
                  <a:lnTo>
                    <a:pt x="84" y="45"/>
                  </a:lnTo>
                  <a:lnTo>
                    <a:pt x="76" y="61"/>
                  </a:lnTo>
                  <a:lnTo>
                    <a:pt x="89" y="61"/>
                  </a:lnTo>
                  <a:lnTo>
                    <a:pt x="81" y="74"/>
                  </a:lnTo>
                  <a:lnTo>
                    <a:pt x="92" y="66"/>
                  </a:lnTo>
                  <a:lnTo>
                    <a:pt x="94" y="79"/>
                  </a:lnTo>
                  <a:lnTo>
                    <a:pt x="84" y="97"/>
                  </a:lnTo>
                  <a:lnTo>
                    <a:pt x="84" y="85"/>
                  </a:lnTo>
                  <a:lnTo>
                    <a:pt x="76" y="92"/>
                  </a:lnTo>
                  <a:lnTo>
                    <a:pt x="76" y="71"/>
                  </a:lnTo>
                  <a:lnTo>
                    <a:pt x="52" y="92"/>
                  </a:lnTo>
                  <a:lnTo>
                    <a:pt x="66" y="79"/>
                  </a:lnTo>
                  <a:lnTo>
                    <a:pt x="44" y="79"/>
                  </a:lnTo>
                  <a:lnTo>
                    <a:pt x="50" y="74"/>
                  </a:lnTo>
                  <a:lnTo>
                    <a:pt x="0" y="7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1" name="Freeform 91"/>
            <p:cNvSpPr/>
            <p:nvPr/>
          </p:nvSpPr>
          <p:spPr bwMode="auto">
            <a:xfrm>
              <a:off x="2781" y="2122"/>
              <a:ext cx="136" cy="98"/>
            </a:xfrm>
            <a:custGeom>
              <a:avLst/>
              <a:gdLst/>
              <a:ahLst/>
              <a:cxnLst>
                <a:cxn ang="0">
                  <a:pos x="0" y="89"/>
                </a:cxn>
                <a:cxn ang="0">
                  <a:pos x="10" y="52"/>
                </a:cxn>
                <a:cxn ang="0">
                  <a:pos x="55" y="45"/>
                </a:cxn>
                <a:cxn ang="0">
                  <a:pos x="61" y="29"/>
                </a:cxn>
                <a:cxn ang="0">
                  <a:pos x="83" y="28"/>
                </a:cxn>
                <a:cxn ang="0">
                  <a:pos x="116" y="0"/>
                </a:cxn>
                <a:cxn ang="0">
                  <a:pos x="126" y="29"/>
                </a:cxn>
                <a:cxn ang="0">
                  <a:pos x="152" y="45"/>
                </a:cxn>
                <a:cxn ang="0">
                  <a:pos x="183" y="85"/>
                </a:cxn>
                <a:cxn ang="0">
                  <a:pos x="99" y="94"/>
                </a:cxn>
                <a:cxn ang="0">
                  <a:pos x="69" y="85"/>
                </a:cxn>
                <a:cxn ang="0">
                  <a:pos x="55" y="105"/>
                </a:cxn>
                <a:cxn ang="0">
                  <a:pos x="36" y="105"/>
                </a:cxn>
                <a:cxn ang="0">
                  <a:pos x="19" y="114"/>
                </a:cxn>
                <a:cxn ang="0">
                  <a:pos x="0" y="89"/>
                </a:cxn>
              </a:cxnLst>
              <a:rect l="0" t="0" r="r" b="b"/>
              <a:pathLst>
                <a:path w="184" h="115">
                  <a:moveTo>
                    <a:pt x="0" y="89"/>
                  </a:moveTo>
                  <a:lnTo>
                    <a:pt x="10" y="52"/>
                  </a:lnTo>
                  <a:lnTo>
                    <a:pt x="55" y="45"/>
                  </a:lnTo>
                  <a:lnTo>
                    <a:pt x="61" y="29"/>
                  </a:lnTo>
                  <a:lnTo>
                    <a:pt x="83" y="28"/>
                  </a:lnTo>
                  <a:lnTo>
                    <a:pt x="116" y="0"/>
                  </a:lnTo>
                  <a:lnTo>
                    <a:pt x="126" y="29"/>
                  </a:lnTo>
                  <a:lnTo>
                    <a:pt x="152" y="45"/>
                  </a:lnTo>
                  <a:lnTo>
                    <a:pt x="183" y="85"/>
                  </a:lnTo>
                  <a:lnTo>
                    <a:pt x="99" y="94"/>
                  </a:lnTo>
                  <a:lnTo>
                    <a:pt x="69" y="85"/>
                  </a:lnTo>
                  <a:lnTo>
                    <a:pt x="55" y="105"/>
                  </a:lnTo>
                  <a:lnTo>
                    <a:pt x="36" y="105"/>
                  </a:lnTo>
                  <a:lnTo>
                    <a:pt x="19" y="114"/>
                  </a:lnTo>
                  <a:lnTo>
                    <a:pt x="0" y="8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92" name="Freeform 92"/>
            <p:cNvSpPr/>
            <p:nvPr/>
          </p:nvSpPr>
          <p:spPr bwMode="auto">
            <a:xfrm>
              <a:off x="2781" y="2122"/>
              <a:ext cx="141" cy="103"/>
            </a:xfrm>
            <a:custGeom>
              <a:avLst/>
              <a:gdLst/>
              <a:ahLst/>
              <a:cxnLst>
                <a:cxn ang="0">
                  <a:pos x="0" y="94"/>
                </a:cxn>
                <a:cxn ang="0">
                  <a:pos x="10" y="55"/>
                </a:cxn>
                <a:cxn ang="0">
                  <a:pos x="57" y="47"/>
                </a:cxn>
                <a:cxn ang="0">
                  <a:pos x="63" y="31"/>
                </a:cxn>
                <a:cxn ang="0">
                  <a:pos x="86" y="29"/>
                </a:cxn>
                <a:cxn ang="0">
                  <a:pos x="120" y="0"/>
                </a:cxn>
                <a:cxn ang="0">
                  <a:pos x="130" y="31"/>
                </a:cxn>
                <a:cxn ang="0">
                  <a:pos x="157" y="47"/>
                </a:cxn>
                <a:cxn ang="0">
                  <a:pos x="189" y="89"/>
                </a:cxn>
                <a:cxn ang="0">
                  <a:pos x="102" y="99"/>
                </a:cxn>
                <a:cxn ang="0">
                  <a:pos x="71" y="89"/>
                </a:cxn>
                <a:cxn ang="0">
                  <a:pos x="57" y="110"/>
                </a:cxn>
                <a:cxn ang="0">
                  <a:pos x="37" y="110"/>
                </a:cxn>
                <a:cxn ang="0">
                  <a:pos x="20" y="120"/>
                </a:cxn>
                <a:cxn ang="0">
                  <a:pos x="0" y="94"/>
                </a:cxn>
              </a:cxnLst>
              <a:rect l="0" t="0" r="r" b="b"/>
              <a:pathLst>
                <a:path w="190" h="121">
                  <a:moveTo>
                    <a:pt x="0" y="94"/>
                  </a:moveTo>
                  <a:lnTo>
                    <a:pt x="10" y="55"/>
                  </a:lnTo>
                  <a:lnTo>
                    <a:pt x="57" y="47"/>
                  </a:lnTo>
                  <a:lnTo>
                    <a:pt x="63" y="31"/>
                  </a:lnTo>
                  <a:lnTo>
                    <a:pt x="86" y="29"/>
                  </a:lnTo>
                  <a:lnTo>
                    <a:pt x="120" y="0"/>
                  </a:lnTo>
                  <a:lnTo>
                    <a:pt x="130" y="31"/>
                  </a:lnTo>
                  <a:lnTo>
                    <a:pt x="157" y="47"/>
                  </a:lnTo>
                  <a:lnTo>
                    <a:pt x="189" y="89"/>
                  </a:lnTo>
                  <a:lnTo>
                    <a:pt x="102" y="99"/>
                  </a:lnTo>
                  <a:lnTo>
                    <a:pt x="71" y="89"/>
                  </a:lnTo>
                  <a:lnTo>
                    <a:pt x="57" y="110"/>
                  </a:lnTo>
                  <a:lnTo>
                    <a:pt x="37" y="110"/>
                  </a:lnTo>
                  <a:lnTo>
                    <a:pt x="20" y="120"/>
                  </a:lnTo>
                  <a:lnTo>
                    <a:pt x="0" y="9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3" name="Freeform 93"/>
            <p:cNvSpPr/>
            <p:nvPr/>
          </p:nvSpPr>
          <p:spPr bwMode="auto">
            <a:xfrm>
              <a:off x="3491" y="2139"/>
              <a:ext cx="17" cy="43"/>
            </a:xfrm>
            <a:custGeom>
              <a:avLst/>
              <a:gdLst/>
              <a:ahLst/>
              <a:cxnLst>
                <a:cxn ang="0">
                  <a:pos x="0" y="0"/>
                </a:cxn>
                <a:cxn ang="0">
                  <a:pos x="4" y="49"/>
                </a:cxn>
                <a:cxn ang="0">
                  <a:pos x="21" y="39"/>
                </a:cxn>
                <a:cxn ang="0">
                  <a:pos x="11" y="9"/>
                </a:cxn>
                <a:cxn ang="0">
                  <a:pos x="0" y="0"/>
                </a:cxn>
              </a:cxnLst>
              <a:rect l="0" t="0" r="r" b="b"/>
              <a:pathLst>
                <a:path w="22" h="50">
                  <a:moveTo>
                    <a:pt x="0" y="0"/>
                  </a:moveTo>
                  <a:lnTo>
                    <a:pt x="4" y="49"/>
                  </a:lnTo>
                  <a:lnTo>
                    <a:pt x="21" y="39"/>
                  </a:lnTo>
                  <a:lnTo>
                    <a:pt x="11" y="9"/>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94" name="Freeform 94"/>
            <p:cNvSpPr/>
            <p:nvPr/>
          </p:nvSpPr>
          <p:spPr bwMode="auto">
            <a:xfrm>
              <a:off x="3491" y="2139"/>
              <a:ext cx="21" cy="48"/>
            </a:xfrm>
            <a:custGeom>
              <a:avLst/>
              <a:gdLst/>
              <a:ahLst/>
              <a:cxnLst>
                <a:cxn ang="0">
                  <a:pos x="0" y="0"/>
                </a:cxn>
                <a:cxn ang="0">
                  <a:pos x="5" y="55"/>
                </a:cxn>
                <a:cxn ang="0">
                  <a:pos x="27" y="44"/>
                </a:cxn>
                <a:cxn ang="0">
                  <a:pos x="14" y="10"/>
                </a:cxn>
                <a:cxn ang="0">
                  <a:pos x="0" y="0"/>
                </a:cxn>
              </a:cxnLst>
              <a:rect l="0" t="0" r="r" b="b"/>
              <a:pathLst>
                <a:path w="28" h="56">
                  <a:moveTo>
                    <a:pt x="0" y="0"/>
                  </a:moveTo>
                  <a:lnTo>
                    <a:pt x="5" y="55"/>
                  </a:lnTo>
                  <a:lnTo>
                    <a:pt x="27" y="44"/>
                  </a:lnTo>
                  <a:lnTo>
                    <a:pt x="14" y="10"/>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5" name="Freeform 95"/>
            <p:cNvSpPr/>
            <p:nvPr/>
          </p:nvSpPr>
          <p:spPr bwMode="auto">
            <a:xfrm>
              <a:off x="2767" y="1965"/>
              <a:ext cx="113" cy="199"/>
            </a:xfrm>
            <a:custGeom>
              <a:avLst/>
              <a:gdLst/>
              <a:ahLst/>
              <a:cxnLst>
                <a:cxn ang="0">
                  <a:pos x="0" y="134"/>
                </a:cxn>
                <a:cxn ang="0">
                  <a:pos x="23" y="143"/>
                </a:cxn>
                <a:cxn ang="0">
                  <a:pos x="18" y="156"/>
                </a:cxn>
                <a:cxn ang="0">
                  <a:pos x="28" y="194"/>
                </a:cxn>
                <a:cxn ang="0">
                  <a:pos x="8" y="202"/>
                </a:cxn>
                <a:cxn ang="0">
                  <a:pos x="28" y="233"/>
                </a:cxn>
                <a:cxn ang="0">
                  <a:pos x="73" y="225"/>
                </a:cxn>
                <a:cxn ang="0">
                  <a:pos x="79" y="210"/>
                </a:cxn>
                <a:cxn ang="0">
                  <a:pos x="101" y="208"/>
                </a:cxn>
                <a:cxn ang="0">
                  <a:pos x="134" y="179"/>
                </a:cxn>
                <a:cxn ang="0">
                  <a:pos x="121" y="153"/>
                </a:cxn>
                <a:cxn ang="0">
                  <a:pos x="137" y="112"/>
                </a:cxn>
                <a:cxn ang="0">
                  <a:pos x="152" y="112"/>
                </a:cxn>
                <a:cxn ang="0">
                  <a:pos x="152" y="57"/>
                </a:cxn>
                <a:cxn ang="0">
                  <a:pos x="38" y="0"/>
                </a:cxn>
                <a:cxn ang="0">
                  <a:pos x="23" y="2"/>
                </a:cxn>
                <a:cxn ang="0">
                  <a:pos x="23" y="25"/>
                </a:cxn>
                <a:cxn ang="0">
                  <a:pos x="38" y="44"/>
                </a:cxn>
                <a:cxn ang="0">
                  <a:pos x="28" y="95"/>
                </a:cxn>
                <a:cxn ang="0">
                  <a:pos x="0" y="134"/>
                </a:cxn>
              </a:cxnLst>
              <a:rect l="0" t="0" r="r" b="b"/>
              <a:pathLst>
                <a:path w="153" h="234">
                  <a:moveTo>
                    <a:pt x="0" y="134"/>
                  </a:moveTo>
                  <a:lnTo>
                    <a:pt x="23" y="143"/>
                  </a:lnTo>
                  <a:lnTo>
                    <a:pt x="18" y="156"/>
                  </a:lnTo>
                  <a:lnTo>
                    <a:pt x="28" y="194"/>
                  </a:lnTo>
                  <a:lnTo>
                    <a:pt x="8" y="202"/>
                  </a:lnTo>
                  <a:lnTo>
                    <a:pt x="28" y="233"/>
                  </a:lnTo>
                  <a:lnTo>
                    <a:pt x="73" y="225"/>
                  </a:lnTo>
                  <a:lnTo>
                    <a:pt x="79" y="210"/>
                  </a:lnTo>
                  <a:lnTo>
                    <a:pt x="101" y="208"/>
                  </a:lnTo>
                  <a:lnTo>
                    <a:pt x="134" y="179"/>
                  </a:lnTo>
                  <a:lnTo>
                    <a:pt x="121" y="153"/>
                  </a:lnTo>
                  <a:lnTo>
                    <a:pt x="137" y="112"/>
                  </a:lnTo>
                  <a:lnTo>
                    <a:pt x="152" y="112"/>
                  </a:lnTo>
                  <a:lnTo>
                    <a:pt x="152" y="57"/>
                  </a:lnTo>
                  <a:lnTo>
                    <a:pt x="38" y="0"/>
                  </a:lnTo>
                  <a:lnTo>
                    <a:pt x="23" y="2"/>
                  </a:lnTo>
                  <a:lnTo>
                    <a:pt x="23" y="25"/>
                  </a:lnTo>
                  <a:lnTo>
                    <a:pt x="38" y="44"/>
                  </a:lnTo>
                  <a:lnTo>
                    <a:pt x="28" y="95"/>
                  </a:lnTo>
                  <a:lnTo>
                    <a:pt x="0" y="13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96" name="Freeform 96"/>
            <p:cNvSpPr/>
            <p:nvPr/>
          </p:nvSpPr>
          <p:spPr bwMode="auto">
            <a:xfrm>
              <a:off x="2767" y="1965"/>
              <a:ext cx="117" cy="204"/>
            </a:xfrm>
            <a:custGeom>
              <a:avLst/>
              <a:gdLst/>
              <a:ahLst/>
              <a:cxnLst>
                <a:cxn ang="0">
                  <a:pos x="0" y="137"/>
                </a:cxn>
                <a:cxn ang="0">
                  <a:pos x="24" y="147"/>
                </a:cxn>
                <a:cxn ang="0">
                  <a:pos x="19" y="160"/>
                </a:cxn>
                <a:cxn ang="0">
                  <a:pos x="29" y="199"/>
                </a:cxn>
                <a:cxn ang="0">
                  <a:pos x="8" y="207"/>
                </a:cxn>
                <a:cxn ang="0">
                  <a:pos x="29" y="239"/>
                </a:cxn>
                <a:cxn ang="0">
                  <a:pos x="76" y="231"/>
                </a:cxn>
                <a:cxn ang="0">
                  <a:pos x="82" y="215"/>
                </a:cxn>
                <a:cxn ang="0">
                  <a:pos x="105" y="213"/>
                </a:cxn>
                <a:cxn ang="0">
                  <a:pos x="139" y="184"/>
                </a:cxn>
                <a:cxn ang="0">
                  <a:pos x="126" y="157"/>
                </a:cxn>
                <a:cxn ang="0">
                  <a:pos x="142" y="115"/>
                </a:cxn>
                <a:cxn ang="0">
                  <a:pos x="158" y="115"/>
                </a:cxn>
                <a:cxn ang="0">
                  <a:pos x="158" y="58"/>
                </a:cxn>
                <a:cxn ang="0">
                  <a:pos x="39" y="0"/>
                </a:cxn>
                <a:cxn ang="0">
                  <a:pos x="24" y="2"/>
                </a:cxn>
                <a:cxn ang="0">
                  <a:pos x="24" y="26"/>
                </a:cxn>
                <a:cxn ang="0">
                  <a:pos x="39" y="45"/>
                </a:cxn>
                <a:cxn ang="0">
                  <a:pos x="29" y="97"/>
                </a:cxn>
                <a:cxn ang="0">
                  <a:pos x="0" y="137"/>
                </a:cxn>
              </a:cxnLst>
              <a:rect l="0" t="0" r="r" b="b"/>
              <a:pathLst>
                <a:path w="159" h="240">
                  <a:moveTo>
                    <a:pt x="0" y="137"/>
                  </a:moveTo>
                  <a:lnTo>
                    <a:pt x="24" y="147"/>
                  </a:lnTo>
                  <a:lnTo>
                    <a:pt x="19" y="160"/>
                  </a:lnTo>
                  <a:lnTo>
                    <a:pt x="29" y="199"/>
                  </a:lnTo>
                  <a:lnTo>
                    <a:pt x="8" y="207"/>
                  </a:lnTo>
                  <a:lnTo>
                    <a:pt x="29" y="239"/>
                  </a:lnTo>
                  <a:lnTo>
                    <a:pt x="76" y="231"/>
                  </a:lnTo>
                  <a:lnTo>
                    <a:pt x="82" y="215"/>
                  </a:lnTo>
                  <a:lnTo>
                    <a:pt x="105" y="213"/>
                  </a:lnTo>
                  <a:lnTo>
                    <a:pt x="139" y="184"/>
                  </a:lnTo>
                  <a:lnTo>
                    <a:pt x="126" y="157"/>
                  </a:lnTo>
                  <a:lnTo>
                    <a:pt x="142" y="115"/>
                  </a:lnTo>
                  <a:lnTo>
                    <a:pt x="158" y="115"/>
                  </a:lnTo>
                  <a:lnTo>
                    <a:pt x="158" y="58"/>
                  </a:lnTo>
                  <a:lnTo>
                    <a:pt x="39" y="0"/>
                  </a:lnTo>
                  <a:lnTo>
                    <a:pt x="24" y="2"/>
                  </a:lnTo>
                  <a:lnTo>
                    <a:pt x="24" y="26"/>
                  </a:lnTo>
                  <a:lnTo>
                    <a:pt x="39" y="45"/>
                  </a:lnTo>
                  <a:lnTo>
                    <a:pt x="29" y="97"/>
                  </a:lnTo>
                  <a:lnTo>
                    <a:pt x="0" y="1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7" name="Freeform 97"/>
            <p:cNvSpPr/>
            <p:nvPr/>
          </p:nvSpPr>
          <p:spPr bwMode="auto">
            <a:xfrm>
              <a:off x="1800" y="2483"/>
              <a:ext cx="86" cy="524"/>
            </a:xfrm>
            <a:custGeom>
              <a:avLst/>
              <a:gdLst/>
              <a:ahLst/>
              <a:cxnLst>
                <a:cxn ang="0">
                  <a:pos x="0" y="480"/>
                </a:cxn>
                <a:cxn ang="0">
                  <a:pos x="8" y="462"/>
                </a:cxn>
                <a:cxn ang="0">
                  <a:pos x="23" y="473"/>
                </a:cxn>
                <a:cxn ang="0">
                  <a:pos x="40" y="442"/>
                </a:cxn>
                <a:cxn ang="0">
                  <a:pos x="33" y="429"/>
                </a:cxn>
                <a:cxn ang="0">
                  <a:pos x="45" y="387"/>
                </a:cxn>
                <a:cxn ang="0">
                  <a:pos x="23" y="381"/>
                </a:cxn>
                <a:cxn ang="0">
                  <a:pos x="28" y="312"/>
                </a:cxn>
                <a:cxn ang="0">
                  <a:pos x="55" y="239"/>
                </a:cxn>
                <a:cxn ang="0">
                  <a:pos x="52" y="179"/>
                </a:cxn>
                <a:cxn ang="0">
                  <a:pos x="75" y="62"/>
                </a:cxn>
                <a:cxn ang="0">
                  <a:pos x="70" y="8"/>
                </a:cxn>
                <a:cxn ang="0">
                  <a:pos x="83" y="0"/>
                </a:cxn>
                <a:cxn ang="0">
                  <a:pos x="95" y="27"/>
                </a:cxn>
                <a:cxn ang="0">
                  <a:pos x="105" y="80"/>
                </a:cxn>
                <a:cxn ang="0">
                  <a:pos x="115" y="80"/>
                </a:cxn>
                <a:cxn ang="0">
                  <a:pos x="115" y="99"/>
                </a:cxn>
                <a:cxn ang="0">
                  <a:pos x="98" y="107"/>
                </a:cxn>
                <a:cxn ang="0">
                  <a:pos x="98" y="144"/>
                </a:cxn>
                <a:cxn ang="0">
                  <a:pos x="83" y="161"/>
                </a:cxn>
                <a:cxn ang="0">
                  <a:pos x="70" y="213"/>
                </a:cxn>
                <a:cxn ang="0">
                  <a:pos x="78" y="259"/>
                </a:cxn>
                <a:cxn ang="0">
                  <a:pos x="60" y="301"/>
                </a:cxn>
                <a:cxn ang="0">
                  <a:pos x="48" y="403"/>
                </a:cxn>
                <a:cxn ang="0">
                  <a:pos x="57" y="442"/>
                </a:cxn>
                <a:cxn ang="0">
                  <a:pos x="48" y="445"/>
                </a:cxn>
                <a:cxn ang="0">
                  <a:pos x="52" y="475"/>
                </a:cxn>
                <a:cxn ang="0">
                  <a:pos x="30" y="540"/>
                </a:cxn>
                <a:cxn ang="0">
                  <a:pos x="33" y="554"/>
                </a:cxn>
                <a:cxn ang="0">
                  <a:pos x="43" y="551"/>
                </a:cxn>
                <a:cxn ang="0">
                  <a:pos x="48" y="576"/>
                </a:cxn>
                <a:cxn ang="0">
                  <a:pos x="98" y="582"/>
                </a:cxn>
                <a:cxn ang="0">
                  <a:pos x="66" y="590"/>
                </a:cxn>
                <a:cxn ang="0">
                  <a:pos x="60" y="613"/>
                </a:cxn>
                <a:cxn ang="0">
                  <a:pos x="45" y="608"/>
                </a:cxn>
                <a:cxn ang="0">
                  <a:pos x="60" y="592"/>
                </a:cxn>
                <a:cxn ang="0">
                  <a:pos x="38" y="587"/>
                </a:cxn>
                <a:cxn ang="0">
                  <a:pos x="35" y="568"/>
                </a:cxn>
                <a:cxn ang="0">
                  <a:pos x="30" y="576"/>
                </a:cxn>
                <a:cxn ang="0">
                  <a:pos x="17" y="559"/>
                </a:cxn>
                <a:cxn ang="0">
                  <a:pos x="23" y="551"/>
                </a:cxn>
                <a:cxn ang="0">
                  <a:pos x="12" y="540"/>
                </a:cxn>
                <a:cxn ang="0">
                  <a:pos x="23" y="530"/>
                </a:cxn>
                <a:cxn ang="0">
                  <a:pos x="12" y="498"/>
                </a:cxn>
                <a:cxn ang="0">
                  <a:pos x="30" y="504"/>
                </a:cxn>
                <a:cxn ang="0">
                  <a:pos x="12" y="491"/>
                </a:cxn>
                <a:cxn ang="0">
                  <a:pos x="17" y="475"/>
                </a:cxn>
                <a:cxn ang="0">
                  <a:pos x="0" y="480"/>
                </a:cxn>
              </a:cxnLst>
              <a:rect l="0" t="0" r="r" b="b"/>
              <a:pathLst>
                <a:path w="116" h="614">
                  <a:moveTo>
                    <a:pt x="0" y="480"/>
                  </a:moveTo>
                  <a:lnTo>
                    <a:pt x="8" y="462"/>
                  </a:lnTo>
                  <a:lnTo>
                    <a:pt x="23" y="473"/>
                  </a:lnTo>
                  <a:lnTo>
                    <a:pt x="40" y="442"/>
                  </a:lnTo>
                  <a:lnTo>
                    <a:pt x="33" y="429"/>
                  </a:lnTo>
                  <a:lnTo>
                    <a:pt x="45" y="387"/>
                  </a:lnTo>
                  <a:lnTo>
                    <a:pt x="23" y="381"/>
                  </a:lnTo>
                  <a:lnTo>
                    <a:pt x="28" y="312"/>
                  </a:lnTo>
                  <a:lnTo>
                    <a:pt x="55" y="239"/>
                  </a:lnTo>
                  <a:lnTo>
                    <a:pt x="52" y="179"/>
                  </a:lnTo>
                  <a:lnTo>
                    <a:pt x="75" y="62"/>
                  </a:lnTo>
                  <a:lnTo>
                    <a:pt x="70" y="8"/>
                  </a:lnTo>
                  <a:lnTo>
                    <a:pt x="83" y="0"/>
                  </a:lnTo>
                  <a:lnTo>
                    <a:pt x="95" y="27"/>
                  </a:lnTo>
                  <a:lnTo>
                    <a:pt x="105" y="80"/>
                  </a:lnTo>
                  <a:lnTo>
                    <a:pt x="115" y="80"/>
                  </a:lnTo>
                  <a:lnTo>
                    <a:pt x="115" y="99"/>
                  </a:lnTo>
                  <a:lnTo>
                    <a:pt x="98" y="107"/>
                  </a:lnTo>
                  <a:lnTo>
                    <a:pt x="98" y="144"/>
                  </a:lnTo>
                  <a:lnTo>
                    <a:pt x="83" y="161"/>
                  </a:lnTo>
                  <a:lnTo>
                    <a:pt x="70" y="213"/>
                  </a:lnTo>
                  <a:lnTo>
                    <a:pt x="78" y="259"/>
                  </a:lnTo>
                  <a:lnTo>
                    <a:pt x="60" y="301"/>
                  </a:lnTo>
                  <a:lnTo>
                    <a:pt x="48" y="403"/>
                  </a:lnTo>
                  <a:lnTo>
                    <a:pt x="57" y="442"/>
                  </a:lnTo>
                  <a:lnTo>
                    <a:pt x="48" y="445"/>
                  </a:lnTo>
                  <a:lnTo>
                    <a:pt x="52" y="475"/>
                  </a:lnTo>
                  <a:lnTo>
                    <a:pt x="30" y="540"/>
                  </a:lnTo>
                  <a:lnTo>
                    <a:pt x="33" y="554"/>
                  </a:lnTo>
                  <a:lnTo>
                    <a:pt x="43" y="551"/>
                  </a:lnTo>
                  <a:lnTo>
                    <a:pt x="48" y="576"/>
                  </a:lnTo>
                  <a:lnTo>
                    <a:pt x="98" y="582"/>
                  </a:lnTo>
                  <a:lnTo>
                    <a:pt x="66" y="590"/>
                  </a:lnTo>
                  <a:lnTo>
                    <a:pt x="60" y="613"/>
                  </a:lnTo>
                  <a:lnTo>
                    <a:pt x="45" y="608"/>
                  </a:lnTo>
                  <a:lnTo>
                    <a:pt x="60" y="592"/>
                  </a:lnTo>
                  <a:lnTo>
                    <a:pt x="38" y="587"/>
                  </a:lnTo>
                  <a:lnTo>
                    <a:pt x="35" y="568"/>
                  </a:lnTo>
                  <a:lnTo>
                    <a:pt x="30" y="576"/>
                  </a:lnTo>
                  <a:lnTo>
                    <a:pt x="17" y="559"/>
                  </a:lnTo>
                  <a:lnTo>
                    <a:pt x="23" y="551"/>
                  </a:lnTo>
                  <a:lnTo>
                    <a:pt x="12" y="540"/>
                  </a:lnTo>
                  <a:lnTo>
                    <a:pt x="23" y="530"/>
                  </a:lnTo>
                  <a:lnTo>
                    <a:pt x="12" y="498"/>
                  </a:lnTo>
                  <a:lnTo>
                    <a:pt x="30" y="504"/>
                  </a:lnTo>
                  <a:lnTo>
                    <a:pt x="12" y="491"/>
                  </a:lnTo>
                  <a:lnTo>
                    <a:pt x="17" y="475"/>
                  </a:lnTo>
                  <a:lnTo>
                    <a:pt x="0" y="48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98" name="Freeform 98"/>
            <p:cNvSpPr/>
            <p:nvPr/>
          </p:nvSpPr>
          <p:spPr bwMode="auto">
            <a:xfrm>
              <a:off x="1800" y="2483"/>
              <a:ext cx="91" cy="529"/>
            </a:xfrm>
            <a:custGeom>
              <a:avLst/>
              <a:gdLst/>
              <a:ahLst/>
              <a:cxnLst>
                <a:cxn ang="0">
                  <a:pos x="0" y="485"/>
                </a:cxn>
                <a:cxn ang="0">
                  <a:pos x="8" y="467"/>
                </a:cxn>
                <a:cxn ang="0">
                  <a:pos x="24" y="478"/>
                </a:cxn>
                <a:cxn ang="0">
                  <a:pos x="42" y="446"/>
                </a:cxn>
                <a:cxn ang="0">
                  <a:pos x="35" y="433"/>
                </a:cxn>
                <a:cxn ang="0">
                  <a:pos x="47" y="391"/>
                </a:cxn>
                <a:cxn ang="0">
                  <a:pos x="24" y="385"/>
                </a:cxn>
                <a:cxn ang="0">
                  <a:pos x="29" y="315"/>
                </a:cxn>
                <a:cxn ang="0">
                  <a:pos x="58" y="241"/>
                </a:cxn>
                <a:cxn ang="0">
                  <a:pos x="55" y="181"/>
                </a:cxn>
                <a:cxn ang="0">
                  <a:pos x="79" y="63"/>
                </a:cxn>
                <a:cxn ang="0">
                  <a:pos x="74" y="8"/>
                </a:cxn>
                <a:cxn ang="0">
                  <a:pos x="87" y="0"/>
                </a:cxn>
                <a:cxn ang="0">
                  <a:pos x="100" y="27"/>
                </a:cxn>
                <a:cxn ang="0">
                  <a:pos x="111" y="81"/>
                </a:cxn>
                <a:cxn ang="0">
                  <a:pos x="121" y="81"/>
                </a:cxn>
                <a:cxn ang="0">
                  <a:pos x="121" y="100"/>
                </a:cxn>
                <a:cxn ang="0">
                  <a:pos x="103" y="108"/>
                </a:cxn>
                <a:cxn ang="0">
                  <a:pos x="103" y="145"/>
                </a:cxn>
                <a:cxn ang="0">
                  <a:pos x="87" y="163"/>
                </a:cxn>
                <a:cxn ang="0">
                  <a:pos x="74" y="215"/>
                </a:cxn>
                <a:cxn ang="0">
                  <a:pos x="82" y="262"/>
                </a:cxn>
                <a:cxn ang="0">
                  <a:pos x="63" y="304"/>
                </a:cxn>
                <a:cxn ang="0">
                  <a:pos x="50" y="407"/>
                </a:cxn>
                <a:cxn ang="0">
                  <a:pos x="60" y="446"/>
                </a:cxn>
                <a:cxn ang="0">
                  <a:pos x="50" y="449"/>
                </a:cxn>
                <a:cxn ang="0">
                  <a:pos x="55" y="480"/>
                </a:cxn>
                <a:cxn ang="0">
                  <a:pos x="32" y="545"/>
                </a:cxn>
                <a:cxn ang="0">
                  <a:pos x="35" y="559"/>
                </a:cxn>
                <a:cxn ang="0">
                  <a:pos x="45" y="556"/>
                </a:cxn>
                <a:cxn ang="0">
                  <a:pos x="50" y="582"/>
                </a:cxn>
                <a:cxn ang="0">
                  <a:pos x="103" y="588"/>
                </a:cxn>
                <a:cxn ang="0">
                  <a:pos x="69" y="596"/>
                </a:cxn>
                <a:cxn ang="0">
                  <a:pos x="63" y="619"/>
                </a:cxn>
                <a:cxn ang="0">
                  <a:pos x="47" y="614"/>
                </a:cxn>
                <a:cxn ang="0">
                  <a:pos x="63" y="598"/>
                </a:cxn>
                <a:cxn ang="0">
                  <a:pos x="40" y="593"/>
                </a:cxn>
                <a:cxn ang="0">
                  <a:pos x="37" y="574"/>
                </a:cxn>
                <a:cxn ang="0">
                  <a:pos x="32" y="582"/>
                </a:cxn>
                <a:cxn ang="0">
                  <a:pos x="18" y="564"/>
                </a:cxn>
                <a:cxn ang="0">
                  <a:pos x="24" y="556"/>
                </a:cxn>
                <a:cxn ang="0">
                  <a:pos x="13" y="545"/>
                </a:cxn>
                <a:cxn ang="0">
                  <a:pos x="24" y="535"/>
                </a:cxn>
                <a:cxn ang="0">
                  <a:pos x="13" y="503"/>
                </a:cxn>
                <a:cxn ang="0">
                  <a:pos x="32" y="509"/>
                </a:cxn>
                <a:cxn ang="0">
                  <a:pos x="13" y="496"/>
                </a:cxn>
                <a:cxn ang="0">
                  <a:pos x="18" y="480"/>
                </a:cxn>
                <a:cxn ang="0">
                  <a:pos x="0" y="485"/>
                </a:cxn>
              </a:cxnLst>
              <a:rect l="0" t="0" r="r" b="b"/>
              <a:pathLst>
                <a:path w="122" h="620">
                  <a:moveTo>
                    <a:pt x="0" y="485"/>
                  </a:moveTo>
                  <a:lnTo>
                    <a:pt x="8" y="467"/>
                  </a:lnTo>
                  <a:lnTo>
                    <a:pt x="24" y="478"/>
                  </a:lnTo>
                  <a:lnTo>
                    <a:pt x="42" y="446"/>
                  </a:lnTo>
                  <a:lnTo>
                    <a:pt x="35" y="433"/>
                  </a:lnTo>
                  <a:lnTo>
                    <a:pt x="47" y="391"/>
                  </a:lnTo>
                  <a:lnTo>
                    <a:pt x="24" y="385"/>
                  </a:lnTo>
                  <a:lnTo>
                    <a:pt x="29" y="315"/>
                  </a:lnTo>
                  <a:lnTo>
                    <a:pt x="58" y="241"/>
                  </a:lnTo>
                  <a:lnTo>
                    <a:pt x="55" y="181"/>
                  </a:lnTo>
                  <a:lnTo>
                    <a:pt x="79" y="63"/>
                  </a:lnTo>
                  <a:lnTo>
                    <a:pt x="74" y="8"/>
                  </a:lnTo>
                  <a:lnTo>
                    <a:pt x="87" y="0"/>
                  </a:lnTo>
                  <a:lnTo>
                    <a:pt x="100" y="27"/>
                  </a:lnTo>
                  <a:lnTo>
                    <a:pt x="111" y="81"/>
                  </a:lnTo>
                  <a:lnTo>
                    <a:pt x="121" y="81"/>
                  </a:lnTo>
                  <a:lnTo>
                    <a:pt x="121" y="100"/>
                  </a:lnTo>
                  <a:lnTo>
                    <a:pt x="103" y="108"/>
                  </a:lnTo>
                  <a:lnTo>
                    <a:pt x="103" y="145"/>
                  </a:lnTo>
                  <a:lnTo>
                    <a:pt x="87" y="163"/>
                  </a:lnTo>
                  <a:lnTo>
                    <a:pt x="74" y="215"/>
                  </a:lnTo>
                  <a:lnTo>
                    <a:pt x="82" y="262"/>
                  </a:lnTo>
                  <a:lnTo>
                    <a:pt x="63" y="304"/>
                  </a:lnTo>
                  <a:lnTo>
                    <a:pt x="50" y="407"/>
                  </a:lnTo>
                  <a:lnTo>
                    <a:pt x="60" y="446"/>
                  </a:lnTo>
                  <a:lnTo>
                    <a:pt x="50" y="449"/>
                  </a:lnTo>
                  <a:lnTo>
                    <a:pt x="55" y="480"/>
                  </a:lnTo>
                  <a:lnTo>
                    <a:pt x="32" y="545"/>
                  </a:lnTo>
                  <a:lnTo>
                    <a:pt x="35" y="559"/>
                  </a:lnTo>
                  <a:lnTo>
                    <a:pt x="45" y="556"/>
                  </a:lnTo>
                  <a:lnTo>
                    <a:pt x="50" y="582"/>
                  </a:lnTo>
                  <a:lnTo>
                    <a:pt x="103" y="588"/>
                  </a:lnTo>
                  <a:lnTo>
                    <a:pt x="69" y="596"/>
                  </a:lnTo>
                  <a:lnTo>
                    <a:pt x="63" y="619"/>
                  </a:lnTo>
                  <a:lnTo>
                    <a:pt x="47" y="614"/>
                  </a:lnTo>
                  <a:lnTo>
                    <a:pt x="63" y="598"/>
                  </a:lnTo>
                  <a:lnTo>
                    <a:pt x="40" y="593"/>
                  </a:lnTo>
                  <a:lnTo>
                    <a:pt x="37" y="574"/>
                  </a:lnTo>
                  <a:lnTo>
                    <a:pt x="32" y="582"/>
                  </a:lnTo>
                  <a:lnTo>
                    <a:pt x="18" y="564"/>
                  </a:lnTo>
                  <a:lnTo>
                    <a:pt x="24" y="556"/>
                  </a:lnTo>
                  <a:lnTo>
                    <a:pt x="13" y="545"/>
                  </a:lnTo>
                  <a:lnTo>
                    <a:pt x="24" y="535"/>
                  </a:lnTo>
                  <a:lnTo>
                    <a:pt x="13" y="503"/>
                  </a:lnTo>
                  <a:lnTo>
                    <a:pt x="32" y="509"/>
                  </a:lnTo>
                  <a:lnTo>
                    <a:pt x="13" y="496"/>
                  </a:lnTo>
                  <a:lnTo>
                    <a:pt x="18" y="480"/>
                  </a:lnTo>
                  <a:lnTo>
                    <a:pt x="0" y="48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99" name="Freeform 99"/>
            <p:cNvSpPr/>
            <p:nvPr/>
          </p:nvSpPr>
          <p:spPr bwMode="auto">
            <a:xfrm>
              <a:off x="1802" y="2924"/>
              <a:ext cx="6" cy="16"/>
            </a:xfrm>
            <a:custGeom>
              <a:avLst/>
              <a:gdLst/>
              <a:ahLst/>
              <a:cxnLst>
                <a:cxn ang="0">
                  <a:pos x="0" y="10"/>
                </a:cxn>
                <a:cxn ang="0">
                  <a:pos x="4" y="0"/>
                </a:cxn>
                <a:cxn ang="0">
                  <a:pos x="7" y="17"/>
                </a:cxn>
                <a:cxn ang="0">
                  <a:pos x="0" y="10"/>
                </a:cxn>
              </a:cxnLst>
              <a:rect l="0" t="0" r="r" b="b"/>
              <a:pathLst>
                <a:path w="8" h="18">
                  <a:moveTo>
                    <a:pt x="0" y="10"/>
                  </a:moveTo>
                  <a:lnTo>
                    <a:pt x="4" y="0"/>
                  </a:lnTo>
                  <a:lnTo>
                    <a:pt x="7" y="17"/>
                  </a:lnTo>
                  <a:lnTo>
                    <a:pt x="0" y="1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00" name="Freeform 100"/>
            <p:cNvSpPr/>
            <p:nvPr/>
          </p:nvSpPr>
          <p:spPr bwMode="auto">
            <a:xfrm>
              <a:off x="1802" y="2924"/>
              <a:ext cx="10" cy="22"/>
            </a:xfrm>
            <a:custGeom>
              <a:avLst/>
              <a:gdLst/>
              <a:ahLst/>
              <a:cxnLst>
                <a:cxn ang="0">
                  <a:pos x="0" y="13"/>
                </a:cxn>
                <a:cxn ang="0">
                  <a:pos x="8" y="0"/>
                </a:cxn>
                <a:cxn ang="0">
                  <a:pos x="13" y="23"/>
                </a:cxn>
                <a:cxn ang="0">
                  <a:pos x="0" y="13"/>
                </a:cxn>
              </a:cxnLst>
              <a:rect l="0" t="0" r="r" b="b"/>
              <a:pathLst>
                <a:path w="14" h="24">
                  <a:moveTo>
                    <a:pt x="0" y="13"/>
                  </a:moveTo>
                  <a:lnTo>
                    <a:pt x="8" y="0"/>
                  </a:lnTo>
                  <a:lnTo>
                    <a:pt x="13" y="23"/>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01" name="Freeform 101"/>
            <p:cNvSpPr/>
            <p:nvPr/>
          </p:nvSpPr>
          <p:spPr bwMode="auto">
            <a:xfrm>
              <a:off x="1812" y="2819"/>
              <a:ext cx="2" cy="21"/>
            </a:xfrm>
            <a:custGeom>
              <a:avLst/>
              <a:gdLst/>
              <a:ahLst/>
              <a:cxnLst>
                <a:cxn ang="0">
                  <a:pos x="0" y="19"/>
                </a:cxn>
                <a:cxn ang="0">
                  <a:pos x="2" y="0"/>
                </a:cxn>
                <a:cxn ang="0">
                  <a:pos x="2" y="23"/>
                </a:cxn>
                <a:cxn ang="0">
                  <a:pos x="0" y="19"/>
                </a:cxn>
              </a:cxnLst>
              <a:rect l="0" t="0" r="r" b="b"/>
              <a:pathLst>
                <a:path w="3" h="24">
                  <a:moveTo>
                    <a:pt x="0" y="19"/>
                  </a:moveTo>
                  <a:lnTo>
                    <a:pt x="2" y="0"/>
                  </a:lnTo>
                  <a:lnTo>
                    <a:pt x="2" y="23"/>
                  </a:lnTo>
                  <a:lnTo>
                    <a:pt x="0" y="1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02" name="Freeform 102"/>
            <p:cNvSpPr/>
            <p:nvPr/>
          </p:nvSpPr>
          <p:spPr bwMode="auto">
            <a:xfrm>
              <a:off x="1812" y="2819"/>
              <a:ext cx="7" cy="26"/>
            </a:xfrm>
            <a:custGeom>
              <a:avLst/>
              <a:gdLst/>
              <a:ahLst/>
              <a:cxnLst>
                <a:cxn ang="0">
                  <a:pos x="0" y="24"/>
                </a:cxn>
                <a:cxn ang="0">
                  <a:pos x="8" y="0"/>
                </a:cxn>
                <a:cxn ang="0">
                  <a:pos x="8" y="29"/>
                </a:cxn>
                <a:cxn ang="0">
                  <a:pos x="0" y="24"/>
                </a:cxn>
              </a:cxnLst>
              <a:rect l="0" t="0" r="r" b="b"/>
              <a:pathLst>
                <a:path w="9" h="30">
                  <a:moveTo>
                    <a:pt x="0" y="24"/>
                  </a:moveTo>
                  <a:lnTo>
                    <a:pt x="8" y="0"/>
                  </a:lnTo>
                  <a:lnTo>
                    <a:pt x="8" y="29"/>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03" name="Freeform 103"/>
            <p:cNvSpPr/>
            <p:nvPr/>
          </p:nvSpPr>
          <p:spPr bwMode="auto">
            <a:xfrm>
              <a:off x="1819" y="3005"/>
              <a:ext cx="10" cy="7"/>
            </a:xfrm>
            <a:custGeom>
              <a:avLst/>
              <a:gdLst/>
              <a:ahLst/>
              <a:cxnLst>
                <a:cxn ang="0">
                  <a:pos x="0" y="0"/>
                </a:cxn>
                <a:cxn ang="0">
                  <a:pos x="15" y="2"/>
                </a:cxn>
                <a:cxn ang="0">
                  <a:pos x="15" y="7"/>
                </a:cxn>
                <a:cxn ang="0">
                  <a:pos x="0" y="0"/>
                </a:cxn>
              </a:cxnLst>
              <a:rect l="0" t="0" r="r" b="b"/>
              <a:pathLst>
                <a:path w="16" h="8">
                  <a:moveTo>
                    <a:pt x="0" y="0"/>
                  </a:moveTo>
                  <a:lnTo>
                    <a:pt x="15" y="2"/>
                  </a:lnTo>
                  <a:lnTo>
                    <a:pt x="15" y="7"/>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04" name="Freeform 104"/>
            <p:cNvSpPr/>
            <p:nvPr/>
          </p:nvSpPr>
          <p:spPr bwMode="auto">
            <a:xfrm>
              <a:off x="1819" y="3005"/>
              <a:ext cx="15" cy="12"/>
            </a:xfrm>
            <a:custGeom>
              <a:avLst/>
              <a:gdLst/>
              <a:ahLst/>
              <a:cxnLst>
                <a:cxn ang="0">
                  <a:pos x="0" y="0"/>
                </a:cxn>
                <a:cxn ang="0">
                  <a:pos x="21" y="3"/>
                </a:cxn>
                <a:cxn ang="0">
                  <a:pos x="21" y="13"/>
                </a:cxn>
                <a:cxn ang="0">
                  <a:pos x="0" y="0"/>
                </a:cxn>
              </a:cxnLst>
              <a:rect l="0" t="0" r="r" b="b"/>
              <a:pathLst>
                <a:path w="22" h="14">
                  <a:moveTo>
                    <a:pt x="0" y="0"/>
                  </a:moveTo>
                  <a:lnTo>
                    <a:pt x="21" y="3"/>
                  </a:lnTo>
                  <a:lnTo>
                    <a:pt x="21" y="13"/>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05" name="Freeform 105"/>
            <p:cNvSpPr/>
            <p:nvPr/>
          </p:nvSpPr>
          <p:spPr bwMode="auto">
            <a:xfrm>
              <a:off x="1821" y="2980"/>
              <a:ext cx="18" cy="20"/>
            </a:xfrm>
            <a:custGeom>
              <a:avLst/>
              <a:gdLst/>
              <a:ahLst/>
              <a:cxnLst>
                <a:cxn ang="0">
                  <a:pos x="0" y="2"/>
                </a:cxn>
                <a:cxn ang="0">
                  <a:pos x="9" y="0"/>
                </a:cxn>
                <a:cxn ang="0">
                  <a:pos x="6" y="9"/>
                </a:cxn>
                <a:cxn ang="0">
                  <a:pos x="23" y="13"/>
                </a:cxn>
                <a:cxn ang="0">
                  <a:pos x="13" y="23"/>
                </a:cxn>
                <a:cxn ang="0">
                  <a:pos x="0" y="2"/>
                </a:cxn>
              </a:cxnLst>
              <a:rect l="0" t="0" r="r" b="b"/>
              <a:pathLst>
                <a:path w="24" h="24">
                  <a:moveTo>
                    <a:pt x="0" y="2"/>
                  </a:moveTo>
                  <a:lnTo>
                    <a:pt x="9" y="0"/>
                  </a:lnTo>
                  <a:lnTo>
                    <a:pt x="6" y="9"/>
                  </a:lnTo>
                  <a:lnTo>
                    <a:pt x="23" y="13"/>
                  </a:lnTo>
                  <a:lnTo>
                    <a:pt x="13" y="23"/>
                  </a:lnTo>
                  <a:lnTo>
                    <a:pt x="0" y="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06" name="Freeform 106"/>
            <p:cNvSpPr/>
            <p:nvPr/>
          </p:nvSpPr>
          <p:spPr bwMode="auto">
            <a:xfrm>
              <a:off x="1821" y="2980"/>
              <a:ext cx="23" cy="26"/>
            </a:xfrm>
            <a:custGeom>
              <a:avLst/>
              <a:gdLst/>
              <a:ahLst/>
              <a:cxnLst>
                <a:cxn ang="0">
                  <a:pos x="0" y="3"/>
                </a:cxn>
                <a:cxn ang="0">
                  <a:pos x="11" y="0"/>
                </a:cxn>
                <a:cxn ang="0">
                  <a:pos x="8" y="11"/>
                </a:cxn>
                <a:cxn ang="0">
                  <a:pos x="29" y="16"/>
                </a:cxn>
                <a:cxn ang="0">
                  <a:pos x="16" y="29"/>
                </a:cxn>
                <a:cxn ang="0">
                  <a:pos x="0" y="3"/>
                </a:cxn>
              </a:cxnLst>
              <a:rect l="0" t="0" r="r" b="b"/>
              <a:pathLst>
                <a:path w="30" h="30">
                  <a:moveTo>
                    <a:pt x="0" y="3"/>
                  </a:moveTo>
                  <a:lnTo>
                    <a:pt x="11" y="0"/>
                  </a:lnTo>
                  <a:lnTo>
                    <a:pt x="8" y="11"/>
                  </a:lnTo>
                  <a:lnTo>
                    <a:pt x="29" y="16"/>
                  </a:lnTo>
                  <a:lnTo>
                    <a:pt x="16" y="29"/>
                  </a:lnTo>
                  <a:lnTo>
                    <a:pt x="0"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07" name="Freeform 107"/>
            <p:cNvSpPr/>
            <p:nvPr/>
          </p:nvSpPr>
          <p:spPr bwMode="auto">
            <a:xfrm>
              <a:off x="1838" y="3012"/>
              <a:ext cx="6" cy="3"/>
            </a:xfrm>
            <a:custGeom>
              <a:avLst/>
              <a:gdLst/>
              <a:ahLst/>
              <a:cxnLst>
                <a:cxn ang="0">
                  <a:pos x="0" y="1"/>
                </a:cxn>
                <a:cxn ang="0">
                  <a:pos x="3" y="0"/>
                </a:cxn>
                <a:cxn ang="0">
                  <a:pos x="7" y="2"/>
                </a:cxn>
                <a:cxn ang="0">
                  <a:pos x="0" y="1"/>
                </a:cxn>
              </a:cxnLst>
              <a:rect l="0" t="0" r="r" b="b"/>
              <a:pathLst>
                <a:path w="8" h="3">
                  <a:moveTo>
                    <a:pt x="0" y="1"/>
                  </a:moveTo>
                  <a:lnTo>
                    <a:pt x="3" y="0"/>
                  </a:lnTo>
                  <a:lnTo>
                    <a:pt x="7" y="2"/>
                  </a:lnTo>
                  <a:lnTo>
                    <a:pt x="0" y="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08" name="Freeform 108"/>
            <p:cNvSpPr/>
            <p:nvPr/>
          </p:nvSpPr>
          <p:spPr bwMode="auto">
            <a:xfrm>
              <a:off x="1838" y="3012"/>
              <a:ext cx="9" cy="7"/>
            </a:xfrm>
            <a:custGeom>
              <a:avLst/>
              <a:gdLst/>
              <a:ahLst/>
              <a:cxnLst>
                <a:cxn ang="0">
                  <a:pos x="0" y="5"/>
                </a:cxn>
                <a:cxn ang="0">
                  <a:pos x="5" y="0"/>
                </a:cxn>
                <a:cxn ang="0">
                  <a:pos x="13" y="8"/>
                </a:cxn>
                <a:cxn ang="0">
                  <a:pos x="0" y="5"/>
                </a:cxn>
              </a:cxnLst>
              <a:rect l="0" t="0" r="r" b="b"/>
              <a:pathLst>
                <a:path w="14" h="9">
                  <a:moveTo>
                    <a:pt x="0" y="5"/>
                  </a:moveTo>
                  <a:lnTo>
                    <a:pt x="5" y="0"/>
                  </a:lnTo>
                  <a:lnTo>
                    <a:pt x="13" y="8"/>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09" name="Freeform 109"/>
            <p:cNvSpPr/>
            <p:nvPr/>
          </p:nvSpPr>
          <p:spPr bwMode="auto">
            <a:xfrm>
              <a:off x="1845" y="2989"/>
              <a:ext cx="26" cy="34"/>
            </a:xfrm>
            <a:custGeom>
              <a:avLst/>
              <a:gdLst/>
              <a:ahLst/>
              <a:cxnLst>
                <a:cxn ang="0">
                  <a:pos x="0" y="34"/>
                </a:cxn>
                <a:cxn ang="0">
                  <a:pos x="8" y="27"/>
                </a:cxn>
                <a:cxn ang="0">
                  <a:pos x="25" y="32"/>
                </a:cxn>
                <a:cxn ang="0">
                  <a:pos x="16" y="20"/>
                </a:cxn>
                <a:cxn ang="0">
                  <a:pos x="25" y="16"/>
                </a:cxn>
                <a:cxn ang="0">
                  <a:pos x="14" y="13"/>
                </a:cxn>
                <a:cxn ang="0">
                  <a:pos x="14" y="3"/>
                </a:cxn>
                <a:cxn ang="0">
                  <a:pos x="34" y="0"/>
                </a:cxn>
                <a:cxn ang="0">
                  <a:pos x="34" y="39"/>
                </a:cxn>
                <a:cxn ang="0">
                  <a:pos x="0" y="34"/>
                </a:cxn>
              </a:cxnLst>
              <a:rect l="0" t="0" r="r" b="b"/>
              <a:pathLst>
                <a:path w="35" h="40">
                  <a:moveTo>
                    <a:pt x="0" y="34"/>
                  </a:moveTo>
                  <a:lnTo>
                    <a:pt x="8" y="27"/>
                  </a:lnTo>
                  <a:lnTo>
                    <a:pt x="25" y="32"/>
                  </a:lnTo>
                  <a:lnTo>
                    <a:pt x="16" y="20"/>
                  </a:lnTo>
                  <a:lnTo>
                    <a:pt x="25" y="16"/>
                  </a:lnTo>
                  <a:lnTo>
                    <a:pt x="14" y="13"/>
                  </a:lnTo>
                  <a:lnTo>
                    <a:pt x="14" y="3"/>
                  </a:lnTo>
                  <a:lnTo>
                    <a:pt x="34" y="0"/>
                  </a:lnTo>
                  <a:lnTo>
                    <a:pt x="34" y="39"/>
                  </a:lnTo>
                  <a:lnTo>
                    <a:pt x="0" y="3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10" name="Freeform 110"/>
            <p:cNvSpPr/>
            <p:nvPr/>
          </p:nvSpPr>
          <p:spPr bwMode="auto">
            <a:xfrm>
              <a:off x="1845" y="2989"/>
              <a:ext cx="30" cy="40"/>
            </a:xfrm>
            <a:custGeom>
              <a:avLst/>
              <a:gdLst/>
              <a:ahLst/>
              <a:cxnLst>
                <a:cxn ang="0">
                  <a:pos x="0" y="39"/>
                </a:cxn>
                <a:cxn ang="0">
                  <a:pos x="9" y="31"/>
                </a:cxn>
                <a:cxn ang="0">
                  <a:pos x="29" y="37"/>
                </a:cxn>
                <a:cxn ang="0">
                  <a:pos x="19" y="23"/>
                </a:cxn>
                <a:cxn ang="0">
                  <a:pos x="29" y="18"/>
                </a:cxn>
                <a:cxn ang="0">
                  <a:pos x="17" y="15"/>
                </a:cxn>
                <a:cxn ang="0">
                  <a:pos x="17" y="3"/>
                </a:cxn>
                <a:cxn ang="0">
                  <a:pos x="40" y="0"/>
                </a:cxn>
                <a:cxn ang="0">
                  <a:pos x="40" y="45"/>
                </a:cxn>
                <a:cxn ang="0">
                  <a:pos x="0" y="39"/>
                </a:cxn>
              </a:cxnLst>
              <a:rect l="0" t="0" r="r" b="b"/>
              <a:pathLst>
                <a:path w="41" h="46">
                  <a:moveTo>
                    <a:pt x="0" y="39"/>
                  </a:moveTo>
                  <a:lnTo>
                    <a:pt x="9" y="31"/>
                  </a:lnTo>
                  <a:lnTo>
                    <a:pt x="29" y="37"/>
                  </a:lnTo>
                  <a:lnTo>
                    <a:pt x="19" y="23"/>
                  </a:lnTo>
                  <a:lnTo>
                    <a:pt x="29" y="18"/>
                  </a:lnTo>
                  <a:lnTo>
                    <a:pt x="17" y="15"/>
                  </a:lnTo>
                  <a:lnTo>
                    <a:pt x="17" y="3"/>
                  </a:lnTo>
                  <a:lnTo>
                    <a:pt x="40" y="0"/>
                  </a:lnTo>
                  <a:lnTo>
                    <a:pt x="40" y="45"/>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1" name="Freeform 111"/>
            <p:cNvSpPr/>
            <p:nvPr/>
          </p:nvSpPr>
          <p:spPr bwMode="auto">
            <a:xfrm>
              <a:off x="1860" y="3036"/>
              <a:ext cx="20" cy="3"/>
            </a:xfrm>
            <a:custGeom>
              <a:avLst/>
              <a:gdLst/>
              <a:ahLst/>
              <a:cxnLst>
                <a:cxn ang="0">
                  <a:pos x="0" y="0"/>
                </a:cxn>
                <a:cxn ang="0">
                  <a:pos x="21" y="0"/>
                </a:cxn>
                <a:cxn ang="0">
                  <a:pos x="25" y="1"/>
                </a:cxn>
                <a:cxn ang="0">
                  <a:pos x="0" y="0"/>
                </a:cxn>
              </a:cxnLst>
              <a:rect l="0" t="0" r="r" b="b"/>
              <a:pathLst>
                <a:path w="26" h="2">
                  <a:moveTo>
                    <a:pt x="0" y="0"/>
                  </a:moveTo>
                  <a:lnTo>
                    <a:pt x="21" y="0"/>
                  </a:lnTo>
                  <a:lnTo>
                    <a:pt x="25" y="1"/>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12" name="Freeform 112"/>
            <p:cNvSpPr/>
            <p:nvPr/>
          </p:nvSpPr>
          <p:spPr bwMode="auto">
            <a:xfrm>
              <a:off x="1860" y="3036"/>
              <a:ext cx="25" cy="8"/>
            </a:xfrm>
            <a:custGeom>
              <a:avLst/>
              <a:gdLst/>
              <a:ahLst/>
              <a:cxnLst>
                <a:cxn ang="0">
                  <a:pos x="0" y="0"/>
                </a:cxn>
                <a:cxn ang="0">
                  <a:pos x="26" y="0"/>
                </a:cxn>
                <a:cxn ang="0">
                  <a:pos x="31" y="7"/>
                </a:cxn>
                <a:cxn ang="0">
                  <a:pos x="0" y="0"/>
                </a:cxn>
              </a:cxnLst>
              <a:rect l="0" t="0" r="r" b="b"/>
              <a:pathLst>
                <a:path w="32" h="8">
                  <a:moveTo>
                    <a:pt x="0" y="0"/>
                  </a:moveTo>
                  <a:lnTo>
                    <a:pt x="26" y="0"/>
                  </a:lnTo>
                  <a:lnTo>
                    <a:pt x="31" y="7"/>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3" name="Freeform 113"/>
            <p:cNvSpPr/>
            <p:nvPr/>
          </p:nvSpPr>
          <p:spPr bwMode="auto">
            <a:xfrm>
              <a:off x="1882" y="3031"/>
              <a:ext cx="5" cy="2"/>
            </a:xfrm>
            <a:custGeom>
              <a:avLst/>
              <a:gdLst/>
              <a:ahLst/>
              <a:cxnLst>
                <a:cxn ang="0">
                  <a:pos x="0" y="0"/>
                </a:cxn>
                <a:cxn ang="0">
                  <a:pos x="1" y="1"/>
                </a:cxn>
                <a:cxn ang="0">
                  <a:pos x="6" y="0"/>
                </a:cxn>
                <a:cxn ang="0">
                  <a:pos x="0" y="0"/>
                </a:cxn>
              </a:cxnLst>
              <a:rect l="0" t="0" r="r" b="b"/>
              <a:pathLst>
                <a:path w="7" h="2">
                  <a:moveTo>
                    <a:pt x="0" y="0"/>
                  </a:moveTo>
                  <a:lnTo>
                    <a:pt x="1" y="1"/>
                  </a:lnTo>
                  <a:lnTo>
                    <a:pt x="6" y="0"/>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14" name="Freeform 114"/>
            <p:cNvSpPr/>
            <p:nvPr/>
          </p:nvSpPr>
          <p:spPr bwMode="auto">
            <a:xfrm>
              <a:off x="1882" y="3033"/>
              <a:ext cx="10" cy="4"/>
            </a:xfrm>
            <a:custGeom>
              <a:avLst/>
              <a:gdLst/>
              <a:ahLst/>
              <a:cxnLst>
                <a:cxn ang="0">
                  <a:pos x="0" y="5"/>
                </a:cxn>
                <a:cxn ang="0">
                  <a:pos x="2" y="0"/>
                </a:cxn>
                <a:cxn ang="0">
                  <a:pos x="12" y="5"/>
                </a:cxn>
                <a:cxn ang="0">
                  <a:pos x="0" y="5"/>
                </a:cxn>
              </a:cxnLst>
              <a:rect l="0" t="0" r="r" b="b"/>
              <a:pathLst>
                <a:path w="13" h="6">
                  <a:moveTo>
                    <a:pt x="0" y="5"/>
                  </a:moveTo>
                  <a:lnTo>
                    <a:pt x="2" y="0"/>
                  </a:lnTo>
                  <a:lnTo>
                    <a:pt x="12" y="5"/>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5" name="Freeform 115"/>
            <p:cNvSpPr/>
            <p:nvPr/>
          </p:nvSpPr>
          <p:spPr bwMode="auto">
            <a:xfrm>
              <a:off x="3425" y="1518"/>
              <a:ext cx="660" cy="482"/>
            </a:xfrm>
            <a:custGeom>
              <a:avLst/>
              <a:gdLst/>
              <a:ahLst/>
              <a:cxnLst>
                <a:cxn ang="0">
                  <a:pos x="5" y="248"/>
                </a:cxn>
                <a:cxn ang="0">
                  <a:pos x="93" y="213"/>
                </a:cxn>
                <a:cxn ang="0">
                  <a:pos x="90" y="163"/>
                </a:cxn>
                <a:cxn ang="0">
                  <a:pos x="135" y="120"/>
                </a:cxn>
                <a:cxn ang="0">
                  <a:pos x="177" y="98"/>
                </a:cxn>
                <a:cxn ang="0">
                  <a:pos x="219" y="106"/>
                </a:cxn>
                <a:cxn ang="0">
                  <a:pos x="249" y="155"/>
                </a:cxn>
                <a:cxn ang="0">
                  <a:pos x="344" y="202"/>
                </a:cxn>
                <a:cxn ang="0">
                  <a:pos x="453" y="220"/>
                </a:cxn>
                <a:cxn ang="0">
                  <a:pos x="557" y="181"/>
                </a:cxn>
                <a:cxn ang="0">
                  <a:pos x="583" y="166"/>
                </a:cxn>
                <a:cxn ang="0">
                  <a:pos x="670" y="130"/>
                </a:cxn>
                <a:cxn ang="0">
                  <a:pos x="612" y="111"/>
                </a:cxn>
                <a:cxn ang="0">
                  <a:pos x="625" y="67"/>
                </a:cxn>
                <a:cxn ang="0">
                  <a:pos x="667" y="67"/>
                </a:cxn>
                <a:cxn ang="0">
                  <a:pos x="677" y="18"/>
                </a:cxn>
                <a:cxn ang="0">
                  <a:pos x="758" y="13"/>
                </a:cxn>
                <a:cxn ang="0">
                  <a:pos x="830" y="91"/>
                </a:cxn>
                <a:cxn ang="0">
                  <a:pos x="893" y="98"/>
                </a:cxn>
                <a:cxn ang="0">
                  <a:pos x="835" y="168"/>
                </a:cxn>
                <a:cxn ang="0">
                  <a:pos x="830" y="205"/>
                </a:cxn>
                <a:cxn ang="0">
                  <a:pos x="797" y="215"/>
                </a:cxn>
                <a:cxn ang="0">
                  <a:pos x="779" y="223"/>
                </a:cxn>
                <a:cxn ang="0">
                  <a:pos x="695" y="270"/>
                </a:cxn>
                <a:cxn ang="0">
                  <a:pos x="703" y="231"/>
                </a:cxn>
                <a:cxn ang="0">
                  <a:pos x="641" y="275"/>
                </a:cxn>
                <a:cxn ang="0">
                  <a:pos x="687" y="288"/>
                </a:cxn>
                <a:cxn ang="0">
                  <a:pos x="679" y="312"/>
                </a:cxn>
                <a:cxn ang="0">
                  <a:pos x="705" y="387"/>
                </a:cxn>
                <a:cxn ang="0">
                  <a:pos x="705" y="399"/>
                </a:cxn>
                <a:cxn ang="0">
                  <a:pos x="705" y="415"/>
                </a:cxn>
                <a:cxn ang="0">
                  <a:pos x="625" y="523"/>
                </a:cxn>
                <a:cxn ang="0">
                  <a:pos x="588" y="529"/>
                </a:cxn>
                <a:cxn ang="0">
                  <a:pos x="573" y="537"/>
                </a:cxn>
                <a:cxn ang="0">
                  <a:pos x="531" y="565"/>
                </a:cxn>
                <a:cxn ang="0">
                  <a:pos x="503" y="544"/>
                </a:cxn>
                <a:cxn ang="0">
                  <a:pos x="414" y="531"/>
                </a:cxn>
                <a:cxn ang="0">
                  <a:pos x="409" y="547"/>
                </a:cxn>
                <a:cxn ang="0">
                  <a:pos x="375" y="534"/>
                </a:cxn>
                <a:cxn ang="0">
                  <a:pos x="352" y="509"/>
                </a:cxn>
                <a:cxn ang="0">
                  <a:pos x="365" y="451"/>
                </a:cxn>
                <a:cxn ang="0">
                  <a:pos x="331" y="438"/>
                </a:cxn>
                <a:cxn ang="0">
                  <a:pos x="265" y="448"/>
                </a:cxn>
                <a:cxn ang="0">
                  <a:pos x="222" y="456"/>
                </a:cxn>
                <a:cxn ang="0">
                  <a:pos x="211" y="448"/>
                </a:cxn>
                <a:cxn ang="0">
                  <a:pos x="154" y="425"/>
                </a:cxn>
                <a:cxn ang="0">
                  <a:pos x="77" y="399"/>
                </a:cxn>
                <a:cxn ang="0">
                  <a:pos x="85" y="370"/>
                </a:cxn>
                <a:cxn ang="0">
                  <a:pos x="95" y="324"/>
                </a:cxn>
                <a:cxn ang="0">
                  <a:pos x="57" y="327"/>
                </a:cxn>
                <a:cxn ang="0">
                  <a:pos x="15" y="295"/>
                </a:cxn>
                <a:cxn ang="0">
                  <a:pos x="0" y="267"/>
                </a:cxn>
              </a:cxnLst>
              <a:rect l="0" t="0" r="r" b="b"/>
              <a:pathLst>
                <a:path w="894" h="566">
                  <a:moveTo>
                    <a:pt x="0" y="267"/>
                  </a:moveTo>
                  <a:lnTo>
                    <a:pt x="5" y="248"/>
                  </a:lnTo>
                  <a:lnTo>
                    <a:pt x="39" y="243"/>
                  </a:lnTo>
                  <a:lnTo>
                    <a:pt x="93" y="213"/>
                  </a:lnTo>
                  <a:lnTo>
                    <a:pt x="101" y="189"/>
                  </a:lnTo>
                  <a:lnTo>
                    <a:pt x="90" y="163"/>
                  </a:lnTo>
                  <a:lnTo>
                    <a:pt x="127" y="155"/>
                  </a:lnTo>
                  <a:lnTo>
                    <a:pt x="135" y="120"/>
                  </a:lnTo>
                  <a:lnTo>
                    <a:pt x="174" y="125"/>
                  </a:lnTo>
                  <a:lnTo>
                    <a:pt x="177" y="98"/>
                  </a:lnTo>
                  <a:lnTo>
                    <a:pt x="206" y="88"/>
                  </a:lnTo>
                  <a:lnTo>
                    <a:pt x="219" y="106"/>
                  </a:lnTo>
                  <a:lnTo>
                    <a:pt x="241" y="114"/>
                  </a:lnTo>
                  <a:lnTo>
                    <a:pt x="249" y="155"/>
                  </a:lnTo>
                  <a:lnTo>
                    <a:pt x="315" y="173"/>
                  </a:lnTo>
                  <a:lnTo>
                    <a:pt x="344" y="202"/>
                  </a:lnTo>
                  <a:lnTo>
                    <a:pt x="395" y="197"/>
                  </a:lnTo>
                  <a:lnTo>
                    <a:pt x="453" y="220"/>
                  </a:lnTo>
                  <a:lnTo>
                    <a:pt x="533" y="202"/>
                  </a:lnTo>
                  <a:lnTo>
                    <a:pt x="557" y="181"/>
                  </a:lnTo>
                  <a:lnTo>
                    <a:pt x="560" y="163"/>
                  </a:lnTo>
                  <a:lnTo>
                    <a:pt x="583" y="166"/>
                  </a:lnTo>
                  <a:lnTo>
                    <a:pt x="630" y="132"/>
                  </a:lnTo>
                  <a:lnTo>
                    <a:pt x="670" y="130"/>
                  </a:lnTo>
                  <a:lnTo>
                    <a:pt x="649" y="103"/>
                  </a:lnTo>
                  <a:lnTo>
                    <a:pt x="612" y="111"/>
                  </a:lnTo>
                  <a:lnTo>
                    <a:pt x="612" y="85"/>
                  </a:lnTo>
                  <a:lnTo>
                    <a:pt x="625" y="67"/>
                  </a:lnTo>
                  <a:lnTo>
                    <a:pt x="644" y="75"/>
                  </a:lnTo>
                  <a:lnTo>
                    <a:pt x="667" y="67"/>
                  </a:lnTo>
                  <a:lnTo>
                    <a:pt x="684" y="31"/>
                  </a:lnTo>
                  <a:lnTo>
                    <a:pt x="677" y="18"/>
                  </a:lnTo>
                  <a:lnTo>
                    <a:pt x="726" y="0"/>
                  </a:lnTo>
                  <a:lnTo>
                    <a:pt x="758" y="13"/>
                  </a:lnTo>
                  <a:lnTo>
                    <a:pt x="787" y="75"/>
                  </a:lnTo>
                  <a:lnTo>
                    <a:pt x="830" y="91"/>
                  </a:lnTo>
                  <a:lnTo>
                    <a:pt x="838" y="111"/>
                  </a:lnTo>
                  <a:lnTo>
                    <a:pt x="893" y="98"/>
                  </a:lnTo>
                  <a:lnTo>
                    <a:pt x="867" y="158"/>
                  </a:lnTo>
                  <a:lnTo>
                    <a:pt x="835" y="168"/>
                  </a:lnTo>
                  <a:lnTo>
                    <a:pt x="841" y="189"/>
                  </a:lnTo>
                  <a:lnTo>
                    <a:pt x="830" y="205"/>
                  </a:lnTo>
                  <a:lnTo>
                    <a:pt x="825" y="197"/>
                  </a:lnTo>
                  <a:lnTo>
                    <a:pt x="797" y="215"/>
                  </a:lnTo>
                  <a:lnTo>
                    <a:pt x="797" y="223"/>
                  </a:lnTo>
                  <a:lnTo>
                    <a:pt x="779" y="223"/>
                  </a:lnTo>
                  <a:lnTo>
                    <a:pt x="742" y="251"/>
                  </a:lnTo>
                  <a:lnTo>
                    <a:pt x="695" y="270"/>
                  </a:lnTo>
                  <a:lnTo>
                    <a:pt x="711" y="241"/>
                  </a:lnTo>
                  <a:lnTo>
                    <a:pt x="703" y="231"/>
                  </a:lnTo>
                  <a:lnTo>
                    <a:pt x="644" y="264"/>
                  </a:lnTo>
                  <a:lnTo>
                    <a:pt x="641" y="275"/>
                  </a:lnTo>
                  <a:lnTo>
                    <a:pt x="664" y="295"/>
                  </a:lnTo>
                  <a:lnTo>
                    <a:pt x="687" y="288"/>
                  </a:lnTo>
                  <a:lnTo>
                    <a:pt x="713" y="293"/>
                  </a:lnTo>
                  <a:lnTo>
                    <a:pt x="679" y="312"/>
                  </a:lnTo>
                  <a:lnTo>
                    <a:pt x="667" y="334"/>
                  </a:lnTo>
                  <a:lnTo>
                    <a:pt x="705" y="387"/>
                  </a:lnTo>
                  <a:lnTo>
                    <a:pt x="679" y="381"/>
                  </a:lnTo>
                  <a:lnTo>
                    <a:pt x="705" y="399"/>
                  </a:lnTo>
                  <a:lnTo>
                    <a:pt x="679" y="413"/>
                  </a:lnTo>
                  <a:lnTo>
                    <a:pt x="705" y="415"/>
                  </a:lnTo>
                  <a:lnTo>
                    <a:pt x="659" y="496"/>
                  </a:lnTo>
                  <a:lnTo>
                    <a:pt x="625" y="523"/>
                  </a:lnTo>
                  <a:lnTo>
                    <a:pt x="591" y="529"/>
                  </a:lnTo>
                  <a:lnTo>
                    <a:pt x="588" y="529"/>
                  </a:lnTo>
                  <a:lnTo>
                    <a:pt x="583" y="526"/>
                  </a:lnTo>
                  <a:lnTo>
                    <a:pt x="573" y="537"/>
                  </a:lnTo>
                  <a:lnTo>
                    <a:pt x="533" y="547"/>
                  </a:lnTo>
                  <a:lnTo>
                    <a:pt x="531" y="565"/>
                  </a:lnTo>
                  <a:lnTo>
                    <a:pt x="526" y="542"/>
                  </a:lnTo>
                  <a:lnTo>
                    <a:pt x="503" y="544"/>
                  </a:lnTo>
                  <a:lnTo>
                    <a:pt x="461" y="520"/>
                  </a:lnTo>
                  <a:lnTo>
                    <a:pt x="414" y="531"/>
                  </a:lnTo>
                  <a:lnTo>
                    <a:pt x="409" y="531"/>
                  </a:lnTo>
                  <a:lnTo>
                    <a:pt x="409" y="547"/>
                  </a:lnTo>
                  <a:lnTo>
                    <a:pt x="400" y="542"/>
                  </a:lnTo>
                  <a:lnTo>
                    <a:pt x="375" y="534"/>
                  </a:lnTo>
                  <a:lnTo>
                    <a:pt x="368" y="506"/>
                  </a:lnTo>
                  <a:lnTo>
                    <a:pt x="352" y="509"/>
                  </a:lnTo>
                  <a:lnTo>
                    <a:pt x="365" y="464"/>
                  </a:lnTo>
                  <a:lnTo>
                    <a:pt x="365" y="451"/>
                  </a:lnTo>
                  <a:lnTo>
                    <a:pt x="349" y="443"/>
                  </a:lnTo>
                  <a:lnTo>
                    <a:pt x="331" y="438"/>
                  </a:lnTo>
                  <a:lnTo>
                    <a:pt x="325" y="421"/>
                  </a:lnTo>
                  <a:lnTo>
                    <a:pt x="265" y="448"/>
                  </a:lnTo>
                  <a:lnTo>
                    <a:pt x="236" y="440"/>
                  </a:lnTo>
                  <a:lnTo>
                    <a:pt x="222" y="456"/>
                  </a:lnTo>
                  <a:lnTo>
                    <a:pt x="219" y="443"/>
                  </a:lnTo>
                  <a:lnTo>
                    <a:pt x="211" y="448"/>
                  </a:lnTo>
                  <a:lnTo>
                    <a:pt x="177" y="448"/>
                  </a:lnTo>
                  <a:lnTo>
                    <a:pt x="154" y="425"/>
                  </a:lnTo>
                  <a:lnTo>
                    <a:pt x="109" y="410"/>
                  </a:lnTo>
                  <a:lnTo>
                    <a:pt x="77" y="399"/>
                  </a:lnTo>
                  <a:lnTo>
                    <a:pt x="71" y="373"/>
                  </a:lnTo>
                  <a:lnTo>
                    <a:pt x="85" y="370"/>
                  </a:lnTo>
                  <a:lnTo>
                    <a:pt x="77" y="347"/>
                  </a:lnTo>
                  <a:lnTo>
                    <a:pt x="95" y="324"/>
                  </a:lnTo>
                  <a:lnTo>
                    <a:pt x="83" y="314"/>
                  </a:lnTo>
                  <a:lnTo>
                    <a:pt x="57" y="327"/>
                  </a:lnTo>
                  <a:lnTo>
                    <a:pt x="13" y="298"/>
                  </a:lnTo>
                  <a:lnTo>
                    <a:pt x="15" y="295"/>
                  </a:lnTo>
                  <a:lnTo>
                    <a:pt x="15" y="275"/>
                  </a:lnTo>
                  <a:lnTo>
                    <a:pt x="0" y="26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16" name="Freeform 116"/>
            <p:cNvSpPr/>
            <p:nvPr/>
          </p:nvSpPr>
          <p:spPr bwMode="auto">
            <a:xfrm>
              <a:off x="3425" y="1518"/>
              <a:ext cx="666" cy="487"/>
            </a:xfrm>
            <a:custGeom>
              <a:avLst/>
              <a:gdLst/>
              <a:ahLst/>
              <a:cxnLst>
                <a:cxn ang="0">
                  <a:pos x="5" y="251"/>
                </a:cxn>
                <a:cxn ang="0">
                  <a:pos x="94" y="215"/>
                </a:cxn>
                <a:cxn ang="0">
                  <a:pos x="91" y="165"/>
                </a:cxn>
                <a:cxn ang="0">
                  <a:pos x="136" y="121"/>
                </a:cxn>
                <a:cxn ang="0">
                  <a:pos x="178" y="99"/>
                </a:cxn>
                <a:cxn ang="0">
                  <a:pos x="220" y="107"/>
                </a:cxn>
                <a:cxn ang="0">
                  <a:pos x="251" y="157"/>
                </a:cxn>
                <a:cxn ang="0">
                  <a:pos x="346" y="204"/>
                </a:cxn>
                <a:cxn ang="0">
                  <a:pos x="456" y="222"/>
                </a:cxn>
                <a:cxn ang="0">
                  <a:pos x="561" y="183"/>
                </a:cxn>
                <a:cxn ang="0">
                  <a:pos x="587" y="168"/>
                </a:cxn>
                <a:cxn ang="0">
                  <a:pos x="674" y="131"/>
                </a:cxn>
                <a:cxn ang="0">
                  <a:pos x="616" y="112"/>
                </a:cxn>
                <a:cxn ang="0">
                  <a:pos x="629" y="68"/>
                </a:cxn>
                <a:cxn ang="0">
                  <a:pos x="671" y="68"/>
                </a:cxn>
                <a:cxn ang="0">
                  <a:pos x="682" y="18"/>
                </a:cxn>
                <a:cxn ang="0">
                  <a:pos x="763" y="13"/>
                </a:cxn>
                <a:cxn ang="0">
                  <a:pos x="836" y="92"/>
                </a:cxn>
                <a:cxn ang="0">
                  <a:pos x="899" y="99"/>
                </a:cxn>
                <a:cxn ang="0">
                  <a:pos x="841" y="170"/>
                </a:cxn>
                <a:cxn ang="0">
                  <a:pos x="836" y="207"/>
                </a:cxn>
                <a:cxn ang="0">
                  <a:pos x="802" y="217"/>
                </a:cxn>
                <a:cxn ang="0">
                  <a:pos x="784" y="225"/>
                </a:cxn>
                <a:cxn ang="0">
                  <a:pos x="700" y="273"/>
                </a:cxn>
                <a:cxn ang="0">
                  <a:pos x="708" y="233"/>
                </a:cxn>
                <a:cxn ang="0">
                  <a:pos x="645" y="278"/>
                </a:cxn>
                <a:cxn ang="0">
                  <a:pos x="692" y="291"/>
                </a:cxn>
                <a:cxn ang="0">
                  <a:pos x="684" y="315"/>
                </a:cxn>
                <a:cxn ang="0">
                  <a:pos x="710" y="391"/>
                </a:cxn>
                <a:cxn ang="0">
                  <a:pos x="710" y="403"/>
                </a:cxn>
                <a:cxn ang="0">
                  <a:pos x="710" y="419"/>
                </a:cxn>
                <a:cxn ang="0">
                  <a:pos x="629" y="529"/>
                </a:cxn>
                <a:cxn ang="0">
                  <a:pos x="592" y="535"/>
                </a:cxn>
                <a:cxn ang="0">
                  <a:pos x="577" y="543"/>
                </a:cxn>
                <a:cxn ang="0">
                  <a:pos x="535" y="571"/>
                </a:cxn>
                <a:cxn ang="0">
                  <a:pos x="506" y="550"/>
                </a:cxn>
                <a:cxn ang="0">
                  <a:pos x="417" y="537"/>
                </a:cxn>
                <a:cxn ang="0">
                  <a:pos x="412" y="553"/>
                </a:cxn>
                <a:cxn ang="0">
                  <a:pos x="378" y="540"/>
                </a:cxn>
                <a:cxn ang="0">
                  <a:pos x="354" y="514"/>
                </a:cxn>
                <a:cxn ang="0">
                  <a:pos x="367" y="456"/>
                </a:cxn>
                <a:cxn ang="0">
                  <a:pos x="333" y="443"/>
                </a:cxn>
                <a:cxn ang="0">
                  <a:pos x="267" y="453"/>
                </a:cxn>
                <a:cxn ang="0">
                  <a:pos x="223" y="461"/>
                </a:cxn>
                <a:cxn ang="0">
                  <a:pos x="212" y="453"/>
                </a:cxn>
                <a:cxn ang="0">
                  <a:pos x="155" y="430"/>
                </a:cxn>
                <a:cxn ang="0">
                  <a:pos x="78" y="403"/>
                </a:cxn>
                <a:cxn ang="0">
                  <a:pos x="86" y="374"/>
                </a:cxn>
                <a:cxn ang="0">
                  <a:pos x="96" y="327"/>
                </a:cxn>
                <a:cxn ang="0">
                  <a:pos x="57" y="330"/>
                </a:cxn>
                <a:cxn ang="0">
                  <a:pos x="15" y="298"/>
                </a:cxn>
                <a:cxn ang="0">
                  <a:pos x="0" y="270"/>
                </a:cxn>
              </a:cxnLst>
              <a:rect l="0" t="0" r="r" b="b"/>
              <a:pathLst>
                <a:path w="900" h="572">
                  <a:moveTo>
                    <a:pt x="0" y="270"/>
                  </a:moveTo>
                  <a:lnTo>
                    <a:pt x="5" y="251"/>
                  </a:lnTo>
                  <a:lnTo>
                    <a:pt x="39" y="246"/>
                  </a:lnTo>
                  <a:lnTo>
                    <a:pt x="94" y="215"/>
                  </a:lnTo>
                  <a:lnTo>
                    <a:pt x="102" y="191"/>
                  </a:lnTo>
                  <a:lnTo>
                    <a:pt x="91" y="165"/>
                  </a:lnTo>
                  <a:lnTo>
                    <a:pt x="128" y="157"/>
                  </a:lnTo>
                  <a:lnTo>
                    <a:pt x="136" y="121"/>
                  </a:lnTo>
                  <a:lnTo>
                    <a:pt x="175" y="126"/>
                  </a:lnTo>
                  <a:lnTo>
                    <a:pt x="178" y="99"/>
                  </a:lnTo>
                  <a:lnTo>
                    <a:pt x="207" y="89"/>
                  </a:lnTo>
                  <a:lnTo>
                    <a:pt x="220" y="107"/>
                  </a:lnTo>
                  <a:lnTo>
                    <a:pt x="243" y="115"/>
                  </a:lnTo>
                  <a:lnTo>
                    <a:pt x="251" y="157"/>
                  </a:lnTo>
                  <a:lnTo>
                    <a:pt x="317" y="175"/>
                  </a:lnTo>
                  <a:lnTo>
                    <a:pt x="346" y="204"/>
                  </a:lnTo>
                  <a:lnTo>
                    <a:pt x="398" y="199"/>
                  </a:lnTo>
                  <a:lnTo>
                    <a:pt x="456" y="222"/>
                  </a:lnTo>
                  <a:lnTo>
                    <a:pt x="537" y="204"/>
                  </a:lnTo>
                  <a:lnTo>
                    <a:pt x="561" y="183"/>
                  </a:lnTo>
                  <a:lnTo>
                    <a:pt x="564" y="165"/>
                  </a:lnTo>
                  <a:lnTo>
                    <a:pt x="587" y="168"/>
                  </a:lnTo>
                  <a:lnTo>
                    <a:pt x="634" y="133"/>
                  </a:lnTo>
                  <a:lnTo>
                    <a:pt x="674" y="131"/>
                  </a:lnTo>
                  <a:lnTo>
                    <a:pt x="653" y="104"/>
                  </a:lnTo>
                  <a:lnTo>
                    <a:pt x="616" y="112"/>
                  </a:lnTo>
                  <a:lnTo>
                    <a:pt x="616" y="86"/>
                  </a:lnTo>
                  <a:lnTo>
                    <a:pt x="629" y="68"/>
                  </a:lnTo>
                  <a:lnTo>
                    <a:pt x="648" y="76"/>
                  </a:lnTo>
                  <a:lnTo>
                    <a:pt x="671" y="68"/>
                  </a:lnTo>
                  <a:lnTo>
                    <a:pt x="689" y="31"/>
                  </a:lnTo>
                  <a:lnTo>
                    <a:pt x="682" y="18"/>
                  </a:lnTo>
                  <a:lnTo>
                    <a:pt x="731" y="0"/>
                  </a:lnTo>
                  <a:lnTo>
                    <a:pt x="763" y="13"/>
                  </a:lnTo>
                  <a:lnTo>
                    <a:pt x="792" y="76"/>
                  </a:lnTo>
                  <a:lnTo>
                    <a:pt x="836" y="92"/>
                  </a:lnTo>
                  <a:lnTo>
                    <a:pt x="844" y="112"/>
                  </a:lnTo>
                  <a:lnTo>
                    <a:pt x="899" y="99"/>
                  </a:lnTo>
                  <a:lnTo>
                    <a:pt x="873" y="160"/>
                  </a:lnTo>
                  <a:lnTo>
                    <a:pt x="841" y="170"/>
                  </a:lnTo>
                  <a:lnTo>
                    <a:pt x="847" y="191"/>
                  </a:lnTo>
                  <a:lnTo>
                    <a:pt x="836" y="207"/>
                  </a:lnTo>
                  <a:lnTo>
                    <a:pt x="831" y="199"/>
                  </a:lnTo>
                  <a:lnTo>
                    <a:pt x="802" y="217"/>
                  </a:lnTo>
                  <a:lnTo>
                    <a:pt x="802" y="225"/>
                  </a:lnTo>
                  <a:lnTo>
                    <a:pt x="784" y="225"/>
                  </a:lnTo>
                  <a:lnTo>
                    <a:pt x="747" y="254"/>
                  </a:lnTo>
                  <a:lnTo>
                    <a:pt x="700" y="273"/>
                  </a:lnTo>
                  <a:lnTo>
                    <a:pt x="716" y="244"/>
                  </a:lnTo>
                  <a:lnTo>
                    <a:pt x="708" y="233"/>
                  </a:lnTo>
                  <a:lnTo>
                    <a:pt x="648" y="267"/>
                  </a:lnTo>
                  <a:lnTo>
                    <a:pt x="645" y="278"/>
                  </a:lnTo>
                  <a:lnTo>
                    <a:pt x="668" y="298"/>
                  </a:lnTo>
                  <a:lnTo>
                    <a:pt x="692" y="291"/>
                  </a:lnTo>
                  <a:lnTo>
                    <a:pt x="718" y="296"/>
                  </a:lnTo>
                  <a:lnTo>
                    <a:pt x="684" y="315"/>
                  </a:lnTo>
                  <a:lnTo>
                    <a:pt x="671" y="338"/>
                  </a:lnTo>
                  <a:lnTo>
                    <a:pt x="710" y="391"/>
                  </a:lnTo>
                  <a:lnTo>
                    <a:pt x="684" y="385"/>
                  </a:lnTo>
                  <a:lnTo>
                    <a:pt x="710" y="403"/>
                  </a:lnTo>
                  <a:lnTo>
                    <a:pt x="684" y="417"/>
                  </a:lnTo>
                  <a:lnTo>
                    <a:pt x="710" y="419"/>
                  </a:lnTo>
                  <a:lnTo>
                    <a:pt x="663" y="501"/>
                  </a:lnTo>
                  <a:lnTo>
                    <a:pt x="629" y="529"/>
                  </a:lnTo>
                  <a:lnTo>
                    <a:pt x="595" y="535"/>
                  </a:lnTo>
                  <a:lnTo>
                    <a:pt x="592" y="535"/>
                  </a:lnTo>
                  <a:lnTo>
                    <a:pt x="587" y="532"/>
                  </a:lnTo>
                  <a:lnTo>
                    <a:pt x="577" y="543"/>
                  </a:lnTo>
                  <a:lnTo>
                    <a:pt x="537" y="553"/>
                  </a:lnTo>
                  <a:lnTo>
                    <a:pt x="535" y="571"/>
                  </a:lnTo>
                  <a:lnTo>
                    <a:pt x="530" y="548"/>
                  </a:lnTo>
                  <a:lnTo>
                    <a:pt x="506" y="550"/>
                  </a:lnTo>
                  <a:lnTo>
                    <a:pt x="464" y="526"/>
                  </a:lnTo>
                  <a:lnTo>
                    <a:pt x="417" y="537"/>
                  </a:lnTo>
                  <a:lnTo>
                    <a:pt x="412" y="537"/>
                  </a:lnTo>
                  <a:lnTo>
                    <a:pt x="412" y="553"/>
                  </a:lnTo>
                  <a:lnTo>
                    <a:pt x="403" y="548"/>
                  </a:lnTo>
                  <a:lnTo>
                    <a:pt x="378" y="540"/>
                  </a:lnTo>
                  <a:lnTo>
                    <a:pt x="370" y="511"/>
                  </a:lnTo>
                  <a:lnTo>
                    <a:pt x="354" y="514"/>
                  </a:lnTo>
                  <a:lnTo>
                    <a:pt x="367" y="469"/>
                  </a:lnTo>
                  <a:lnTo>
                    <a:pt x="367" y="456"/>
                  </a:lnTo>
                  <a:lnTo>
                    <a:pt x="351" y="448"/>
                  </a:lnTo>
                  <a:lnTo>
                    <a:pt x="333" y="443"/>
                  </a:lnTo>
                  <a:lnTo>
                    <a:pt x="327" y="425"/>
                  </a:lnTo>
                  <a:lnTo>
                    <a:pt x="267" y="453"/>
                  </a:lnTo>
                  <a:lnTo>
                    <a:pt x="238" y="445"/>
                  </a:lnTo>
                  <a:lnTo>
                    <a:pt x="223" y="461"/>
                  </a:lnTo>
                  <a:lnTo>
                    <a:pt x="220" y="448"/>
                  </a:lnTo>
                  <a:lnTo>
                    <a:pt x="212" y="453"/>
                  </a:lnTo>
                  <a:lnTo>
                    <a:pt x="178" y="453"/>
                  </a:lnTo>
                  <a:lnTo>
                    <a:pt x="155" y="430"/>
                  </a:lnTo>
                  <a:lnTo>
                    <a:pt x="110" y="414"/>
                  </a:lnTo>
                  <a:lnTo>
                    <a:pt x="78" y="403"/>
                  </a:lnTo>
                  <a:lnTo>
                    <a:pt x="71" y="377"/>
                  </a:lnTo>
                  <a:lnTo>
                    <a:pt x="86" y="374"/>
                  </a:lnTo>
                  <a:lnTo>
                    <a:pt x="78" y="351"/>
                  </a:lnTo>
                  <a:lnTo>
                    <a:pt x="96" y="327"/>
                  </a:lnTo>
                  <a:lnTo>
                    <a:pt x="84" y="317"/>
                  </a:lnTo>
                  <a:lnTo>
                    <a:pt x="57" y="330"/>
                  </a:lnTo>
                  <a:lnTo>
                    <a:pt x="13" y="301"/>
                  </a:lnTo>
                  <a:lnTo>
                    <a:pt x="15" y="298"/>
                  </a:lnTo>
                  <a:lnTo>
                    <a:pt x="15" y="278"/>
                  </a:lnTo>
                  <a:lnTo>
                    <a:pt x="0" y="27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7" name="Freeform 117"/>
            <p:cNvSpPr/>
            <p:nvPr/>
          </p:nvSpPr>
          <p:spPr bwMode="auto">
            <a:xfrm>
              <a:off x="3806" y="2007"/>
              <a:ext cx="20" cy="20"/>
            </a:xfrm>
            <a:custGeom>
              <a:avLst/>
              <a:gdLst/>
              <a:ahLst/>
              <a:cxnLst>
                <a:cxn ang="0">
                  <a:pos x="0" y="14"/>
                </a:cxn>
                <a:cxn ang="0">
                  <a:pos x="9" y="0"/>
                </a:cxn>
                <a:cxn ang="0">
                  <a:pos x="26" y="4"/>
                </a:cxn>
                <a:cxn ang="0">
                  <a:pos x="11" y="22"/>
                </a:cxn>
                <a:cxn ang="0">
                  <a:pos x="0" y="14"/>
                </a:cxn>
              </a:cxnLst>
              <a:rect l="0" t="0" r="r" b="b"/>
              <a:pathLst>
                <a:path w="27" h="23">
                  <a:moveTo>
                    <a:pt x="0" y="14"/>
                  </a:moveTo>
                  <a:lnTo>
                    <a:pt x="9" y="0"/>
                  </a:lnTo>
                  <a:lnTo>
                    <a:pt x="26" y="4"/>
                  </a:lnTo>
                  <a:lnTo>
                    <a:pt x="11" y="22"/>
                  </a:lnTo>
                  <a:lnTo>
                    <a:pt x="0" y="1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18" name="Freeform 118"/>
            <p:cNvSpPr/>
            <p:nvPr/>
          </p:nvSpPr>
          <p:spPr bwMode="auto">
            <a:xfrm>
              <a:off x="3806" y="2007"/>
              <a:ext cx="25" cy="25"/>
            </a:xfrm>
            <a:custGeom>
              <a:avLst/>
              <a:gdLst/>
              <a:ahLst/>
              <a:cxnLst>
                <a:cxn ang="0">
                  <a:pos x="0" y="18"/>
                </a:cxn>
                <a:cxn ang="0">
                  <a:pos x="11" y="0"/>
                </a:cxn>
                <a:cxn ang="0">
                  <a:pos x="32" y="5"/>
                </a:cxn>
                <a:cxn ang="0">
                  <a:pos x="14" y="28"/>
                </a:cxn>
                <a:cxn ang="0">
                  <a:pos x="0" y="18"/>
                </a:cxn>
              </a:cxnLst>
              <a:rect l="0" t="0" r="r" b="b"/>
              <a:pathLst>
                <a:path w="33" h="29">
                  <a:moveTo>
                    <a:pt x="0" y="18"/>
                  </a:moveTo>
                  <a:lnTo>
                    <a:pt x="11" y="0"/>
                  </a:lnTo>
                  <a:lnTo>
                    <a:pt x="32" y="5"/>
                  </a:lnTo>
                  <a:lnTo>
                    <a:pt x="14" y="28"/>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19" name="Freeform 119"/>
            <p:cNvSpPr/>
            <p:nvPr/>
          </p:nvSpPr>
          <p:spPr bwMode="auto">
            <a:xfrm>
              <a:off x="3930" y="1940"/>
              <a:ext cx="14" cy="36"/>
            </a:xfrm>
            <a:custGeom>
              <a:avLst/>
              <a:gdLst/>
              <a:ahLst/>
              <a:cxnLst>
                <a:cxn ang="0">
                  <a:pos x="0" y="17"/>
                </a:cxn>
                <a:cxn ang="0">
                  <a:pos x="8" y="42"/>
                </a:cxn>
                <a:cxn ang="0">
                  <a:pos x="20" y="0"/>
                </a:cxn>
                <a:cxn ang="0">
                  <a:pos x="9" y="3"/>
                </a:cxn>
                <a:cxn ang="0">
                  <a:pos x="0" y="17"/>
                </a:cxn>
              </a:cxnLst>
              <a:rect l="0" t="0" r="r" b="b"/>
              <a:pathLst>
                <a:path w="21" h="43">
                  <a:moveTo>
                    <a:pt x="0" y="17"/>
                  </a:moveTo>
                  <a:lnTo>
                    <a:pt x="8" y="42"/>
                  </a:lnTo>
                  <a:lnTo>
                    <a:pt x="20" y="0"/>
                  </a:lnTo>
                  <a:lnTo>
                    <a:pt x="9" y="3"/>
                  </a:lnTo>
                  <a:lnTo>
                    <a:pt x="0" y="1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20" name="Freeform 120"/>
            <p:cNvSpPr/>
            <p:nvPr/>
          </p:nvSpPr>
          <p:spPr bwMode="auto">
            <a:xfrm>
              <a:off x="3930" y="1940"/>
              <a:ext cx="19" cy="42"/>
            </a:xfrm>
            <a:custGeom>
              <a:avLst/>
              <a:gdLst/>
              <a:ahLst/>
              <a:cxnLst>
                <a:cxn ang="0">
                  <a:pos x="0" y="19"/>
                </a:cxn>
                <a:cxn ang="0">
                  <a:pos x="10" y="48"/>
                </a:cxn>
                <a:cxn ang="0">
                  <a:pos x="26" y="0"/>
                </a:cxn>
                <a:cxn ang="0">
                  <a:pos x="12" y="3"/>
                </a:cxn>
                <a:cxn ang="0">
                  <a:pos x="0" y="19"/>
                </a:cxn>
              </a:cxnLst>
              <a:rect l="0" t="0" r="r" b="b"/>
              <a:pathLst>
                <a:path w="27" h="49">
                  <a:moveTo>
                    <a:pt x="0" y="19"/>
                  </a:moveTo>
                  <a:lnTo>
                    <a:pt x="10" y="48"/>
                  </a:lnTo>
                  <a:lnTo>
                    <a:pt x="26" y="0"/>
                  </a:lnTo>
                  <a:lnTo>
                    <a:pt x="12" y="3"/>
                  </a:lnTo>
                  <a:lnTo>
                    <a:pt x="0" y="1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21" name="Freeform 121"/>
            <p:cNvSpPr/>
            <p:nvPr/>
          </p:nvSpPr>
          <p:spPr bwMode="auto">
            <a:xfrm>
              <a:off x="1763" y="2105"/>
              <a:ext cx="126" cy="204"/>
            </a:xfrm>
            <a:custGeom>
              <a:avLst/>
              <a:gdLst/>
              <a:ahLst/>
              <a:cxnLst>
                <a:cxn ang="0">
                  <a:pos x="0" y="159"/>
                </a:cxn>
                <a:cxn ang="0">
                  <a:pos x="23" y="174"/>
                </a:cxn>
                <a:cxn ang="0">
                  <a:pos x="51" y="181"/>
                </a:cxn>
                <a:cxn ang="0">
                  <a:pos x="84" y="213"/>
                </a:cxn>
                <a:cxn ang="0">
                  <a:pos x="123" y="218"/>
                </a:cxn>
                <a:cxn ang="0">
                  <a:pos x="120" y="233"/>
                </a:cxn>
                <a:cxn ang="0">
                  <a:pos x="128" y="238"/>
                </a:cxn>
                <a:cxn ang="0">
                  <a:pos x="134" y="197"/>
                </a:cxn>
                <a:cxn ang="0">
                  <a:pos x="125" y="172"/>
                </a:cxn>
                <a:cxn ang="0">
                  <a:pos x="137" y="169"/>
                </a:cxn>
                <a:cxn ang="0">
                  <a:pos x="128" y="154"/>
                </a:cxn>
                <a:cxn ang="0">
                  <a:pos x="162" y="151"/>
                </a:cxn>
                <a:cxn ang="0">
                  <a:pos x="170" y="159"/>
                </a:cxn>
                <a:cxn ang="0">
                  <a:pos x="157" y="140"/>
                </a:cxn>
                <a:cxn ang="0">
                  <a:pos x="162" y="90"/>
                </a:cxn>
                <a:cxn ang="0">
                  <a:pos x="134" y="90"/>
                </a:cxn>
                <a:cxn ang="0">
                  <a:pos x="125" y="80"/>
                </a:cxn>
                <a:cxn ang="0">
                  <a:pos x="97" y="77"/>
                </a:cxn>
                <a:cxn ang="0">
                  <a:pos x="79" y="47"/>
                </a:cxn>
                <a:cxn ang="0">
                  <a:pos x="106" y="8"/>
                </a:cxn>
                <a:cxn ang="0">
                  <a:pos x="101" y="0"/>
                </a:cxn>
                <a:cxn ang="0">
                  <a:pos x="54" y="19"/>
                </a:cxn>
                <a:cxn ang="0">
                  <a:pos x="28" y="64"/>
                </a:cxn>
                <a:cxn ang="0">
                  <a:pos x="20" y="54"/>
                </a:cxn>
                <a:cxn ang="0">
                  <a:pos x="14" y="74"/>
                </a:cxn>
                <a:cxn ang="0">
                  <a:pos x="20" y="123"/>
                </a:cxn>
                <a:cxn ang="0">
                  <a:pos x="25" y="123"/>
                </a:cxn>
                <a:cxn ang="0">
                  <a:pos x="0" y="159"/>
                </a:cxn>
              </a:cxnLst>
              <a:rect l="0" t="0" r="r" b="b"/>
              <a:pathLst>
                <a:path w="171" h="239">
                  <a:moveTo>
                    <a:pt x="0" y="159"/>
                  </a:moveTo>
                  <a:lnTo>
                    <a:pt x="23" y="174"/>
                  </a:lnTo>
                  <a:lnTo>
                    <a:pt x="51" y="181"/>
                  </a:lnTo>
                  <a:lnTo>
                    <a:pt x="84" y="213"/>
                  </a:lnTo>
                  <a:lnTo>
                    <a:pt x="123" y="218"/>
                  </a:lnTo>
                  <a:lnTo>
                    <a:pt x="120" y="233"/>
                  </a:lnTo>
                  <a:lnTo>
                    <a:pt x="128" y="238"/>
                  </a:lnTo>
                  <a:lnTo>
                    <a:pt x="134" y="197"/>
                  </a:lnTo>
                  <a:lnTo>
                    <a:pt x="125" y="172"/>
                  </a:lnTo>
                  <a:lnTo>
                    <a:pt x="137" y="169"/>
                  </a:lnTo>
                  <a:lnTo>
                    <a:pt x="128" y="154"/>
                  </a:lnTo>
                  <a:lnTo>
                    <a:pt x="162" y="151"/>
                  </a:lnTo>
                  <a:lnTo>
                    <a:pt x="170" y="159"/>
                  </a:lnTo>
                  <a:lnTo>
                    <a:pt x="157" y="140"/>
                  </a:lnTo>
                  <a:lnTo>
                    <a:pt x="162" y="90"/>
                  </a:lnTo>
                  <a:lnTo>
                    <a:pt x="134" y="90"/>
                  </a:lnTo>
                  <a:lnTo>
                    <a:pt x="125" y="80"/>
                  </a:lnTo>
                  <a:lnTo>
                    <a:pt x="97" y="77"/>
                  </a:lnTo>
                  <a:lnTo>
                    <a:pt x="79" y="47"/>
                  </a:lnTo>
                  <a:lnTo>
                    <a:pt x="106" y="8"/>
                  </a:lnTo>
                  <a:lnTo>
                    <a:pt x="101" y="0"/>
                  </a:lnTo>
                  <a:lnTo>
                    <a:pt x="54" y="19"/>
                  </a:lnTo>
                  <a:lnTo>
                    <a:pt x="28" y="64"/>
                  </a:lnTo>
                  <a:lnTo>
                    <a:pt x="20" y="54"/>
                  </a:lnTo>
                  <a:lnTo>
                    <a:pt x="14" y="74"/>
                  </a:lnTo>
                  <a:lnTo>
                    <a:pt x="20" y="123"/>
                  </a:lnTo>
                  <a:lnTo>
                    <a:pt x="25" y="123"/>
                  </a:lnTo>
                  <a:lnTo>
                    <a:pt x="0" y="15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22" name="Freeform 122"/>
            <p:cNvSpPr/>
            <p:nvPr/>
          </p:nvSpPr>
          <p:spPr bwMode="auto">
            <a:xfrm>
              <a:off x="1763" y="2105"/>
              <a:ext cx="131" cy="209"/>
            </a:xfrm>
            <a:custGeom>
              <a:avLst/>
              <a:gdLst/>
              <a:ahLst/>
              <a:cxnLst>
                <a:cxn ang="0">
                  <a:pos x="0" y="163"/>
                </a:cxn>
                <a:cxn ang="0">
                  <a:pos x="24" y="178"/>
                </a:cxn>
                <a:cxn ang="0">
                  <a:pos x="53" y="186"/>
                </a:cxn>
                <a:cxn ang="0">
                  <a:pos x="87" y="218"/>
                </a:cxn>
                <a:cxn ang="0">
                  <a:pos x="127" y="223"/>
                </a:cxn>
                <a:cxn ang="0">
                  <a:pos x="124" y="239"/>
                </a:cxn>
                <a:cxn ang="0">
                  <a:pos x="132" y="244"/>
                </a:cxn>
                <a:cxn ang="0">
                  <a:pos x="139" y="202"/>
                </a:cxn>
                <a:cxn ang="0">
                  <a:pos x="129" y="176"/>
                </a:cxn>
                <a:cxn ang="0">
                  <a:pos x="142" y="173"/>
                </a:cxn>
                <a:cxn ang="0">
                  <a:pos x="132" y="158"/>
                </a:cxn>
                <a:cxn ang="0">
                  <a:pos x="168" y="155"/>
                </a:cxn>
                <a:cxn ang="0">
                  <a:pos x="176" y="163"/>
                </a:cxn>
                <a:cxn ang="0">
                  <a:pos x="163" y="144"/>
                </a:cxn>
                <a:cxn ang="0">
                  <a:pos x="168" y="92"/>
                </a:cxn>
                <a:cxn ang="0">
                  <a:pos x="139" y="92"/>
                </a:cxn>
                <a:cxn ang="0">
                  <a:pos x="129" y="82"/>
                </a:cxn>
                <a:cxn ang="0">
                  <a:pos x="100" y="79"/>
                </a:cxn>
                <a:cxn ang="0">
                  <a:pos x="82" y="48"/>
                </a:cxn>
                <a:cxn ang="0">
                  <a:pos x="110" y="8"/>
                </a:cxn>
                <a:cxn ang="0">
                  <a:pos x="105" y="0"/>
                </a:cxn>
                <a:cxn ang="0">
                  <a:pos x="56" y="19"/>
                </a:cxn>
                <a:cxn ang="0">
                  <a:pos x="29" y="66"/>
                </a:cxn>
                <a:cxn ang="0">
                  <a:pos x="21" y="55"/>
                </a:cxn>
                <a:cxn ang="0">
                  <a:pos x="14" y="76"/>
                </a:cxn>
                <a:cxn ang="0">
                  <a:pos x="21" y="126"/>
                </a:cxn>
                <a:cxn ang="0">
                  <a:pos x="26" y="126"/>
                </a:cxn>
                <a:cxn ang="0">
                  <a:pos x="0" y="163"/>
                </a:cxn>
              </a:cxnLst>
              <a:rect l="0" t="0" r="r" b="b"/>
              <a:pathLst>
                <a:path w="177" h="245">
                  <a:moveTo>
                    <a:pt x="0" y="163"/>
                  </a:moveTo>
                  <a:lnTo>
                    <a:pt x="24" y="178"/>
                  </a:lnTo>
                  <a:lnTo>
                    <a:pt x="53" y="186"/>
                  </a:lnTo>
                  <a:lnTo>
                    <a:pt x="87" y="218"/>
                  </a:lnTo>
                  <a:lnTo>
                    <a:pt x="127" y="223"/>
                  </a:lnTo>
                  <a:lnTo>
                    <a:pt x="124" y="239"/>
                  </a:lnTo>
                  <a:lnTo>
                    <a:pt x="132" y="244"/>
                  </a:lnTo>
                  <a:lnTo>
                    <a:pt x="139" y="202"/>
                  </a:lnTo>
                  <a:lnTo>
                    <a:pt x="129" y="176"/>
                  </a:lnTo>
                  <a:lnTo>
                    <a:pt x="142" y="173"/>
                  </a:lnTo>
                  <a:lnTo>
                    <a:pt x="132" y="158"/>
                  </a:lnTo>
                  <a:lnTo>
                    <a:pt x="168" y="155"/>
                  </a:lnTo>
                  <a:lnTo>
                    <a:pt x="176" y="163"/>
                  </a:lnTo>
                  <a:lnTo>
                    <a:pt x="163" y="144"/>
                  </a:lnTo>
                  <a:lnTo>
                    <a:pt x="168" y="92"/>
                  </a:lnTo>
                  <a:lnTo>
                    <a:pt x="139" y="92"/>
                  </a:lnTo>
                  <a:lnTo>
                    <a:pt x="129" y="82"/>
                  </a:lnTo>
                  <a:lnTo>
                    <a:pt x="100" y="79"/>
                  </a:lnTo>
                  <a:lnTo>
                    <a:pt x="82" y="48"/>
                  </a:lnTo>
                  <a:lnTo>
                    <a:pt x="110" y="8"/>
                  </a:lnTo>
                  <a:lnTo>
                    <a:pt x="105" y="0"/>
                  </a:lnTo>
                  <a:lnTo>
                    <a:pt x="56" y="19"/>
                  </a:lnTo>
                  <a:lnTo>
                    <a:pt x="29" y="66"/>
                  </a:lnTo>
                  <a:lnTo>
                    <a:pt x="21" y="55"/>
                  </a:lnTo>
                  <a:lnTo>
                    <a:pt x="14" y="76"/>
                  </a:lnTo>
                  <a:lnTo>
                    <a:pt x="21" y="126"/>
                  </a:lnTo>
                  <a:lnTo>
                    <a:pt x="26" y="126"/>
                  </a:lnTo>
                  <a:lnTo>
                    <a:pt x="0" y="16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23" name="Freeform 123"/>
            <p:cNvSpPr/>
            <p:nvPr/>
          </p:nvSpPr>
          <p:spPr bwMode="auto">
            <a:xfrm>
              <a:off x="2742" y="2215"/>
              <a:ext cx="77" cy="102"/>
            </a:xfrm>
            <a:custGeom>
              <a:avLst/>
              <a:gdLst/>
              <a:ahLst/>
              <a:cxnLst>
                <a:cxn ang="0">
                  <a:pos x="0" y="108"/>
                </a:cxn>
                <a:cxn ang="0">
                  <a:pos x="15" y="119"/>
                </a:cxn>
                <a:cxn ang="0">
                  <a:pos x="27" y="117"/>
                </a:cxn>
                <a:cxn ang="0">
                  <a:pos x="50" y="117"/>
                </a:cxn>
                <a:cxn ang="0">
                  <a:pos x="67" y="105"/>
                </a:cxn>
                <a:cxn ang="0">
                  <a:pos x="72" y="79"/>
                </a:cxn>
                <a:cxn ang="0">
                  <a:pos x="92" y="62"/>
                </a:cxn>
                <a:cxn ang="0">
                  <a:pos x="104" y="0"/>
                </a:cxn>
                <a:cxn ang="0">
                  <a:pos x="85" y="0"/>
                </a:cxn>
                <a:cxn ang="0">
                  <a:pos x="69" y="10"/>
                </a:cxn>
                <a:cxn ang="0">
                  <a:pos x="67" y="30"/>
                </a:cxn>
                <a:cxn ang="0">
                  <a:pos x="29" y="22"/>
                </a:cxn>
                <a:cxn ang="0">
                  <a:pos x="27" y="34"/>
                </a:cxn>
                <a:cxn ang="0">
                  <a:pos x="47" y="34"/>
                </a:cxn>
                <a:cxn ang="0">
                  <a:pos x="40" y="82"/>
                </a:cxn>
                <a:cxn ang="0">
                  <a:pos x="23" y="77"/>
                </a:cxn>
                <a:cxn ang="0">
                  <a:pos x="0" y="108"/>
                </a:cxn>
              </a:cxnLst>
              <a:rect l="0" t="0" r="r" b="b"/>
              <a:pathLst>
                <a:path w="105" h="120">
                  <a:moveTo>
                    <a:pt x="0" y="108"/>
                  </a:moveTo>
                  <a:lnTo>
                    <a:pt x="15" y="119"/>
                  </a:lnTo>
                  <a:lnTo>
                    <a:pt x="27" y="117"/>
                  </a:lnTo>
                  <a:lnTo>
                    <a:pt x="50" y="117"/>
                  </a:lnTo>
                  <a:lnTo>
                    <a:pt x="67" y="105"/>
                  </a:lnTo>
                  <a:lnTo>
                    <a:pt x="72" y="79"/>
                  </a:lnTo>
                  <a:lnTo>
                    <a:pt x="92" y="62"/>
                  </a:lnTo>
                  <a:lnTo>
                    <a:pt x="104" y="0"/>
                  </a:lnTo>
                  <a:lnTo>
                    <a:pt x="85" y="0"/>
                  </a:lnTo>
                  <a:lnTo>
                    <a:pt x="69" y="10"/>
                  </a:lnTo>
                  <a:lnTo>
                    <a:pt x="67" y="30"/>
                  </a:lnTo>
                  <a:lnTo>
                    <a:pt x="29" y="22"/>
                  </a:lnTo>
                  <a:lnTo>
                    <a:pt x="27" y="34"/>
                  </a:lnTo>
                  <a:lnTo>
                    <a:pt x="47" y="34"/>
                  </a:lnTo>
                  <a:lnTo>
                    <a:pt x="40" y="82"/>
                  </a:lnTo>
                  <a:lnTo>
                    <a:pt x="23" y="77"/>
                  </a:lnTo>
                  <a:lnTo>
                    <a:pt x="0" y="10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24" name="Freeform 124"/>
            <p:cNvSpPr/>
            <p:nvPr/>
          </p:nvSpPr>
          <p:spPr bwMode="auto">
            <a:xfrm>
              <a:off x="2742" y="2215"/>
              <a:ext cx="82" cy="108"/>
            </a:xfrm>
            <a:custGeom>
              <a:avLst/>
              <a:gdLst/>
              <a:ahLst/>
              <a:cxnLst>
                <a:cxn ang="0">
                  <a:pos x="0" y="113"/>
                </a:cxn>
                <a:cxn ang="0">
                  <a:pos x="16" y="125"/>
                </a:cxn>
                <a:cxn ang="0">
                  <a:pos x="29" y="123"/>
                </a:cxn>
                <a:cxn ang="0">
                  <a:pos x="53" y="123"/>
                </a:cxn>
                <a:cxn ang="0">
                  <a:pos x="71" y="110"/>
                </a:cxn>
                <a:cxn ang="0">
                  <a:pos x="76" y="83"/>
                </a:cxn>
                <a:cxn ang="0">
                  <a:pos x="97" y="65"/>
                </a:cxn>
                <a:cxn ang="0">
                  <a:pos x="110" y="0"/>
                </a:cxn>
                <a:cxn ang="0">
                  <a:pos x="90" y="0"/>
                </a:cxn>
                <a:cxn ang="0">
                  <a:pos x="73" y="10"/>
                </a:cxn>
                <a:cxn ang="0">
                  <a:pos x="71" y="31"/>
                </a:cxn>
                <a:cxn ang="0">
                  <a:pos x="31" y="23"/>
                </a:cxn>
                <a:cxn ang="0">
                  <a:pos x="29" y="36"/>
                </a:cxn>
                <a:cxn ang="0">
                  <a:pos x="50" y="36"/>
                </a:cxn>
                <a:cxn ang="0">
                  <a:pos x="42" y="86"/>
                </a:cxn>
                <a:cxn ang="0">
                  <a:pos x="24" y="81"/>
                </a:cxn>
                <a:cxn ang="0">
                  <a:pos x="0" y="113"/>
                </a:cxn>
              </a:cxnLst>
              <a:rect l="0" t="0" r="r" b="b"/>
              <a:pathLst>
                <a:path w="111" h="126">
                  <a:moveTo>
                    <a:pt x="0" y="113"/>
                  </a:moveTo>
                  <a:lnTo>
                    <a:pt x="16" y="125"/>
                  </a:lnTo>
                  <a:lnTo>
                    <a:pt x="29" y="123"/>
                  </a:lnTo>
                  <a:lnTo>
                    <a:pt x="53" y="123"/>
                  </a:lnTo>
                  <a:lnTo>
                    <a:pt x="71" y="110"/>
                  </a:lnTo>
                  <a:lnTo>
                    <a:pt x="76" y="83"/>
                  </a:lnTo>
                  <a:lnTo>
                    <a:pt x="97" y="65"/>
                  </a:lnTo>
                  <a:lnTo>
                    <a:pt x="110" y="0"/>
                  </a:lnTo>
                  <a:lnTo>
                    <a:pt x="90" y="0"/>
                  </a:lnTo>
                  <a:lnTo>
                    <a:pt x="73" y="10"/>
                  </a:lnTo>
                  <a:lnTo>
                    <a:pt x="71" y="31"/>
                  </a:lnTo>
                  <a:lnTo>
                    <a:pt x="31" y="23"/>
                  </a:lnTo>
                  <a:lnTo>
                    <a:pt x="29" y="36"/>
                  </a:lnTo>
                  <a:lnTo>
                    <a:pt x="50" y="36"/>
                  </a:lnTo>
                  <a:lnTo>
                    <a:pt x="42" y="86"/>
                  </a:lnTo>
                  <a:lnTo>
                    <a:pt x="24" y="81"/>
                  </a:lnTo>
                  <a:lnTo>
                    <a:pt x="0" y="1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25" name="Freeform 125"/>
            <p:cNvSpPr/>
            <p:nvPr/>
          </p:nvSpPr>
          <p:spPr bwMode="auto">
            <a:xfrm>
              <a:off x="2756" y="2198"/>
              <a:ext cx="204" cy="227"/>
            </a:xfrm>
            <a:custGeom>
              <a:avLst/>
              <a:gdLst/>
              <a:ahLst/>
              <a:cxnLst>
                <a:cxn ang="0">
                  <a:pos x="0" y="158"/>
                </a:cxn>
                <a:cxn ang="0">
                  <a:pos x="0" y="164"/>
                </a:cxn>
                <a:cxn ang="0">
                  <a:pos x="56" y="156"/>
                </a:cxn>
                <a:cxn ang="0">
                  <a:pos x="79" y="192"/>
                </a:cxn>
                <a:cxn ang="0">
                  <a:pos x="100" y="190"/>
                </a:cxn>
                <a:cxn ang="0">
                  <a:pos x="103" y="174"/>
                </a:cxn>
                <a:cxn ang="0">
                  <a:pos x="122" y="171"/>
                </a:cxn>
                <a:cxn ang="0">
                  <a:pos x="136" y="179"/>
                </a:cxn>
                <a:cxn ang="0">
                  <a:pos x="138" y="233"/>
                </a:cxn>
                <a:cxn ang="0">
                  <a:pos x="169" y="231"/>
                </a:cxn>
                <a:cxn ang="0">
                  <a:pos x="249" y="266"/>
                </a:cxn>
                <a:cxn ang="0">
                  <a:pos x="249" y="248"/>
                </a:cxn>
                <a:cxn ang="0">
                  <a:pos x="233" y="244"/>
                </a:cxn>
                <a:cxn ang="0">
                  <a:pos x="236" y="205"/>
                </a:cxn>
                <a:cxn ang="0">
                  <a:pos x="264" y="192"/>
                </a:cxn>
                <a:cxn ang="0">
                  <a:pos x="246" y="166"/>
                </a:cxn>
                <a:cxn ang="0">
                  <a:pos x="246" y="123"/>
                </a:cxn>
                <a:cxn ang="0">
                  <a:pos x="241" y="112"/>
                </a:cxn>
                <a:cxn ang="0">
                  <a:pos x="251" y="92"/>
                </a:cxn>
                <a:cxn ang="0">
                  <a:pos x="264" y="56"/>
                </a:cxn>
                <a:cxn ang="0">
                  <a:pos x="274" y="41"/>
                </a:cxn>
                <a:cxn ang="0">
                  <a:pos x="269" y="21"/>
                </a:cxn>
                <a:cxn ang="0">
                  <a:pos x="218" y="0"/>
                </a:cxn>
                <a:cxn ang="0">
                  <a:pos x="133" y="10"/>
                </a:cxn>
                <a:cxn ang="0">
                  <a:pos x="103" y="0"/>
                </a:cxn>
                <a:cxn ang="0">
                  <a:pos x="89" y="21"/>
                </a:cxn>
                <a:cxn ang="0">
                  <a:pos x="76" y="84"/>
                </a:cxn>
                <a:cxn ang="0">
                  <a:pos x="56" y="102"/>
                </a:cxn>
                <a:cxn ang="0">
                  <a:pos x="51" y="128"/>
                </a:cxn>
                <a:cxn ang="0">
                  <a:pos x="33" y="141"/>
                </a:cxn>
                <a:cxn ang="0">
                  <a:pos x="10" y="141"/>
                </a:cxn>
                <a:cxn ang="0">
                  <a:pos x="0" y="158"/>
                </a:cxn>
              </a:cxnLst>
              <a:rect l="0" t="0" r="r" b="b"/>
              <a:pathLst>
                <a:path w="275" h="267">
                  <a:moveTo>
                    <a:pt x="0" y="158"/>
                  </a:moveTo>
                  <a:lnTo>
                    <a:pt x="0" y="164"/>
                  </a:lnTo>
                  <a:lnTo>
                    <a:pt x="56" y="156"/>
                  </a:lnTo>
                  <a:lnTo>
                    <a:pt x="79" y="192"/>
                  </a:lnTo>
                  <a:lnTo>
                    <a:pt x="100" y="190"/>
                  </a:lnTo>
                  <a:lnTo>
                    <a:pt x="103" y="174"/>
                  </a:lnTo>
                  <a:lnTo>
                    <a:pt x="122" y="171"/>
                  </a:lnTo>
                  <a:lnTo>
                    <a:pt x="136" y="179"/>
                  </a:lnTo>
                  <a:lnTo>
                    <a:pt x="138" y="233"/>
                  </a:lnTo>
                  <a:lnTo>
                    <a:pt x="169" y="231"/>
                  </a:lnTo>
                  <a:lnTo>
                    <a:pt x="249" y="266"/>
                  </a:lnTo>
                  <a:lnTo>
                    <a:pt x="249" y="248"/>
                  </a:lnTo>
                  <a:lnTo>
                    <a:pt x="233" y="244"/>
                  </a:lnTo>
                  <a:lnTo>
                    <a:pt x="236" y="205"/>
                  </a:lnTo>
                  <a:lnTo>
                    <a:pt x="264" y="192"/>
                  </a:lnTo>
                  <a:lnTo>
                    <a:pt x="246" y="166"/>
                  </a:lnTo>
                  <a:lnTo>
                    <a:pt x="246" y="123"/>
                  </a:lnTo>
                  <a:lnTo>
                    <a:pt x="241" y="112"/>
                  </a:lnTo>
                  <a:lnTo>
                    <a:pt x="251" y="92"/>
                  </a:lnTo>
                  <a:lnTo>
                    <a:pt x="264" y="56"/>
                  </a:lnTo>
                  <a:lnTo>
                    <a:pt x="274" y="41"/>
                  </a:lnTo>
                  <a:lnTo>
                    <a:pt x="269" y="21"/>
                  </a:lnTo>
                  <a:lnTo>
                    <a:pt x="218" y="0"/>
                  </a:lnTo>
                  <a:lnTo>
                    <a:pt x="133" y="10"/>
                  </a:lnTo>
                  <a:lnTo>
                    <a:pt x="103" y="0"/>
                  </a:lnTo>
                  <a:lnTo>
                    <a:pt x="89" y="21"/>
                  </a:lnTo>
                  <a:lnTo>
                    <a:pt x="76" y="84"/>
                  </a:lnTo>
                  <a:lnTo>
                    <a:pt x="56" y="102"/>
                  </a:lnTo>
                  <a:lnTo>
                    <a:pt x="51" y="128"/>
                  </a:lnTo>
                  <a:lnTo>
                    <a:pt x="33" y="141"/>
                  </a:lnTo>
                  <a:lnTo>
                    <a:pt x="10" y="141"/>
                  </a:lnTo>
                  <a:lnTo>
                    <a:pt x="0" y="15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26" name="Freeform 126"/>
            <p:cNvSpPr/>
            <p:nvPr/>
          </p:nvSpPr>
          <p:spPr bwMode="auto">
            <a:xfrm>
              <a:off x="2756" y="2198"/>
              <a:ext cx="208" cy="233"/>
            </a:xfrm>
            <a:custGeom>
              <a:avLst/>
              <a:gdLst/>
              <a:ahLst/>
              <a:cxnLst>
                <a:cxn ang="0">
                  <a:pos x="0" y="162"/>
                </a:cxn>
                <a:cxn ang="0">
                  <a:pos x="0" y="168"/>
                </a:cxn>
                <a:cxn ang="0">
                  <a:pos x="57" y="160"/>
                </a:cxn>
                <a:cxn ang="0">
                  <a:pos x="81" y="196"/>
                </a:cxn>
                <a:cxn ang="0">
                  <a:pos x="102" y="194"/>
                </a:cxn>
                <a:cxn ang="0">
                  <a:pos x="105" y="178"/>
                </a:cxn>
                <a:cxn ang="0">
                  <a:pos x="125" y="175"/>
                </a:cxn>
                <a:cxn ang="0">
                  <a:pos x="139" y="183"/>
                </a:cxn>
                <a:cxn ang="0">
                  <a:pos x="141" y="238"/>
                </a:cxn>
                <a:cxn ang="0">
                  <a:pos x="173" y="236"/>
                </a:cxn>
                <a:cxn ang="0">
                  <a:pos x="254" y="272"/>
                </a:cxn>
                <a:cxn ang="0">
                  <a:pos x="254" y="254"/>
                </a:cxn>
                <a:cxn ang="0">
                  <a:pos x="238" y="249"/>
                </a:cxn>
                <a:cxn ang="0">
                  <a:pos x="241" y="210"/>
                </a:cxn>
                <a:cxn ang="0">
                  <a:pos x="270" y="196"/>
                </a:cxn>
                <a:cxn ang="0">
                  <a:pos x="251" y="170"/>
                </a:cxn>
                <a:cxn ang="0">
                  <a:pos x="251" y="126"/>
                </a:cxn>
                <a:cxn ang="0">
                  <a:pos x="246" y="115"/>
                </a:cxn>
                <a:cxn ang="0">
                  <a:pos x="257" y="94"/>
                </a:cxn>
                <a:cxn ang="0">
                  <a:pos x="270" y="57"/>
                </a:cxn>
                <a:cxn ang="0">
                  <a:pos x="280" y="42"/>
                </a:cxn>
                <a:cxn ang="0">
                  <a:pos x="275" y="21"/>
                </a:cxn>
                <a:cxn ang="0">
                  <a:pos x="223" y="0"/>
                </a:cxn>
                <a:cxn ang="0">
                  <a:pos x="136" y="10"/>
                </a:cxn>
                <a:cxn ang="0">
                  <a:pos x="105" y="0"/>
                </a:cxn>
                <a:cxn ang="0">
                  <a:pos x="91" y="21"/>
                </a:cxn>
                <a:cxn ang="0">
                  <a:pos x="78" y="86"/>
                </a:cxn>
                <a:cxn ang="0">
                  <a:pos x="57" y="104"/>
                </a:cxn>
                <a:cxn ang="0">
                  <a:pos x="52" y="131"/>
                </a:cxn>
                <a:cxn ang="0">
                  <a:pos x="34" y="144"/>
                </a:cxn>
                <a:cxn ang="0">
                  <a:pos x="10" y="144"/>
                </a:cxn>
                <a:cxn ang="0">
                  <a:pos x="0" y="162"/>
                </a:cxn>
              </a:cxnLst>
              <a:rect l="0" t="0" r="r" b="b"/>
              <a:pathLst>
                <a:path w="281" h="273">
                  <a:moveTo>
                    <a:pt x="0" y="162"/>
                  </a:moveTo>
                  <a:lnTo>
                    <a:pt x="0" y="168"/>
                  </a:lnTo>
                  <a:lnTo>
                    <a:pt x="57" y="160"/>
                  </a:lnTo>
                  <a:lnTo>
                    <a:pt x="81" y="196"/>
                  </a:lnTo>
                  <a:lnTo>
                    <a:pt x="102" y="194"/>
                  </a:lnTo>
                  <a:lnTo>
                    <a:pt x="105" y="178"/>
                  </a:lnTo>
                  <a:lnTo>
                    <a:pt x="125" y="175"/>
                  </a:lnTo>
                  <a:lnTo>
                    <a:pt x="139" y="183"/>
                  </a:lnTo>
                  <a:lnTo>
                    <a:pt x="141" y="238"/>
                  </a:lnTo>
                  <a:lnTo>
                    <a:pt x="173" y="236"/>
                  </a:lnTo>
                  <a:lnTo>
                    <a:pt x="254" y="272"/>
                  </a:lnTo>
                  <a:lnTo>
                    <a:pt x="254" y="254"/>
                  </a:lnTo>
                  <a:lnTo>
                    <a:pt x="238" y="249"/>
                  </a:lnTo>
                  <a:lnTo>
                    <a:pt x="241" y="210"/>
                  </a:lnTo>
                  <a:lnTo>
                    <a:pt x="270" y="196"/>
                  </a:lnTo>
                  <a:lnTo>
                    <a:pt x="251" y="170"/>
                  </a:lnTo>
                  <a:lnTo>
                    <a:pt x="251" y="126"/>
                  </a:lnTo>
                  <a:lnTo>
                    <a:pt x="246" y="115"/>
                  </a:lnTo>
                  <a:lnTo>
                    <a:pt x="257" y="94"/>
                  </a:lnTo>
                  <a:lnTo>
                    <a:pt x="270" y="57"/>
                  </a:lnTo>
                  <a:lnTo>
                    <a:pt x="280" y="42"/>
                  </a:lnTo>
                  <a:lnTo>
                    <a:pt x="275" y="21"/>
                  </a:lnTo>
                  <a:lnTo>
                    <a:pt x="223" y="0"/>
                  </a:lnTo>
                  <a:lnTo>
                    <a:pt x="136" y="10"/>
                  </a:lnTo>
                  <a:lnTo>
                    <a:pt x="105" y="0"/>
                  </a:lnTo>
                  <a:lnTo>
                    <a:pt x="91" y="21"/>
                  </a:lnTo>
                  <a:lnTo>
                    <a:pt x="78" y="86"/>
                  </a:lnTo>
                  <a:lnTo>
                    <a:pt x="57" y="104"/>
                  </a:lnTo>
                  <a:lnTo>
                    <a:pt x="52" y="131"/>
                  </a:lnTo>
                  <a:lnTo>
                    <a:pt x="34" y="144"/>
                  </a:lnTo>
                  <a:lnTo>
                    <a:pt x="10" y="144"/>
                  </a:lnTo>
                  <a:lnTo>
                    <a:pt x="0" y="16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27" name="Freeform 127"/>
            <p:cNvSpPr/>
            <p:nvPr/>
          </p:nvSpPr>
          <p:spPr bwMode="auto">
            <a:xfrm>
              <a:off x="1687" y="2122"/>
              <a:ext cx="32" cy="29"/>
            </a:xfrm>
            <a:custGeom>
              <a:avLst/>
              <a:gdLst/>
              <a:ahLst/>
              <a:cxnLst>
                <a:cxn ang="0">
                  <a:pos x="0" y="0"/>
                </a:cxn>
                <a:cxn ang="0">
                  <a:pos x="3" y="15"/>
                </a:cxn>
                <a:cxn ang="0">
                  <a:pos x="10" y="13"/>
                </a:cxn>
                <a:cxn ang="0">
                  <a:pos x="37" y="33"/>
                </a:cxn>
                <a:cxn ang="0">
                  <a:pos x="41" y="19"/>
                </a:cxn>
                <a:cxn ang="0">
                  <a:pos x="28" y="2"/>
                </a:cxn>
                <a:cxn ang="0">
                  <a:pos x="0" y="0"/>
                </a:cxn>
              </a:cxnLst>
              <a:rect l="0" t="0" r="r" b="b"/>
              <a:pathLst>
                <a:path w="42" h="34">
                  <a:moveTo>
                    <a:pt x="0" y="0"/>
                  </a:moveTo>
                  <a:lnTo>
                    <a:pt x="3" y="15"/>
                  </a:lnTo>
                  <a:lnTo>
                    <a:pt x="10" y="13"/>
                  </a:lnTo>
                  <a:lnTo>
                    <a:pt x="37" y="33"/>
                  </a:lnTo>
                  <a:lnTo>
                    <a:pt x="41" y="19"/>
                  </a:lnTo>
                  <a:lnTo>
                    <a:pt x="28" y="2"/>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28" name="Freeform 128"/>
            <p:cNvSpPr/>
            <p:nvPr/>
          </p:nvSpPr>
          <p:spPr bwMode="auto">
            <a:xfrm>
              <a:off x="1687" y="2122"/>
              <a:ext cx="36" cy="34"/>
            </a:xfrm>
            <a:custGeom>
              <a:avLst/>
              <a:gdLst/>
              <a:ahLst/>
              <a:cxnLst>
                <a:cxn ang="0">
                  <a:pos x="0" y="0"/>
                </a:cxn>
                <a:cxn ang="0">
                  <a:pos x="3" y="18"/>
                </a:cxn>
                <a:cxn ang="0">
                  <a:pos x="11" y="15"/>
                </a:cxn>
                <a:cxn ang="0">
                  <a:pos x="42" y="39"/>
                </a:cxn>
                <a:cxn ang="0">
                  <a:pos x="47" y="23"/>
                </a:cxn>
                <a:cxn ang="0">
                  <a:pos x="32" y="2"/>
                </a:cxn>
                <a:cxn ang="0">
                  <a:pos x="0" y="0"/>
                </a:cxn>
              </a:cxnLst>
              <a:rect l="0" t="0" r="r" b="b"/>
              <a:pathLst>
                <a:path w="48" h="40">
                  <a:moveTo>
                    <a:pt x="0" y="0"/>
                  </a:moveTo>
                  <a:lnTo>
                    <a:pt x="3" y="18"/>
                  </a:lnTo>
                  <a:lnTo>
                    <a:pt x="11" y="15"/>
                  </a:lnTo>
                  <a:lnTo>
                    <a:pt x="42" y="39"/>
                  </a:lnTo>
                  <a:lnTo>
                    <a:pt x="47" y="23"/>
                  </a:lnTo>
                  <a:lnTo>
                    <a:pt x="32" y="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29" name="Freeform 129"/>
            <p:cNvSpPr/>
            <p:nvPr/>
          </p:nvSpPr>
          <p:spPr bwMode="auto">
            <a:xfrm>
              <a:off x="2973" y="1795"/>
              <a:ext cx="21" cy="11"/>
            </a:xfrm>
            <a:custGeom>
              <a:avLst/>
              <a:gdLst/>
              <a:ahLst/>
              <a:cxnLst>
                <a:cxn ang="0">
                  <a:pos x="0" y="7"/>
                </a:cxn>
                <a:cxn ang="0">
                  <a:pos x="11" y="12"/>
                </a:cxn>
                <a:cxn ang="0">
                  <a:pos x="28" y="0"/>
                </a:cxn>
                <a:cxn ang="0">
                  <a:pos x="0" y="7"/>
                </a:cxn>
              </a:cxnLst>
              <a:rect l="0" t="0" r="r" b="b"/>
              <a:pathLst>
                <a:path w="29" h="13">
                  <a:moveTo>
                    <a:pt x="0" y="7"/>
                  </a:moveTo>
                  <a:lnTo>
                    <a:pt x="11" y="12"/>
                  </a:lnTo>
                  <a:lnTo>
                    <a:pt x="28" y="0"/>
                  </a:lnTo>
                  <a:lnTo>
                    <a:pt x="0" y="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30" name="Freeform 130"/>
            <p:cNvSpPr/>
            <p:nvPr/>
          </p:nvSpPr>
          <p:spPr bwMode="auto">
            <a:xfrm>
              <a:off x="2973" y="1795"/>
              <a:ext cx="25" cy="16"/>
            </a:xfrm>
            <a:custGeom>
              <a:avLst/>
              <a:gdLst/>
              <a:ahLst/>
              <a:cxnLst>
                <a:cxn ang="0">
                  <a:pos x="0" y="10"/>
                </a:cxn>
                <a:cxn ang="0">
                  <a:pos x="13" y="18"/>
                </a:cxn>
                <a:cxn ang="0">
                  <a:pos x="34" y="0"/>
                </a:cxn>
                <a:cxn ang="0">
                  <a:pos x="0" y="10"/>
                </a:cxn>
              </a:cxnLst>
              <a:rect l="0" t="0" r="r" b="b"/>
              <a:pathLst>
                <a:path w="35" h="19">
                  <a:moveTo>
                    <a:pt x="0" y="10"/>
                  </a:moveTo>
                  <a:lnTo>
                    <a:pt x="13" y="18"/>
                  </a:lnTo>
                  <a:lnTo>
                    <a:pt x="34"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1" name="Freeform 131"/>
            <p:cNvSpPr/>
            <p:nvPr/>
          </p:nvSpPr>
          <p:spPr bwMode="auto">
            <a:xfrm>
              <a:off x="2751" y="1556"/>
              <a:ext cx="59" cy="38"/>
            </a:xfrm>
            <a:custGeom>
              <a:avLst/>
              <a:gdLst/>
              <a:ahLst/>
              <a:cxnLst>
                <a:cxn ang="0">
                  <a:pos x="0" y="15"/>
                </a:cxn>
                <a:cxn ang="0">
                  <a:pos x="23" y="43"/>
                </a:cxn>
                <a:cxn ang="0">
                  <a:pos x="63" y="41"/>
                </a:cxn>
                <a:cxn ang="0">
                  <a:pos x="72" y="32"/>
                </a:cxn>
                <a:cxn ang="0">
                  <a:pos x="77" y="20"/>
                </a:cxn>
                <a:cxn ang="0">
                  <a:pos x="38" y="6"/>
                </a:cxn>
                <a:cxn ang="0">
                  <a:pos x="29" y="0"/>
                </a:cxn>
                <a:cxn ang="0">
                  <a:pos x="0" y="15"/>
                </a:cxn>
              </a:cxnLst>
              <a:rect l="0" t="0" r="r" b="b"/>
              <a:pathLst>
                <a:path w="78" h="44">
                  <a:moveTo>
                    <a:pt x="0" y="15"/>
                  </a:moveTo>
                  <a:lnTo>
                    <a:pt x="23" y="43"/>
                  </a:lnTo>
                  <a:lnTo>
                    <a:pt x="63" y="41"/>
                  </a:lnTo>
                  <a:lnTo>
                    <a:pt x="72" y="32"/>
                  </a:lnTo>
                  <a:lnTo>
                    <a:pt x="77" y="20"/>
                  </a:lnTo>
                  <a:lnTo>
                    <a:pt x="38" y="6"/>
                  </a:lnTo>
                  <a:lnTo>
                    <a:pt x="29" y="0"/>
                  </a:lnTo>
                  <a:lnTo>
                    <a:pt x="0" y="15"/>
                  </a:lnTo>
                </a:path>
              </a:pathLst>
            </a:custGeom>
            <a:solidFill>
              <a:srgbClr val="FFFF00"/>
            </a:solidFill>
            <a:ln w="12700" cap="rnd" cmpd="sng">
              <a:noFill/>
              <a:prstDash val="solid"/>
              <a:round/>
              <a:headEnd type="none" w="med" len="med"/>
              <a:tailEnd type="none" w="med" len="med"/>
            </a:ln>
            <a:effectLst/>
          </p:spPr>
          <p:txBody>
            <a:bodyPr/>
            <a:lstStyle/>
            <a:p>
              <a:endParaRPr lang="zh-CN" altLang="en-US" sz="2400"/>
            </a:p>
          </p:txBody>
        </p:sp>
        <p:sp>
          <p:nvSpPr>
            <p:cNvPr id="132" name="Freeform 132"/>
            <p:cNvSpPr/>
            <p:nvPr/>
          </p:nvSpPr>
          <p:spPr bwMode="auto">
            <a:xfrm>
              <a:off x="2751" y="1556"/>
              <a:ext cx="64" cy="43"/>
            </a:xfrm>
            <a:custGeom>
              <a:avLst/>
              <a:gdLst/>
              <a:ahLst/>
              <a:cxnLst>
                <a:cxn ang="0">
                  <a:pos x="0" y="17"/>
                </a:cxn>
                <a:cxn ang="0">
                  <a:pos x="25" y="49"/>
                </a:cxn>
                <a:cxn ang="0">
                  <a:pos x="68" y="47"/>
                </a:cxn>
                <a:cxn ang="0">
                  <a:pos x="78" y="36"/>
                </a:cxn>
                <a:cxn ang="0">
                  <a:pos x="83" y="23"/>
                </a:cxn>
                <a:cxn ang="0">
                  <a:pos x="41" y="7"/>
                </a:cxn>
                <a:cxn ang="0">
                  <a:pos x="31" y="0"/>
                </a:cxn>
                <a:cxn ang="0">
                  <a:pos x="0" y="17"/>
                </a:cxn>
              </a:cxnLst>
              <a:rect l="0" t="0" r="r" b="b"/>
              <a:pathLst>
                <a:path w="84" h="50">
                  <a:moveTo>
                    <a:pt x="0" y="17"/>
                  </a:moveTo>
                  <a:lnTo>
                    <a:pt x="25" y="49"/>
                  </a:lnTo>
                  <a:lnTo>
                    <a:pt x="68" y="47"/>
                  </a:lnTo>
                  <a:lnTo>
                    <a:pt x="78" y="36"/>
                  </a:lnTo>
                  <a:lnTo>
                    <a:pt x="83" y="23"/>
                  </a:lnTo>
                  <a:lnTo>
                    <a:pt x="41" y="7"/>
                  </a:lnTo>
                  <a:lnTo>
                    <a:pt x="31" y="0"/>
                  </a:lnTo>
                  <a:lnTo>
                    <a:pt x="0" y="1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3" name="Freeform 133"/>
            <p:cNvSpPr/>
            <p:nvPr/>
          </p:nvSpPr>
          <p:spPr bwMode="auto">
            <a:xfrm>
              <a:off x="2631" y="2105"/>
              <a:ext cx="26" cy="73"/>
            </a:xfrm>
            <a:custGeom>
              <a:avLst/>
              <a:gdLst/>
              <a:ahLst/>
              <a:cxnLst>
                <a:cxn ang="0">
                  <a:pos x="0" y="18"/>
                </a:cxn>
                <a:cxn ang="0">
                  <a:pos x="14" y="83"/>
                </a:cxn>
                <a:cxn ang="0">
                  <a:pos x="22" y="83"/>
                </a:cxn>
                <a:cxn ang="0">
                  <a:pos x="33" y="7"/>
                </a:cxn>
                <a:cxn ang="0">
                  <a:pos x="24" y="0"/>
                </a:cxn>
                <a:cxn ang="0">
                  <a:pos x="18" y="6"/>
                </a:cxn>
                <a:cxn ang="0">
                  <a:pos x="0" y="18"/>
                </a:cxn>
              </a:cxnLst>
              <a:rect l="0" t="0" r="r" b="b"/>
              <a:pathLst>
                <a:path w="34" h="84">
                  <a:moveTo>
                    <a:pt x="0" y="18"/>
                  </a:moveTo>
                  <a:lnTo>
                    <a:pt x="14" y="83"/>
                  </a:lnTo>
                  <a:lnTo>
                    <a:pt x="22" y="83"/>
                  </a:lnTo>
                  <a:lnTo>
                    <a:pt x="33" y="7"/>
                  </a:lnTo>
                  <a:lnTo>
                    <a:pt x="24" y="0"/>
                  </a:lnTo>
                  <a:lnTo>
                    <a:pt x="18" y="6"/>
                  </a:lnTo>
                  <a:lnTo>
                    <a:pt x="0" y="1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34" name="Freeform 134"/>
            <p:cNvSpPr/>
            <p:nvPr/>
          </p:nvSpPr>
          <p:spPr bwMode="auto">
            <a:xfrm>
              <a:off x="2631" y="2105"/>
              <a:ext cx="31" cy="77"/>
            </a:xfrm>
            <a:custGeom>
              <a:avLst/>
              <a:gdLst/>
              <a:ahLst/>
              <a:cxnLst>
                <a:cxn ang="0">
                  <a:pos x="0" y="19"/>
                </a:cxn>
                <a:cxn ang="0">
                  <a:pos x="16" y="89"/>
                </a:cxn>
                <a:cxn ang="0">
                  <a:pos x="26" y="89"/>
                </a:cxn>
                <a:cxn ang="0">
                  <a:pos x="39" y="8"/>
                </a:cxn>
                <a:cxn ang="0">
                  <a:pos x="28" y="0"/>
                </a:cxn>
                <a:cxn ang="0">
                  <a:pos x="21" y="6"/>
                </a:cxn>
                <a:cxn ang="0">
                  <a:pos x="0" y="19"/>
                </a:cxn>
              </a:cxnLst>
              <a:rect l="0" t="0" r="r" b="b"/>
              <a:pathLst>
                <a:path w="40" h="90">
                  <a:moveTo>
                    <a:pt x="0" y="19"/>
                  </a:moveTo>
                  <a:lnTo>
                    <a:pt x="16" y="89"/>
                  </a:lnTo>
                  <a:lnTo>
                    <a:pt x="26" y="89"/>
                  </a:lnTo>
                  <a:lnTo>
                    <a:pt x="39" y="8"/>
                  </a:lnTo>
                  <a:lnTo>
                    <a:pt x="28" y="0"/>
                  </a:lnTo>
                  <a:lnTo>
                    <a:pt x="21" y="6"/>
                  </a:lnTo>
                  <a:lnTo>
                    <a:pt x="0" y="1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5" name="Freeform 135"/>
            <p:cNvSpPr/>
            <p:nvPr/>
          </p:nvSpPr>
          <p:spPr bwMode="auto">
            <a:xfrm>
              <a:off x="2709" y="1443"/>
              <a:ext cx="26" cy="48"/>
            </a:xfrm>
            <a:custGeom>
              <a:avLst/>
              <a:gdLst/>
              <a:ahLst/>
              <a:cxnLst>
                <a:cxn ang="0">
                  <a:pos x="0" y="41"/>
                </a:cxn>
                <a:cxn ang="0">
                  <a:pos x="3" y="17"/>
                </a:cxn>
                <a:cxn ang="0">
                  <a:pos x="30" y="0"/>
                </a:cxn>
                <a:cxn ang="0">
                  <a:pos x="25" y="22"/>
                </a:cxn>
                <a:cxn ang="0">
                  <a:pos x="34" y="26"/>
                </a:cxn>
                <a:cxn ang="0">
                  <a:pos x="20" y="38"/>
                </a:cxn>
                <a:cxn ang="0">
                  <a:pos x="19" y="55"/>
                </a:cxn>
                <a:cxn ang="0">
                  <a:pos x="7" y="55"/>
                </a:cxn>
                <a:cxn ang="0">
                  <a:pos x="0" y="41"/>
                </a:cxn>
              </a:cxnLst>
              <a:rect l="0" t="0" r="r" b="b"/>
              <a:pathLst>
                <a:path w="35" h="56">
                  <a:moveTo>
                    <a:pt x="0" y="41"/>
                  </a:moveTo>
                  <a:lnTo>
                    <a:pt x="3" y="17"/>
                  </a:lnTo>
                  <a:lnTo>
                    <a:pt x="30" y="0"/>
                  </a:lnTo>
                  <a:lnTo>
                    <a:pt x="25" y="22"/>
                  </a:lnTo>
                  <a:lnTo>
                    <a:pt x="34" y="26"/>
                  </a:lnTo>
                  <a:lnTo>
                    <a:pt x="20" y="38"/>
                  </a:lnTo>
                  <a:lnTo>
                    <a:pt x="19" y="55"/>
                  </a:lnTo>
                  <a:lnTo>
                    <a:pt x="7" y="55"/>
                  </a:lnTo>
                  <a:lnTo>
                    <a:pt x="0" y="4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36" name="Freeform 136"/>
            <p:cNvSpPr/>
            <p:nvPr/>
          </p:nvSpPr>
          <p:spPr bwMode="auto">
            <a:xfrm>
              <a:off x="2709" y="1443"/>
              <a:ext cx="29" cy="53"/>
            </a:xfrm>
            <a:custGeom>
              <a:avLst/>
              <a:gdLst/>
              <a:ahLst/>
              <a:cxnLst>
                <a:cxn ang="0">
                  <a:pos x="0" y="45"/>
                </a:cxn>
                <a:cxn ang="0">
                  <a:pos x="3" y="19"/>
                </a:cxn>
                <a:cxn ang="0">
                  <a:pos x="35" y="0"/>
                </a:cxn>
                <a:cxn ang="0">
                  <a:pos x="29" y="24"/>
                </a:cxn>
                <a:cxn ang="0">
                  <a:pos x="40" y="29"/>
                </a:cxn>
                <a:cxn ang="0">
                  <a:pos x="24" y="42"/>
                </a:cxn>
                <a:cxn ang="0">
                  <a:pos x="22" y="61"/>
                </a:cxn>
                <a:cxn ang="0">
                  <a:pos x="8" y="61"/>
                </a:cxn>
                <a:cxn ang="0">
                  <a:pos x="0" y="45"/>
                </a:cxn>
              </a:cxnLst>
              <a:rect l="0" t="0" r="r" b="b"/>
              <a:pathLst>
                <a:path w="41" h="62">
                  <a:moveTo>
                    <a:pt x="0" y="45"/>
                  </a:moveTo>
                  <a:lnTo>
                    <a:pt x="3" y="19"/>
                  </a:lnTo>
                  <a:lnTo>
                    <a:pt x="35" y="0"/>
                  </a:lnTo>
                  <a:lnTo>
                    <a:pt x="29" y="24"/>
                  </a:lnTo>
                  <a:lnTo>
                    <a:pt x="40" y="29"/>
                  </a:lnTo>
                  <a:lnTo>
                    <a:pt x="24" y="42"/>
                  </a:lnTo>
                  <a:lnTo>
                    <a:pt x="22" y="61"/>
                  </a:lnTo>
                  <a:lnTo>
                    <a:pt x="8" y="61"/>
                  </a:lnTo>
                  <a:lnTo>
                    <a:pt x="0" y="4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7" name="Freeform 137"/>
            <p:cNvSpPr/>
            <p:nvPr/>
          </p:nvSpPr>
          <p:spPr bwMode="auto">
            <a:xfrm>
              <a:off x="2803" y="1576"/>
              <a:ext cx="60" cy="31"/>
            </a:xfrm>
            <a:custGeom>
              <a:avLst/>
              <a:gdLst/>
              <a:ahLst/>
              <a:cxnLst>
                <a:cxn ang="0">
                  <a:pos x="0" y="21"/>
                </a:cxn>
                <a:cxn ang="0">
                  <a:pos x="7" y="31"/>
                </a:cxn>
                <a:cxn ang="0">
                  <a:pos x="26" y="36"/>
                </a:cxn>
                <a:cxn ang="0">
                  <a:pos x="56" y="25"/>
                </a:cxn>
                <a:cxn ang="0">
                  <a:pos x="73" y="27"/>
                </a:cxn>
                <a:cxn ang="0">
                  <a:pos x="80" y="15"/>
                </a:cxn>
                <a:cxn ang="0">
                  <a:pos x="46" y="11"/>
                </a:cxn>
                <a:cxn ang="0">
                  <a:pos x="14" y="0"/>
                </a:cxn>
                <a:cxn ang="0">
                  <a:pos x="9" y="11"/>
                </a:cxn>
                <a:cxn ang="0">
                  <a:pos x="0" y="21"/>
                </a:cxn>
              </a:cxnLst>
              <a:rect l="0" t="0" r="r" b="b"/>
              <a:pathLst>
                <a:path w="81" h="37">
                  <a:moveTo>
                    <a:pt x="0" y="21"/>
                  </a:moveTo>
                  <a:lnTo>
                    <a:pt x="7" y="31"/>
                  </a:lnTo>
                  <a:lnTo>
                    <a:pt x="26" y="36"/>
                  </a:lnTo>
                  <a:lnTo>
                    <a:pt x="56" y="25"/>
                  </a:lnTo>
                  <a:lnTo>
                    <a:pt x="73" y="27"/>
                  </a:lnTo>
                  <a:lnTo>
                    <a:pt x="80" y="15"/>
                  </a:lnTo>
                  <a:lnTo>
                    <a:pt x="46" y="11"/>
                  </a:lnTo>
                  <a:lnTo>
                    <a:pt x="14" y="0"/>
                  </a:lnTo>
                  <a:lnTo>
                    <a:pt x="9" y="11"/>
                  </a:lnTo>
                  <a:lnTo>
                    <a:pt x="0" y="21"/>
                  </a:lnTo>
                </a:path>
              </a:pathLst>
            </a:custGeom>
            <a:solidFill>
              <a:srgbClr val="FFFF00"/>
            </a:solidFill>
            <a:ln w="12700" cap="rnd" cmpd="sng">
              <a:noFill/>
              <a:prstDash val="solid"/>
              <a:round/>
              <a:headEnd type="none" w="med" len="med"/>
              <a:tailEnd type="none" w="med" len="med"/>
            </a:ln>
            <a:effectLst/>
          </p:spPr>
          <p:txBody>
            <a:bodyPr/>
            <a:lstStyle/>
            <a:p>
              <a:endParaRPr lang="zh-CN" altLang="en-US" sz="2400"/>
            </a:p>
          </p:txBody>
        </p:sp>
        <p:sp>
          <p:nvSpPr>
            <p:cNvPr id="138" name="Freeform 138"/>
            <p:cNvSpPr/>
            <p:nvPr/>
          </p:nvSpPr>
          <p:spPr bwMode="auto">
            <a:xfrm>
              <a:off x="2803" y="1576"/>
              <a:ext cx="64" cy="36"/>
            </a:xfrm>
            <a:custGeom>
              <a:avLst/>
              <a:gdLst/>
              <a:ahLst/>
              <a:cxnLst>
                <a:cxn ang="0">
                  <a:pos x="0" y="24"/>
                </a:cxn>
                <a:cxn ang="0">
                  <a:pos x="8" y="36"/>
                </a:cxn>
                <a:cxn ang="0">
                  <a:pos x="28" y="42"/>
                </a:cxn>
                <a:cxn ang="0">
                  <a:pos x="60" y="29"/>
                </a:cxn>
                <a:cxn ang="0">
                  <a:pos x="78" y="31"/>
                </a:cxn>
                <a:cxn ang="0">
                  <a:pos x="86" y="18"/>
                </a:cxn>
                <a:cxn ang="0">
                  <a:pos x="49" y="13"/>
                </a:cxn>
                <a:cxn ang="0">
                  <a:pos x="15" y="0"/>
                </a:cxn>
                <a:cxn ang="0">
                  <a:pos x="10" y="13"/>
                </a:cxn>
                <a:cxn ang="0">
                  <a:pos x="0" y="24"/>
                </a:cxn>
              </a:cxnLst>
              <a:rect l="0" t="0" r="r" b="b"/>
              <a:pathLst>
                <a:path w="87" h="43">
                  <a:moveTo>
                    <a:pt x="0" y="24"/>
                  </a:moveTo>
                  <a:lnTo>
                    <a:pt x="8" y="36"/>
                  </a:lnTo>
                  <a:lnTo>
                    <a:pt x="28" y="42"/>
                  </a:lnTo>
                  <a:lnTo>
                    <a:pt x="60" y="29"/>
                  </a:lnTo>
                  <a:lnTo>
                    <a:pt x="78" y="31"/>
                  </a:lnTo>
                  <a:lnTo>
                    <a:pt x="86" y="18"/>
                  </a:lnTo>
                  <a:lnTo>
                    <a:pt x="49" y="13"/>
                  </a:lnTo>
                  <a:lnTo>
                    <a:pt x="15" y="0"/>
                  </a:lnTo>
                  <a:lnTo>
                    <a:pt x="10" y="13"/>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39" name="Freeform 139"/>
            <p:cNvSpPr/>
            <p:nvPr/>
          </p:nvSpPr>
          <p:spPr bwMode="auto">
            <a:xfrm>
              <a:off x="2730" y="1479"/>
              <a:ext cx="6" cy="3"/>
            </a:xfrm>
            <a:custGeom>
              <a:avLst/>
              <a:gdLst/>
              <a:ahLst/>
              <a:cxnLst>
                <a:cxn ang="0">
                  <a:pos x="0" y="2"/>
                </a:cxn>
                <a:cxn ang="0">
                  <a:pos x="4" y="0"/>
                </a:cxn>
                <a:cxn ang="0">
                  <a:pos x="7" y="2"/>
                </a:cxn>
                <a:cxn ang="0">
                  <a:pos x="0" y="2"/>
                </a:cxn>
              </a:cxnLst>
              <a:rect l="0" t="0" r="r" b="b"/>
              <a:pathLst>
                <a:path w="8" h="3">
                  <a:moveTo>
                    <a:pt x="0" y="2"/>
                  </a:moveTo>
                  <a:lnTo>
                    <a:pt x="4" y="0"/>
                  </a:lnTo>
                  <a:lnTo>
                    <a:pt x="7" y="2"/>
                  </a:lnTo>
                  <a:lnTo>
                    <a:pt x="0" y="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40" name="Freeform 140"/>
            <p:cNvSpPr/>
            <p:nvPr/>
          </p:nvSpPr>
          <p:spPr bwMode="auto">
            <a:xfrm>
              <a:off x="2730" y="1479"/>
              <a:ext cx="11" cy="7"/>
            </a:xfrm>
            <a:custGeom>
              <a:avLst/>
              <a:gdLst/>
              <a:ahLst/>
              <a:cxnLst>
                <a:cxn ang="0">
                  <a:pos x="0" y="8"/>
                </a:cxn>
                <a:cxn ang="0">
                  <a:pos x="8" y="0"/>
                </a:cxn>
                <a:cxn ang="0">
                  <a:pos x="13" y="8"/>
                </a:cxn>
                <a:cxn ang="0">
                  <a:pos x="0" y="8"/>
                </a:cxn>
              </a:cxnLst>
              <a:rect l="0" t="0" r="r" b="b"/>
              <a:pathLst>
                <a:path w="14" h="9">
                  <a:moveTo>
                    <a:pt x="0" y="8"/>
                  </a:moveTo>
                  <a:lnTo>
                    <a:pt x="8" y="0"/>
                  </a:lnTo>
                  <a:lnTo>
                    <a:pt x="13" y="8"/>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41" name="Freeform 141"/>
            <p:cNvSpPr/>
            <p:nvPr/>
          </p:nvSpPr>
          <p:spPr bwMode="auto">
            <a:xfrm>
              <a:off x="2742" y="1472"/>
              <a:ext cx="14" cy="17"/>
            </a:xfrm>
            <a:custGeom>
              <a:avLst/>
              <a:gdLst/>
              <a:ahLst/>
              <a:cxnLst>
                <a:cxn ang="0">
                  <a:pos x="0" y="6"/>
                </a:cxn>
                <a:cxn ang="0">
                  <a:pos x="14" y="18"/>
                </a:cxn>
                <a:cxn ang="0">
                  <a:pos x="18" y="6"/>
                </a:cxn>
                <a:cxn ang="0">
                  <a:pos x="16" y="0"/>
                </a:cxn>
                <a:cxn ang="0">
                  <a:pos x="0" y="6"/>
                </a:cxn>
              </a:cxnLst>
              <a:rect l="0" t="0" r="r" b="b"/>
              <a:pathLst>
                <a:path w="19" h="19">
                  <a:moveTo>
                    <a:pt x="0" y="6"/>
                  </a:moveTo>
                  <a:lnTo>
                    <a:pt x="14" y="18"/>
                  </a:lnTo>
                  <a:lnTo>
                    <a:pt x="18" y="6"/>
                  </a:lnTo>
                  <a:lnTo>
                    <a:pt x="16" y="0"/>
                  </a:lnTo>
                  <a:lnTo>
                    <a:pt x="0" y="6"/>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42" name="Freeform 142"/>
            <p:cNvSpPr/>
            <p:nvPr/>
          </p:nvSpPr>
          <p:spPr bwMode="auto">
            <a:xfrm>
              <a:off x="2742" y="1472"/>
              <a:ext cx="19" cy="22"/>
            </a:xfrm>
            <a:custGeom>
              <a:avLst/>
              <a:gdLst/>
              <a:ahLst/>
              <a:cxnLst>
                <a:cxn ang="0">
                  <a:pos x="0" y="8"/>
                </a:cxn>
                <a:cxn ang="0">
                  <a:pos x="19" y="24"/>
                </a:cxn>
                <a:cxn ang="0">
                  <a:pos x="24" y="8"/>
                </a:cxn>
                <a:cxn ang="0">
                  <a:pos x="21" y="0"/>
                </a:cxn>
                <a:cxn ang="0">
                  <a:pos x="0" y="8"/>
                </a:cxn>
              </a:cxnLst>
              <a:rect l="0" t="0" r="r" b="b"/>
              <a:pathLst>
                <a:path w="25" h="25">
                  <a:moveTo>
                    <a:pt x="0" y="8"/>
                  </a:moveTo>
                  <a:lnTo>
                    <a:pt x="19" y="24"/>
                  </a:lnTo>
                  <a:lnTo>
                    <a:pt x="24" y="8"/>
                  </a:lnTo>
                  <a:lnTo>
                    <a:pt x="21" y="0"/>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43" name="Freeform 143"/>
            <p:cNvSpPr/>
            <p:nvPr/>
          </p:nvSpPr>
          <p:spPr bwMode="auto">
            <a:xfrm>
              <a:off x="1742" y="2245"/>
              <a:ext cx="57" cy="72"/>
            </a:xfrm>
            <a:custGeom>
              <a:avLst/>
              <a:gdLst/>
              <a:ahLst/>
              <a:cxnLst>
                <a:cxn ang="0">
                  <a:pos x="0" y="35"/>
                </a:cxn>
                <a:cxn ang="0">
                  <a:pos x="0" y="49"/>
                </a:cxn>
                <a:cxn ang="0">
                  <a:pos x="14" y="56"/>
                </a:cxn>
                <a:cxn ang="0">
                  <a:pos x="5" y="66"/>
                </a:cxn>
                <a:cxn ang="0">
                  <a:pos x="5" y="80"/>
                </a:cxn>
                <a:cxn ang="0">
                  <a:pos x="21" y="85"/>
                </a:cxn>
                <a:cxn ang="0">
                  <a:pos x="39" y="64"/>
                </a:cxn>
                <a:cxn ang="0">
                  <a:pos x="70" y="41"/>
                </a:cxn>
                <a:cxn ang="0">
                  <a:pos x="75" y="21"/>
                </a:cxn>
                <a:cxn ang="0">
                  <a:pos x="48" y="14"/>
                </a:cxn>
                <a:cxn ang="0">
                  <a:pos x="26" y="0"/>
                </a:cxn>
                <a:cxn ang="0">
                  <a:pos x="9" y="7"/>
                </a:cxn>
                <a:cxn ang="0">
                  <a:pos x="0" y="35"/>
                </a:cxn>
              </a:cxnLst>
              <a:rect l="0" t="0" r="r" b="b"/>
              <a:pathLst>
                <a:path w="76" h="86">
                  <a:moveTo>
                    <a:pt x="0" y="35"/>
                  </a:moveTo>
                  <a:lnTo>
                    <a:pt x="0" y="49"/>
                  </a:lnTo>
                  <a:lnTo>
                    <a:pt x="14" y="56"/>
                  </a:lnTo>
                  <a:lnTo>
                    <a:pt x="5" y="66"/>
                  </a:lnTo>
                  <a:lnTo>
                    <a:pt x="5" y="80"/>
                  </a:lnTo>
                  <a:lnTo>
                    <a:pt x="21" y="85"/>
                  </a:lnTo>
                  <a:lnTo>
                    <a:pt x="39" y="64"/>
                  </a:lnTo>
                  <a:lnTo>
                    <a:pt x="70" y="41"/>
                  </a:lnTo>
                  <a:lnTo>
                    <a:pt x="75" y="21"/>
                  </a:lnTo>
                  <a:lnTo>
                    <a:pt x="48" y="14"/>
                  </a:lnTo>
                  <a:lnTo>
                    <a:pt x="26" y="0"/>
                  </a:lnTo>
                  <a:lnTo>
                    <a:pt x="9" y="7"/>
                  </a:lnTo>
                  <a:lnTo>
                    <a:pt x="0" y="35"/>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44" name="Freeform 144"/>
            <p:cNvSpPr/>
            <p:nvPr/>
          </p:nvSpPr>
          <p:spPr bwMode="auto">
            <a:xfrm>
              <a:off x="1742" y="2245"/>
              <a:ext cx="61" cy="78"/>
            </a:xfrm>
            <a:custGeom>
              <a:avLst/>
              <a:gdLst/>
              <a:ahLst/>
              <a:cxnLst>
                <a:cxn ang="0">
                  <a:pos x="0" y="37"/>
                </a:cxn>
                <a:cxn ang="0">
                  <a:pos x="0" y="52"/>
                </a:cxn>
                <a:cxn ang="0">
                  <a:pos x="15" y="60"/>
                </a:cxn>
                <a:cxn ang="0">
                  <a:pos x="5" y="71"/>
                </a:cxn>
                <a:cxn ang="0">
                  <a:pos x="5" y="86"/>
                </a:cxn>
                <a:cxn ang="0">
                  <a:pos x="23" y="91"/>
                </a:cxn>
                <a:cxn ang="0">
                  <a:pos x="42" y="68"/>
                </a:cxn>
                <a:cxn ang="0">
                  <a:pos x="76" y="44"/>
                </a:cxn>
                <a:cxn ang="0">
                  <a:pos x="81" y="23"/>
                </a:cxn>
                <a:cxn ang="0">
                  <a:pos x="52" y="15"/>
                </a:cxn>
                <a:cxn ang="0">
                  <a:pos x="28" y="0"/>
                </a:cxn>
                <a:cxn ang="0">
                  <a:pos x="10" y="8"/>
                </a:cxn>
                <a:cxn ang="0">
                  <a:pos x="0" y="37"/>
                </a:cxn>
              </a:cxnLst>
              <a:rect l="0" t="0" r="r" b="b"/>
              <a:pathLst>
                <a:path w="82" h="92">
                  <a:moveTo>
                    <a:pt x="0" y="37"/>
                  </a:moveTo>
                  <a:lnTo>
                    <a:pt x="0" y="52"/>
                  </a:lnTo>
                  <a:lnTo>
                    <a:pt x="15" y="60"/>
                  </a:lnTo>
                  <a:lnTo>
                    <a:pt x="5" y="71"/>
                  </a:lnTo>
                  <a:lnTo>
                    <a:pt x="5" y="86"/>
                  </a:lnTo>
                  <a:lnTo>
                    <a:pt x="23" y="91"/>
                  </a:lnTo>
                  <a:lnTo>
                    <a:pt x="42" y="68"/>
                  </a:lnTo>
                  <a:lnTo>
                    <a:pt x="76" y="44"/>
                  </a:lnTo>
                  <a:lnTo>
                    <a:pt x="81" y="23"/>
                  </a:lnTo>
                  <a:lnTo>
                    <a:pt x="52" y="15"/>
                  </a:lnTo>
                  <a:lnTo>
                    <a:pt x="28" y="0"/>
                  </a:lnTo>
                  <a:lnTo>
                    <a:pt x="10" y="8"/>
                  </a:lnTo>
                  <a:lnTo>
                    <a:pt x="0"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45" name="Freeform 145"/>
            <p:cNvSpPr/>
            <p:nvPr/>
          </p:nvSpPr>
          <p:spPr bwMode="auto">
            <a:xfrm>
              <a:off x="1641" y="2079"/>
              <a:ext cx="21" cy="12"/>
            </a:xfrm>
            <a:custGeom>
              <a:avLst/>
              <a:gdLst/>
              <a:ahLst/>
              <a:cxnLst>
                <a:cxn ang="0">
                  <a:pos x="0" y="7"/>
                </a:cxn>
                <a:cxn ang="0">
                  <a:pos x="9" y="0"/>
                </a:cxn>
                <a:cxn ang="0">
                  <a:pos x="28" y="12"/>
                </a:cxn>
                <a:cxn ang="0">
                  <a:pos x="0" y="7"/>
                </a:cxn>
              </a:cxnLst>
              <a:rect l="0" t="0" r="r" b="b"/>
              <a:pathLst>
                <a:path w="29" h="13">
                  <a:moveTo>
                    <a:pt x="0" y="7"/>
                  </a:moveTo>
                  <a:lnTo>
                    <a:pt x="9" y="0"/>
                  </a:lnTo>
                  <a:lnTo>
                    <a:pt x="28" y="12"/>
                  </a:lnTo>
                  <a:lnTo>
                    <a:pt x="0" y="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46" name="Freeform 146"/>
            <p:cNvSpPr/>
            <p:nvPr/>
          </p:nvSpPr>
          <p:spPr bwMode="auto">
            <a:xfrm>
              <a:off x="1641" y="2079"/>
              <a:ext cx="26" cy="17"/>
            </a:xfrm>
            <a:custGeom>
              <a:avLst/>
              <a:gdLst/>
              <a:ahLst/>
              <a:cxnLst>
                <a:cxn ang="0">
                  <a:pos x="0" y="10"/>
                </a:cxn>
                <a:cxn ang="0">
                  <a:pos x="11" y="0"/>
                </a:cxn>
                <a:cxn ang="0">
                  <a:pos x="34" y="18"/>
                </a:cxn>
                <a:cxn ang="0">
                  <a:pos x="0" y="10"/>
                </a:cxn>
              </a:cxnLst>
              <a:rect l="0" t="0" r="r" b="b"/>
              <a:pathLst>
                <a:path w="35" h="19">
                  <a:moveTo>
                    <a:pt x="0" y="10"/>
                  </a:moveTo>
                  <a:lnTo>
                    <a:pt x="11" y="0"/>
                  </a:lnTo>
                  <a:lnTo>
                    <a:pt x="34" y="18"/>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47" name="Freeform 147"/>
            <p:cNvSpPr/>
            <p:nvPr/>
          </p:nvSpPr>
          <p:spPr bwMode="auto">
            <a:xfrm>
              <a:off x="2726" y="2233"/>
              <a:ext cx="15" cy="12"/>
            </a:xfrm>
            <a:custGeom>
              <a:avLst/>
              <a:gdLst/>
              <a:ahLst/>
              <a:cxnLst>
                <a:cxn ang="0">
                  <a:pos x="0" y="12"/>
                </a:cxn>
                <a:cxn ang="0">
                  <a:pos x="2" y="1"/>
                </a:cxn>
                <a:cxn ang="0">
                  <a:pos x="18" y="0"/>
                </a:cxn>
                <a:cxn ang="0">
                  <a:pos x="18" y="10"/>
                </a:cxn>
                <a:cxn ang="0">
                  <a:pos x="0" y="12"/>
                </a:cxn>
              </a:cxnLst>
              <a:rect l="0" t="0" r="r" b="b"/>
              <a:pathLst>
                <a:path w="19" h="13">
                  <a:moveTo>
                    <a:pt x="0" y="12"/>
                  </a:moveTo>
                  <a:lnTo>
                    <a:pt x="2" y="1"/>
                  </a:lnTo>
                  <a:lnTo>
                    <a:pt x="18" y="0"/>
                  </a:lnTo>
                  <a:lnTo>
                    <a:pt x="18" y="10"/>
                  </a:lnTo>
                  <a:lnTo>
                    <a:pt x="0" y="1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48" name="Freeform 148"/>
            <p:cNvSpPr/>
            <p:nvPr/>
          </p:nvSpPr>
          <p:spPr bwMode="auto">
            <a:xfrm>
              <a:off x="2726" y="2233"/>
              <a:ext cx="18" cy="17"/>
            </a:xfrm>
            <a:custGeom>
              <a:avLst/>
              <a:gdLst/>
              <a:ahLst/>
              <a:cxnLst>
                <a:cxn ang="0">
                  <a:pos x="0" y="18"/>
                </a:cxn>
                <a:cxn ang="0">
                  <a:pos x="3" y="2"/>
                </a:cxn>
                <a:cxn ang="0">
                  <a:pos x="24" y="0"/>
                </a:cxn>
                <a:cxn ang="0">
                  <a:pos x="24" y="15"/>
                </a:cxn>
                <a:cxn ang="0">
                  <a:pos x="0" y="18"/>
                </a:cxn>
              </a:cxnLst>
              <a:rect l="0" t="0" r="r" b="b"/>
              <a:pathLst>
                <a:path w="25" h="19">
                  <a:moveTo>
                    <a:pt x="0" y="18"/>
                  </a:moveTo>
                  <a:lnTo>
                    <a:pt x="3" y="2"/>
                  </a:lnTo>
                  <a:lnTo>
                    <a:pt x="24" y="0"/>
                  </a:lnTo>
                  <a:lnTo>
                    <a:pt x="24" y="15"/>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49" name="Freeform 149"/>
            <p:cNvSpPr/>
            <p:nvPr/>
          </p:nvSpPr>
          <p:spPr bwMode="auto">
            <a:xfrm>
              <a:off x="2978" y="2034"/>
              <a:ext cx="162" cy="180"/>
            </a:xfrm>
            <a:custGeom>
              <a:avLst/>
              <a:gdLst/>
              <a:ahLst/>
              <a:cxnLst>
                <a:cxn ang="0">
                  <a:pos x="0" y="148"/>
                </a:cxn>
                <a:cxn ang="0">
                  <a:pos x="20" y="135"/>
                </a:cxn>
                <a:cxn ang="0">
                  <a:pos x="20" y="110"/>
                </a:cxn>
                <a:cxn ang="0">
                  <a:pos x="49" y="74"/>
                </a:cxn>
                <a:cxn ang="0">
                  <a:pos x="61" y="14"/>
                </a:cxn>
                <a:cxn ang="0">
                  <a:pos x="82" y="0"/>
                </a:cxn>
                <a:cxn ang="0">
                  <a:pos x="100" y="41"/>
                </a:cxn>
                <a:cxn ang="0">
                  <a:pos x="146" y="77"/>
                </a:cxn>
                <a:cxn ang="0">
                  <a:pos x="130" y="97"/>
                </a:cxn>
                <a:cxn ang="0">
                  <a:pos x="143" y="102"/>
                </a:cxn>
                <a:cxn ang="0">
                  <a:pos x="161" y="128"/>
                </a:cxn>
                <a:cxn ang="0">
                  <a:pos x="217" y="146"/>
                </a:cxn>
                <a:cxn ang="0">
                  <a:pos x="176" y="189"/>
                </a:cxn>
                <a:cxn ang="0">
                  <a:pos x="130" y="204"/>
                </a:cxn>
                <a:cxn ang="0">
                  <a:pos x="90" y="209"/>
                </a:cxn>
                <a:cxn ang="0">
                  <a:pos x="46" y="194"/>
                </a:cxn>
                <a:cxn ang="0">
                  <a:pos x="28" y="163"/>
                </a:cxn>
                <a:cxn ang="0">
                  <a:pos x="0" y="148"/>
                </a:cxn>
              </a:cxnLst>
              <a:rect l="0" t="0" r="r" b="b"/>
              <a:pathLst>
                <a:path w="218" h="210">
                  <a:moveTo>
                    <a:pt x="0" y="148"/>
                  </a:moveTo>
                  <a:lnTo>
                    <a:pt x="20" y="135"/>
                  </a:lnTo>
                  <a:lnTo>
                    <a:pt x="20" y="110"/>
                  </a:lnTo>
                  <a:lnTo>
                    <a:pt x="49" y="74"/>
                  </a:lnTo>
                  <a:lnTo>
                    <a:pt x="61" y="14"/>
                  </a:lnTo>
                  <a:lnTo>
                    <a:pt x="82" y="0"/>
                  </a:lnTo>
                  <a:lnTo>
                    <a:pt x="100" y="41"/>
                  </a:lnTo>
                  <a:lnTo>
                    <a:pt x="146" y="77"/>
                  </a:lnTo>
                  <a:lnTo>
                    <a:pt x="130" y="97"/>
                  </a:lnTo>
                  <a:lnTo>
                    <a:pt x="143" y="102"/>
                  </a:lnTo>
                  <a:lnTo>
                    <a:pt x="161" y="128"/>
                  </a:lnTo>
                  <a:lnTo>
                    <a:pt x="217" y="146"/>
                  </a:lnTo>
                  <a:lnTo>
                    <a:pt x="176" y="189"/>
                  </a:lnTo>
                  <a:lnTo>
                    <a:pt x="130" y="204"/>
                  </a:lnTo>
                  <a:lnTo>
                    <a:pt x="90" y="209"/>
                  </a:lnTo>
                  <a:lnTo>
                    <a:pt x="46" y="194"/>
                  </a:lnTo>
                  <a:lnTo>
                    <a:pt x="28" y="163"/>
                  </a:lnTo>
                  <a:lnTo>
                    <a:pt x="0" y="14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50" name="Freeform 150"/>
            <p:cNvSpPr/>
            <p:nvPr/>
          </p:nvSpPr>
          <p:spPr bwMode="auto">
            <a:xfrm>
              <a:off x="2978" y="2034"/>
              <a:ext cx="166" cy="185"/>
            </a:xfrm>
            <a:custGeom>
              <a:avLst/>
              <a:gdLst/>
              <a:ahLst/>
              <a:cxnLst>
                <a:cxn ang="0">
                  <a:pos x="0" y="152"/>
                </a:cxn>
                <a:cxn ang="0">
                  <a:pos x="21" y="139"/>
                </a:cxn>
                <a:cxn ang="0">
                  <a:pos x="21" y="113"/>
                </a:cxn>
                <a:cxn ang="0">
                  <a:pos x="50" y="76"/>
                </a:cxn>
                <a:cxn ang="0">
                  <a:pos x="63" y="14"/>
                </a:cxn>
                <a:cxn ang="0">
                  <a:pos x="84" y="0"/>
                </a:cxn>
                <a:cxn ang="0">
                  <a:pos x="103" y="42"/>
                </a:cxn>
                <a:cxn ang="0">
                  <a:pos x="150" y="79"/>
                </a:cxn>
                <a:cxn ang="0">
                  <a:pos x="134" y="100"/>
                </a:cxn>
                <a:cxn ang="0">
                  <a:pos x="147" y="105"/>
                </a:cxn>
                <a:cxn ang="0">
                  <a:pos x="165" y="132"/>
                </a:cxn>
                <a:cxn ang="0">
                  <a:pos x="223" y="150"/>
                </a:cxn>
                <a:cxn ang="0">
                  <a:pos x="181" y="194"/>
                </a:cxn>
                <a:cxn ang="0">
                  <a:pos x="134" y="210"/>
                </a:cxn>
                <a:cxn ang="0">
                  <a:pos x="92" y="215"/>
                </a:cxn>
                <a:cxn ang="0">
                  <a:pos x="47" y="200"/>
                </a:cxn>
                <a:cxn ang="0">
                  <a:pos x="29" y="168"/>
                </a:cxn>
                <a:cxn ang="0">
                  <a:pos x="0" y="152"/>
                </a:cxn>
              </a:cxnLst>
              <a:rect l="0" t="0" r="r" b="b"/>
              <a:pathLst>
                <a:path w="224" h="216">
                  <a:moveTo>
                    <a:pt x="0" y="152"/>
                  </a:moveTo>
                  <a:lnTo>
                    <a:pt x="21" y="139"/>
                  </a:lnTo>
                  <a:lnTo>
                    <a:pt x="21" y="113"/>
                  </a:lnTo>
                  <a:lnTo>
                    <a:pt x="50" y="76"/>
                  </a:lnTo>
                  <a:lnTo>
                    <a:pt x="63" y="14"/>
                  </a:lnTo>
                  <a:lnTo>
                    <a:pt x="84" y="0"/>
                  </a:lnTo>
                  <a:lnTo>
                    <a:pt x="103" y="42"/>
                  </a:lnTo>
                  <a:lnTo>
                    <a:pt x="150" y="79"/>
                  </a:lnTo>
                  <a:lnTo>
                    <a:pt x="134" y="100"/>
                  </a:lnTo>
                  <a:lnTo>
                    <a:pt x="147" y="105"/>
                  </a:lnTo>
                  <a:lnTo>
                    <a:pt x="165" y="132"/>
                  </a:lnTo>
                  <a:lnTo>
                    <a:pt x="223" y="150"/>
                  </a:lnTo>
                  <a:lnTo>
                    <a:pt x="181" y="194"/>
                  </a:lnTo>
                  <a:lnTo>
                    <a:pt x="134" y="210"/>
                  </a:lnTo>
                  <a:lnTo>
                    <a:pt x="92" y="215"/>
                  </a:lnTo>
                  <a:lnTo>
                    <a:pt x="47" y="200"/>
                  </a:lnTo>
                  <a:lnTo>
                    <a:pt x="29" y="168"/>
                  </a:lnTo>
                  <a:lnTo>
                    <a:pt x="0" y="15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1" name="Freeform 151"/>
            <p:cNvSpPr/>
            <p:nvPr/>
          </p:nvSpPr>
          <p:spPr bwMode="auto">
            <a:xfrm>
              <a:off x="1958" y="2971"/>
              <a:ext cx="15" cy="5"/>
            </a:xfrm>
            <a:custGeom>
              <a:avLst/>
              <a:gdLst/>
              <a:ahLst/>
              <a:cxnLst>
                <a:cxn ang="0">
                  <a:pos x="0" y="4"/>
                </a:cxn>
                <a:cxn ang="0">
                  <a:pos x="12" y="2"/>
                </a:cxn>
                <a:cxn ang="0">
                  <a:pos x="4" y="0"/>
                </a:cxn>
                <a:cxn ang="0">
                  <a:pos x="20" y="0"/>
                </a:cxn>
                <a:cxn ang="0">
                  <a:pos x="0" y="4"/>
                </a:cxn>
              </a:cxnLst>
              <a:rect l="0" t="0" r="r" b="b"/>
              <a:pathLst>
                <a:path w="21" h="5">
                  <a:moveTo>
                    <a:pt x="0" y="4"/>
                  </a:moveTo>
                  <a:lnTo>
                    <a:pt x="12" y="2"/>
                  </a:lnTo>
                  <a:lnTo>
                    <a:pt x="4" y="0"/>
                  </a:lnTo>
                  <a:lnTo>
                    <a:pt x="20" y="0"/>
                  </a:lnTo>
                  <a:lnTo>
                    <a:pt x="0" y="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52" name="Freeform 152"/>
            <p:cNvSpPr/>
            <p:nvPr/>
          </p:nvSpPr>
          <p:spPr bwMode="auto">
            <a:xfrm>
              <a:off x="1958" y="2971"/>
              <a:ext cx="20" cy="10"/>
            </a:xfrm>
            <a:custGeom>
              <a:avLst/>
              <a:gdLst/>
              <a:ahLst/>
              <a:cxnLst>
                <a:cxn ang="0">
                  <a:pos x="0" y="10"/>
                </a:cxn>
                <a:cxn ang="0">
                  <a:pos x="16" y="5"/>
                </a:cxn>
                <a:cxn ang="0">
                  <a:pos x="5" y="0"/>
                </a:cxn>
                <a:cxn ang="0">
                  <a:pos x="26" y="0"/>
                </a:cxn>
                <a:cxn ang="0">
                  <a:pos x="0" y="10"/>
                </a:cxn>
              </a:cxnLst>
              <a:rect l="0" t="0" r="r" b="b"/>
              <a:pathLst>
                <a:path w="27" h="11">
                  <a:moveTo>
                    <a:pt x="0" y="10"/>
                  </a:moveTo>
                  <a:lnTo>
                    <a:pt x="16" y="5"/>
                  </a:lnTo>
                  <a:lnTo>
                    <a:pt x="5" y="0"/>
                  </a:lnTo>
                  <a:lnTo>
                    <a:pt x="26"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3" name="Freeform 153"/>
            <p:cNvSpPr/>
            <p:nvPr/>
          </p:nvSpPr>
          <p:spPr bwMode="auto">
            <a:xfrm>
              <a:off x="1973" y="2969"/>
              <a:ext cx="13" cy="9"/>
            </a:xfrm>
            <a:custGeom>
              <a:avLst/>
              <a:gdLst/>
              <a:ahLst/>
              <a:cxnLst>
                <a:cxn ang="0">
                  <a:pos x="0" y="10"/>
                </a:cxn>
                <a:cxn ang="0">
                  <a:pos x="7" y="0"/>
                </a:cxn>
                <a:cxn ang="0">
                  <a:pos x="17" y="3"/>
                </a:cxn>
                <a:cxn ang="0">
                  <a:pos x="0" y="10"/>
                </a:cxn>
              </a:cxnLst>
              <a:rect l="0" t="0" r="r" b="b"/>
              <a:pathLst>
                <a:path w="18" h="11">
                  <a:moveTo>
                    <a:pt x="0" y="10"/>
                  </a:moveTo>
                  <a:lnTo>
                    <a:pt x="7" y="0"/>
                  </a:lnTo>
                  <a:lnTo>
                    <a:pt x="17" y="3"/>
                  </a:lnTo>
                  <a:lnTo>
                    <a:pt x="0" y="1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54" name="Freeform 154"/>
            <p:cNvSpPr/>
            <p:nvPr/>
          </p:nvSpPr>
          <p:spPr bwMode="auto">
            <a:xfrm>
              <a:off x="1973" y="2969"/>
              <a:ext cx="19" cy="14"/>
            </a:xfrm>
            <a:custGeom>
              <a:avLst/>
              <a:gdLst/>
              <a:ahLst/>
              <a:cxnLst>
                <a:cxn ang="0">
                  <a:pos x="0" y="16"/>
                </a:cxn>
                <a:cxn ang="0">
                  <a:pos x="10" y="0"/>
                </a:cxn>
                <a:cxn ang="0">
                  <a:pos x="23" y="5"/>
                </a:cxn>
                <a:cxn ang="0">
                  <a:pos x="0" y="16"/>
                </a:cxn>
              </a:cxnLst>
              <a:rect l="0" t="0" r="r" b="b"/>
              <a:pathLst>
                <a:path w="24" h="17">
                  <a:moveTo>
                    <a:pt x="0" y="16"/>
                  </a:moveTo>
                  <a:lnTo>
                    <a:pt x="10" y="0"/>
                  </a:lnTo>
                  <a:lnTo>
                    <a:pt x="23" y="5"/>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5" name="Freeform 155"/>
            <p:cNvSpPr/>
            <p:nvPr/>
          </p:nvSpPr>
          <p:spPr bwMode="auto">
            <a:xfrm>
              <a:off x="4551" y="2481"/>
              <a:ext cx="9" cy="5"/>
            </a:xfrm>
            <a:custGeom>
              <a:avLst/>
              <a:gdLst/>
              <a:ahLst/>
              <a:cxnLst>
                <a:cxn ang="0">
                  <a:pos x="0" y="4"/>
                </a:cxn>
                <a:cxn ang="0">
                  <a:pos x="7" y="0"/>
                </a:cxn>
                <a:cxn ang="0">
                  <a:pos x="10" y="4"/>
                </a:cxn>
                <a:cxn ang="0">
                  <a:pos x="0" y="4"/>
                </a:cxn>
              </a:cxnLst>
              <a:rect l="0" t="0" r="r" b="b"/>
              <a:pathLst>
                <a:path w="11" h="5">
                  <a:moveTo>
                    <a:pt x="0" y="4"/>
                  </a:moveTo>
                  <a:lnTo>
                    <a:pt x="7" y="0"/>
                  </a:lnTo>
                  <a:lnTo>
                    <a:pt x="10" y="4"/>
                  </a:lnTo>
                  <a:lnTo>
                    <a:pt x="0" y="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56" name="Freeform 156"/>
            <p:cNvSpPr/>
            <p:nvPr/>
          </p:nvSpPr>
          <p:spPr bwMode="auto">
            <a:xfrm>
              <a:off x="4551" y="2481"/>
              <a:ext cx="13" cy="10"/>
            </a:xfrm>
            <a:custGeom>
              <a:avLst/>
              <a:gdLst/>
              <a:ahLst/>
              <a:cxnLst>
                <a:cxn ang="0">
                  <a:pos x="0" y="10"/>
                </a:cxn>
                <a:cxn ang="0">
                  <a:pos x="11" y="0"/>
                </a:cxn>
                <a:cxn ang="0">
                  <a:pos x="16" y="10"/>
                </a:cxn>
                <a:cxn ang="0">
                  <a:pos x="0" y="10"/>
                </a:cxn>
              </a:cxnLst>
              <a:rect l="0" t="0" r="r" b="b"/>
              <a:pathLst>
                <a:path w="17" h="11">
                  <a:moveTo>
                    <a:pt x="0" y="10"/>
                  </a:moveTo>
                  <a:lnTo>
                    <a:pt x="11" y="0"/>
                  </a:lnTo>
                  <a:lnTo>
                    <a:pt x="16" y="1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7" name="Freeform 157"/>
            <p:cNvSpPr/>
            <p:nvPr/>
          </p:nvSpPr>
          <p:spPr bwMode="auto">
            <a:xfrm>
              <a:off x="2847" y="1198"/>
              <a:ext cx="113" cy="202"/>
            </a:xfrm>
            <a:custGeom>
              <a:avLst/>
              <a:gdLst/>
              <a:ahLst/>
              <a:cxnLst>
                <a:cxn ang="0">
                  <a:pos x="0" y="22"/>
                </a:cxn>
                <a:cxn ang="0">
                  <a:pos x="7" y="15"/>
                </a:cxn>
                <a:cxn ang="0">
                  <a:pos x="25" y="33"/>
                </a:cxn>
                <a:cxn ang="0">
                  <a:pos x="56" y="33"/>
                </a:cxn>
                <a:cxn ang="0">
                  <a:pos x="73" y="22"/>
                </a:cxn>
                <a:cxn ang="0">
                  <a:pos x="75" y="5"/>
                </a:cxn>
                <a:cxn ang="0">
                  <a:pos x="106" y="0"/>
                </a:cxn>
                <a:cxn ang="0">
                  <a:pos x="118" y="8"/>
                </a:cxn>
                <a:cxn ang="0">
                  <a:pos x="118" y="22"/>
                </a:cxn>
                <a:cxn ang="0">
                  <a:pos x="111" y="41"/>
                </a:cxn>
                <a:cxn ang="0">
                  <a:pos x="131" y="59"/>
                </a:cxn>
                <a:cxn ang="0">
                  <a:pos x="121" y="77"/>
                </a:cxn>
                <a:cxn ang="0">
                  <a:pos x="131" y="102"/>
                </a:cxn>
                <a:cxn ang="0">
                  <a:pos x="129" y="125"/>
                </a:cxn>
                <a:cxn ang="0">
                  <a:pos x="151" y="174"/>
                </a:cxn>
                <a:cxn ang="0">
                  <a:pos x="96" y="222"/>
                </a:cxn>
                <a:cxn ang="0">
                  <a:pos x="33" y="235"/>
                </a:cxn>
                <a:cxn ang="0">
                  <a:pos x="30" y="225"/>
                </a:cxn>
                <a:cxn ang="0">
                  <a:pos x="7" y="217"/>
                </a:cxn>
                <a:cxn ang="0">
                  <a:pos x="5" y="171"/>
                </a:cxn>
                <a:cxn ang="0">
                  <a:pos x="68" y="123"/>
                </a:cxn>
                <a:cxn ang="0">
                  <a:pos x="48" y="99"/>
                </a:cxn>
                <a:cxn ang="0">
                  <a:pos x="39" y="51"/>
                </a:cxn>
                <a:cxn ang="0">
                  <a:pos x="0" y="22"/>
                </a:cxn>
              </a:cxnLst>
              <a:rect l="0" t="0" r="r" b="b"/>
              <a:pathLst>
                <a:path w="152" h="236">
                  <a:moveTo>
                    <a:pt x="0" y="22"/>
                  </a:moveTo>
                  <a:lnTo>
                    <a:pt x="7" y="15"/>
                  </a:lnTo>
                  <a:lnTo>
                    <a:pt x="25" y="33"/>
                  </a:lnTo>
                  <a:lnTo>
                    <a:pt x="56" y="33"/>
                  </a:lnTo>
                  <a:lnTo>
                    <a:pt x="73" y="22"/>
                  </a:lnTo>
                  <a:lnTo>
                    <a:pt x="75" y="5"/>
                  </a:lnTo>
                  <a:lnTo>
                    <a:pt x="106" y="0"/>
                  </a:lnTo>
                  <a:lnTo>
                    <a:pt x="118" y="8"/>
                  </a:lnTo>
                  <a:lnTo>
                    <a:pt x="118" y="22"/>
                  </a:lnTo>
                  <a:lnTo>
                    <a:pt x="111" y="41"/>
                  </a:lnTo>
                  <a:lnTo>
                    <a:pt x="131" y="59"/>
                  </a:lnTo>
                  <a:lnTo>
                    <a:pt x="121" y="77"/>
                  </a:lnTo>
                  <a:lnTo>
                    <a:pt x="131" y="102"/>
                  </a:lnTo>
                  <a:lnTo>
                    <a:pt x="129" y="125"/>
                  </a:lnTo>
                  <a:lnTo>
                    <a:pt x="151" y="174"/>
                  </a:lnTo>
                  <a:lnTo>
                    <a:pt x="96" y="222"/>
                  </a:lnTo>
                  <a:lnTo>
                    <a:pt x="33" y="235"/>
                  </a:lnTo>
                  <a:lnTo>
                    <a:pt x="30" y="225"/>
                  </a:lnTo>
                  <a:lnTo>
                    <a:pt x="7" y="217"/>
                  </a:lnTo>
                  <a:lnTo>
                    <a:pt x="5" y="171"/>
                  </a:lnTo>
                  <a:lnTo>
                    <a:pt x="68" y="123"/>
                  </a:lnTo>
                  <a:lnTo>
                    <a:pt x="48" y="99"/>
                  </a:lnTo>
                  <a:lnTo>
                    <a:pt x="39" y="51"/>
                  </a:lnTo>
                  <a:lnTo>
                    <a:pt x="0" y="2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58" name="Freeform 158"/>
            <p:cNvSpPr/>
            <p:nvPr/>
          </p:nvSpPr>
          <p:spPr bwMode="auto">
            <a:xfrm>
              <a:off x="2847" y="1198"/>
              <a:ext cx="117" cy="206"/>
            </a:xfrm>
            <a:custGeom>
              <a:avLst/>
              <a:gdLst/>
              <a:ahLst/>
              <a:cxnLst>
                <a:cxn ang="0">
                  <a:pos x="0" y="23"/>
                </a:cxn>
                <a:cxn ang="0">
                  <a:pos x="7" y="15"/>
                </a:cxn>
                <a:cxn ang="0">
                  <a:pos x="26" y="34"/>
                </a:cxn>
                <a:cxn ang="0">
                  <a:pos x="58" y="34"/>
                </a:cxn>
                <a:cxn ang="0">
                  <a:pos x="76" y="23"/>
                </a:cxn>
                <a:cxn ang="0">
                  <a:pos x="78" y="5"/>
                </a:cxn>
                <a:cxn ang="0">
                  <a:pos x="110" y="0"/>
                </a:cxn>
                <a:cxn ang="0">
                  <a:pos x="123" y="8"/>
                </a:cxn>
                <a:cxn ang="0">
                  <a:pos x="123" y="23"/>
                </a:cxn>
                <a:cxn ang="0">
                  <a:pos x="115" y="42"/>
                </a:cxn>
                <a:cxn ang="0">
                  <a:pos x="136" y="60"/>
                </a:cxn>
                <a:cxn ang="0">
                  <a:pos x="126" y="79"/>
                </a:cxn>
                <a:cxn ang="0">
                  <a:pos x="136" y="105"/>
                </a:cxn>
                <a:cxn ang="0">
                  <a:pos x="134" y="128"/>
                </a:cxn>
                <a:cxn ang="0">
                  <a:pos x="157" y="178"/>
                </a:cxn>
                <a:cxn ang="0">
                  <a:pos x="100" y="228"/>
                </a:cxn>
                <a:cxn ang="0">
                  <a:pos x="34" y="241"/>
                </a:cxn>
                <a:cxn ang="0">
                  <a:pos x="31" y="231"/>
                </a:cxn>
                <a:cxn ang="0">
                  <a:pos x="7" y="223"/>
                </a:cxn>
                <a:cxn ang="0">
                  <a:pos x="5" y="175"/>
                </a:cxn>
                <a:cxn ang="0">
                  <a:pos x="71" y="126"/>
                </a:cxn>
                <a:cxn ang="0">
                  <a:pos x="50" y="102"/>
                </a:cxn>
                <a:cxn ang="0">
                  <a:pos x="41" y="52"/>
                </a:cxn>
                <a:cxn ang="0">
                  <a:pos x="0" y="23"/>
                </a:cxn>
              </a:cxnLst>
              <a:rect l="0" t="0" r="r" b="b"/>
              <a:pathLst>
                <a:path w="158" h="242">
                  <a:moveTo>
                    <a:pt x="0" y="23"/>
                  </a:moveTo>
                  <a:lnTo>
                    <a:pt x="7" y="15"/>
                  </a:lnTo>
                  <a:lnTo>
                    <a:pt x="26" y="34"/>
                  </a:lnTo>
                  <a:lnTo>
                    <a:pt x="58" y="34"/>
                  </a:lnTo>
                  <a:lnTo>
                    <a:pt x="76" y="23"/>
                  </a:lnTo>
                  <a:lnTo>
                    <a:pt x="78" y="5"/>
                  </a:lnTo>
                  <a:lnTo>
                    <a:pt x="110" y="0"/>
                  </a:lnTo>
                  <a:lnTo>
                    <a:pt x="123" y="8"/>
                  </a:lnTo>
                  <a:lnTo>
                    <a:pt x="123" y="23"/>
                  </a:lnTo>
                  <a:lnTo>
                    <a:pt x="115" y="42"/>
                  </a:lnTo>
                  <a:lnTo>
                    <a:pt x="136" y="60"/>
                  </a:lnTo>
                  <a:lnTo>
                    <a:pt x="126" y="79"/>
                  </a:lnTo>
                  <a:lnTo>
                    <a:pt x="136" y="105"/>
                  </a:lnTo>
                  <a:lnTo>
                    <a:pt x="134" y="128"/>
                  </a:lnTo>
                  <a:lnTo>
                    <a:pt x="157" y="178"/>
                  </a:lnTo>
                  <a:lnTo>
                    <a:pt x="100" y="228"/>
                  </a:lnTo>
                  <a:lnTo>
                    <a:pt x="34" y="241"/>
                  </a:lnTo>
                  <a:lnTo>
                    <a:pt x="31" y="231"/>
                  </a:lnTo>
                  <a:lnTo>
                    <a:pt x="7" y="223"/>
                  </a:lnTo>
                  <a:lnTo>
                    <a:pt x="5" y="175"/>
                  </a:lnTo>
                  <a:lnTo>
                    <a:pt x="71" y="126"/>
                  </a:lnTo>
                  <a:lnTo>
                    <a:pt x="50" y="102"/>
                  </a:lnTo>
                  <a:lnTo>
                    <a:pt x="41" y="52"/>
                  </a:lnTo>
                  <a:lnTo>
                    <a:pt x="0" y="2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59" name="Freeform 159"/>
            <p:cNvSpPr/>
            <p:nvPr/>
          </p:nvSpPr>
          <p:spPr bwMode="auto">
            <a:xfrm>
              <a:off x="2571" y="1560"/>
              <a:ext cx="133" cy="131"/>
            </a:xfrm>
            <a:custGeom>
              <a:avLst/>
              <a:gdLst/>
              <a:ahLst/>
              <a:cxnLst>
                <a:cxn ang="0">
                  <a:pos x="0" y="45"/>
                </a:cxn>
                <a:cxn ang="0">
                  <a:pos x="8" y="58"/>
                </a:cxn>
                <a:cxn ang="0">
                  <a:pos x="41" y="68"/>
                </a:cxn>
                <a:cxn ang="0">
                  <a:pos x="39" y="78"/>
                </a:cxn>
                <a:cxn ang="0">
                  <a:pos x="54" y="85"/>
                </a:cxn>
                <a:cxn ang="0">
                  <a:pos x="59" y="103"/>
                </a:cxn>
                <a:cxn ang="0">
                  <a:pos x="41" y="136"/>
                </a:cxn>
                <a:cxn ang="0">
                  <a:pos x="87" y="151"/>
                </a:cxn>
                <a:cxn ang="0">
                  <a:pos x="92" y="153"/>
                </a:cxn>
                <a:cxn ang="0">
                  <a:pos x="112" y="153"/>
                </a:cxn>
                <a:cxn ang="0">
                  <a:pos x="112" y="139"/>
                </a:cxn>
                <a:cxn ang="0">
                  <a:pos x="125" y="134"/>
                </a:cxn>
                <a:cxn ang="0">
                  <a:pos x="153" y="141"/>
                </a:cxn>
                <a:cxn ang="0">
                  <a:pos x="173" y="128"/>
                </a:cxn>
                <a:cxn ang="0">
                  <a:pos x="163" y="111"/>
                </a:cxn>
                <a:cxn ang="0">
                  <a:pos x="165" y="92"/>
                </a:cxn>
                <a:cxn ang="0">
                  <a:pos x="150" y="83"/>
                </a:cxn>
                <a:cxn ang="0">
                  <a:pos x="173" y="60"/>
                </a:cxn>
                <a:cxn ang="0">
                  <a:pos x="180" y="38"/>
                </a:cxn>
                <a:cxn ang="0">
                  <a:pos x="155" y="25"/>
                </a:cxn>
                <a:cxn ang="0">
                  <a:pos x="147" y="25"/>
                </a:cxn>
                <a:cxn ang="0">
                  <a:pos x="106" y="0"/>
                </a:cxn>
                <a:cxn ang="0">
                  <a:pos x="95" y="2"/>
                </a:cxn>
                <a:cxn ang="0">
                  <a:pos x="74" y="28"/>
                </a:cxn>
                <a:cxn ang="0">
                  <a:pos x="41" y="22"/>
                </a:cxn>
                <a:cxn ang="0">
                  <a:pos x="48" y="45"/>
                </a:cxn>
                <a:cxn ang="0">
                  <a:pos x="0" y="45"/>
                </a:cxn>
              </a:cxnLst>
              <a:rect l="0" t="0" r="r" b="b"/>
              <a:pathLst>
                <a:path w="181" h="154">
                  <a:moveTo>
                    <a:pt x="0" y="45"/>
                  </a:moveTo>
                  <a:lnTo>
                    <a:pt x="8" y="58"/>
                  </a:lnTo>
                  <a:lnTo>
                    <a:pt x="41" y="68"/>
                  </a:lnTo>
                  <a:lnTo>
                    <a:pt x="39" y="78"/>
                  </a:lnTo>
                  <a:lnTo>
                    <a:pt x="54" y="85"/>
                  </a:lnTo>
                  <a:lnTo>
                    <a:pt x="59" y="103"/>
                  </a:lnTo>
                  <a:lnTo>
                    <a:pt x="41" y="136"/>
                  </a:lnTo>
                  <a:lnTo>
                    <a:pt x="87" y="151"/>
                  </a:lnTo>
                  <a:lnTo>
                    <a:pt x="92" y="153"/>
                  </a:lnTo>
                  <a:lnTo>
                    <a:pt x="112" y="153"/>
                  </a:lnTo>
                  <a:lnTo>
                    <a:pt x="112" y="139"/>
                  </a:lnTo>
                  <a:lnTo>
                    <a:pt x="125" y="134"/>
                  </a:lnTo>
                  <a:lnTo>
                    <a:pt x="153" y="141"/>
                  </a:lnTo>
                  <a:lnTo>
                    <a:pt x="173" y="128"/>
                  </a:lnTo>
                  <a:lnTo>
                    <a:pt x="163" y="111"/>
                  </a:lnTo>
                  <a:lnTo>
                    <a:pt x="165" y="92"/>
                  </a:lnTo>
                  <a:lnTo>
                    <a:pt x="150" y="83"/>
                  </a:lnTo>
                  <a:lnTo>
                    <a:pt x="173" y="60"/>
                  </a:lnTo>
                  <a:lnTo>
                    <a:pt x="180" y="38"/>
                  </a:lnTo>
                  <a:lnTo>
                    <a:pt x="155" y="25"/>
                  </a:lnTo>
                  <a:lnTo>
                    <a:pt x="147" y="25"/>
                  </a:lnTo>
                  <a:lnTo>
                    <a:pt x="106" y="0"/>
                  </a:lnTo>
                  <a:lnTo>
                    <a:pt x="95" y="2"/>
                  </a:lnTo>
                  <a:lnTo>
                    <a:pt x="74" y="28"/>
                  </a:lnTo>
                  <a:lnTo>
                    <a:pt x="41" y="22"/>
                  </a:lnTo>
                  <a:lnTo>
                    <a:pt x="48" y="45"/>
                  </a:lnTo>
                  <a:lnTo>
                    <a:pt x="0" y="4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60" name="Freeform 160"/>
            <p:cNvSpPr/>
            <p:nvPr/>
          </p:nvSpPr>
          <p:spPr bwMode="auto">
            <a:xfrm>
              <a:off x="2571" y="1560"/>
              <a:ext cx="139" cy="136"/>
            </a:xfrm>
            <a:custGeom>
              <a:avLst/>
              <a:gdLst/>
              <a:ahLst/>
              <a:cxnLst>
                <a:cxn ang="0">
                  <a:pos x="0" y="47"/>
                </a:cxn>
                <a:cxn ang="0">
                  <a:pos x="8" y="60"/>
                </a:cxn>
                <a:cxn ang="0">
                  <a:pos x="42" y="71"/>
                </a:cxn>
                <a:cxn ang="0">
                  <a:pos x="40" y="81"/>
                </a:cxn>
                <a:cxn ang="0">
                  <a:pos x="56" y="88"/>
                </a:cxn>
                <a:cxn ang="0">
                  <a:pos x="61" y="107"/>
                </a:cxn>
                <a:cxn ang="0">
                  <a:pos x="42" y="141"/>
                </a:cxn>
                <a:cxn ang="0">
                  <a:pos x="90" y="157"/>
                </a:cxn>
                <a:cxn ang="0">
                  <a:pos x="95" y="159"/>
                </a:cxn>
                <a:cxn ang="0">
                  <a:pos x="116" y="159"/>
                </a:cxn>
                <a:cxn ang="0">
                  <a:pos x="116" y="144"/>
                </a:cxn>
                <a:cxn ang="0">
                  <a:pos x="129" y="139"/>
                </a:cxn>
                <a:cxn ang="0">
                  <a:pos x="158" y="147"/>
                </a:cxn>
                <a:cxn ang="0">
                  <a:pos x="179" y="133"/>
                </a:cxn>
                <a:cxn ang="0">
                  <a:pos x="168" y="115"/>
                </a:cxn>
                <a:cxn ang="0">
                  <a:pos x="171" y="96"/>
                </a:cxn>
                <a:cxn ang="0">
                  <a:pos x="155" y="86"/>
                </a:cxn>
                <a:cxn ang="0">
                  <a:pos x="179" y="62"/>
                </a:cxn>
                <a:cxn ang="0">
                  <a:pos x="186" y="39"/>
                </a:cxn>
                <a:cxn ang="0">
                  <a:pos x="160" y="26"/>
                </a:cxn>
                <a:cxn ang="0">
                  <a:pos x="152" y="26"/>
                </a:cxn>
                <a:cxn ang="0">
                  <a:pos x="110" y="0"/>
                </a:cxn>
                <a:cxn ang="0">
                  <a:pos x="98" y="2"/>
                </a:cxn>
                <a:cxn ang="0">
                  <a:pos x="76" y="29"/>
                </a:cxn>
                <a:cxn ang="0">
                  <a:pos x="42" y="23"/>
                </a:cxn>
                <a:cxn ang="0">
                  <a:pos x="50" y="47"/>
                </a:cxn>
                <a:cxn ang="0">
                  <a:pos x="0" y="47"/>
                </a:cxn>
              </a:cxnLst>
              <a:rect l="0" t="0" r="r" b="b"/>
              <a:pathLst>
                <a:path w="187" h="160">
                  <a:moveTo>
                    <a:pt x="0" y="47"/>
                  </a:moveTo>
                  <a:lnTo>
                    <a:pt x="8" y="60"/>
                  </a:lnTo>
                  <a:lnTo>
                    <a:pt x="42" y="71"/>
                  </a:lnTo>
                  <a:lnTo>
                    <a:pt x="40" y="81"/>
                  </a:lnTo>
                  <a:lnTo>
                    <a:pt x="56" y="88"/>
                  </a:lnTo>
                  <a:lnTo>
                    <a:pt x="61" y="107"/>
                  </a:lnTo>
                  <a:lnTo>
                    <a:pt x="42" y="141"/>
                  </a:lnTo>
                  <a:lnTo>
                    <a:pt x="90" y="157"/>
                  </a:lnTo>
                  <a:lnTo>
                    <a:pt x="95" y="159"/>
                  </a:lnTo>
                  <a:lnTo>
                    <a:pt x="116" y="159"/>
                  </a:lnTo>
                  <a:lnTo>
                    <a:pt x="116" y="144"/>
                  </a:lnTo>
                  <a:lnTo>
                    <a:pt x="129" y="139"/>
                  </a:lnTo>
                  <a:lnTo>
                    <a:pt x="158" y="147"/>
                  </a:lnTo>
                  <a:lnTo>
                    <a:pt x="179" y="133"/>
                  </a:lnTo>
                  <a:lnTo>
                    <a:pt x="168" y="115"/>
                  </a:lnTo>
                  <a:lnTo>
                    <a:pt x="171" y="96"/>
                  </a:lnTo>
                  <a:lnTo>
                    <a:pt x="155" y="86"/>
                  </a:lnTo>
                  <a:lnTo>
                    <a:pt x="179" y="62"/>
                  </a:lnTo>
                  <a:lnTo>
                    <a:pt x="186" y="39"/>
                  </a:lnTo>
                  <a:lnTo>
                    <a:pt x="160" y="26"/>
                  </a:lnTo>
                  <a:lnTo>
                    <a:pt x="152" y="26"/>
                  </a:lnTo>
                  <a:lnTo>
                    <a:pt x="110" y="0"/>
                  </a:lnTo>
                  <a:lnTo>
                    <a:pt x="98" y="2"/>
                  </a:lnTo>
                  <a:lnTo>
                    <a:pt x="76" y="29"/>
                  </a:lnTo>
                  <a:lnTo>
                    <a:pt x="42" y="23"/>
                  </a:lnTo>
                  <a:lnTo>
                    <a:pt x="50" y="47"/>
                  </a:lnTo>
                  <a:lnTo>
                    <a:pt x="0" y="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61" name="Freeform 161"/>
            <p:cNvSpPr/>
            <p:nvPr/>
          </p:nvSpPr>
          <p:spPr bwMode="auto">
            <a:xfrm>
              <a:off x="2715" y="1685"/>
              <a:ext cx="6" cy="20"/>
            </a:xfrm>
            <a:custGeom>
              <a:avLst/>
              <a:gdLst/>
              <a:ahLst/>
              <a:cxnLst>
                <a:cxn ang="0">
                  <a:pos x="0" y="12"/>
                </a:cxn>
                <a:cxn ang="0">
                  <a:pos x="6" y="22"/>
                </a:cxn>
                <a:cxn ang="0">
                  <a:pos x="8" y="0"/>
                </a:cxn>
                <a:cxn ang="0">
                  <a:pos x="0" y="12"/>
                </a:cxn>
              </a:cxnLst>
              <a:rect l="0" t="0" r="r" b="b"/>
              <a:pathLst>
                <a:path w="9" h="23">
                  <a:moveTo>
                    <a:pt x="0" y="12"/>
                  </a:moveTo>
                  <a:lnTo>
                    <a:pt x="6" y="22"/>
                  </a:lnTo>
                  <a:lnTo>
                    <a:pt x="8" y="0"/>
                  </a:lnTo>
                  <a:lnTo>
                    <a:pt x="0" y="1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62" name="Freeform 162"/>
            <p:cNvSpPr/>
            <p:nvPr/>
          </p:nvSpPr>
          <p:spPr bwMode="auto">
            <a:xfrm>
              <a:off x="2715" y="1685"/>
              <a:ext cx="10" cy="26"/>
            </a:xfrm>
            <a:custGeom>
              <a:avLst/>
              <a:gdLst/>
              <a:ahLst/>
              <a:cxnLst>
                <a:cxn ang="0">
                  <a:pos x="0" y="15"/>
                </a:cxn>
                <a:cxn ang="0">
                  <a:pos x="11" y="28"/>
                </a:cxn>
                <a:cxn ang="0">
                  <a:pos x="14" y="0"/>
                </a:cxn>
                <a:cxn ang="0">
                  <a:pos x="0" y="15"/>
                </a:cxn>
              </a:cxnLst>
              <a:rect l="0" t="0" r="r" b="b"/>
              <a:pathLst>
                <a:path w="15" h="29">
                  <a:moveTo>
                    <a:pt x="0" y="15"/>
                  </a:moveTo>
                  <a:lnTo>
                    <a:pt x="11" y="28"/>
                  </a:lnTo>
                  <a:lnTo>
                    <a:pt x="14" y="0"/>
                  </a:lnTo>
                  <a:lnTo>
                    <a:pt x="0"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63" name="Freeform 163"/>
            <p:cNvSpPr/>
            <p:nvPr/>
          </p:nvSpPr>
          <p:spPr bwMode="auto">
            <a:xfrm>
              <a:off x="2030" y="2191"/>
              <a:ext cx="27" cy="40"/>
            </a:xfrm>
            <a:custGeom>
              <a:avLst/>
              <a:gdLst/>
              <a:ahLst/>
              <a:cxnLst>
                <a:cxn ang="0">
                  <a:pos x="0" y="44"/>
                </a:cxn>
                <a:cxn ang="0">
                  <a:pos x="4" y="0"/>
                </a:cxn>
                <a:cxn ang="0">
                  <a:pos x="36" y="21"/>
                </a:cxn>
                <a:cxn ang="0">
                  <a:pos x="18" y="46"/>
                </a:cxn>
                <a:cxn ang="0">
                  <a:pos x="0" y="44"/>
                </a:cxn>
              </a:cxnLst>
              <a:rect l="0" t="0" r="r" b="b"/>
              <a:pathLst>
                <a:path w="37" h="47">
                  <a:moveTo>
                    <a:pt x="0" y="44"/>
                  </a:moveTo>
                  <a:lnTo>
                    <a:pt x="4" y="0"/>
                  </a:lnTo>
                  <a:lnTo>
                    <a:pt x="36" y="21"/>
                  </a:lnTo>
                  <a:lnTo>
                    <a:pt x="18" y="46"/>
                  </a:lnTo>
                  <a:lnTo>
                    <a:pt x="0" y="4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64" name="Freeform 164"/>
            <p:cNvSpPr/>
            <p:nvPr/>
          </p:nvSpPr>
          <p:spPr bwMode="auto">
            <a:xfrm>
              <a:off x="2030" y="2191"/>
              <a:ext cx="31" cy="44"/>
            </a:xfrm>
            <a:custGeom>
              <a:avLst/>
              <a:gdLst/>
              <a:ahLst/>
              <a:cxnLst>
                <a:cxn ang="0">
                  <a:pos x="0" y="50"/>
                </a:cxn>
                <a:cxn ang="0">
                  <a:pos x="5" y="0"/>
                </a:cxn>
                <a:cxn ang="0">
                  <a:pos x="42" y="24"/>
                </a:cxn>
                <a:cxn ang="0">
                  <a:pos x="21" y="52"/>
                </a:cxn>
                <a:cxn ang="0">
                  <a:pos x="0" y="50"/>
                </a:cxn>
              </a:cxnLst>
              <a:rect l="0" t="0" r="r" b="b"/>
              <a:pathLst>
                <a:path w="43" h="53">
                  <a:moveTo>
                    <a:pt x="0" y="50"/>
                  </a:moveTo>
                  <a:lnTo>
                    <a:pt x="5" y="0"/>
                  </a:lnTo>
                  <a:lnTo>
                    <a:pt x="42" y="24"/>
                  </a:lnTo>
                  <a:lnTo>
                    <a:pt x="21" y="52"/>
                  </a:lnTo>
                  <a:lnTo>
                    <a:pt x="0" y="5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65" name="Freeform 165"/>
            <p:cNvSpPr/>
            <p:nvPr/>
          </p:nvSpPr>
          <p:spPr bwMode="auto">
            <a:xfrm>
              <a:off x="3077" y="2102"/>
              <a:ext cx="13" cy="18"/>
            </a:xfrm>
            <a:custGeom>
              <a:avLst/>
              <a:gdLst/>
              <a:ahLst/>
              <a:cxnLst>
                <a:cxn ang="0">
                  <a:pos x="0" y="16"/>
                </a:cxn>
                <a:cxn ang="0">
                  <a:pos x="9" y="20"/>
                </a:cxn>
                <a:cxn ang="0">
                  <a:pos x="13" y="14"/>
                </a:cxn>
                <a:cxn ang="0">
                  <a:pos x="6" y="14"/>
                </a:cxn>
                <a:cxn ang="0">
                  <a:pos x="15" y="8"/>
                </a:cxn>
                <a:cxn ang="0">
                  <a:pos x="11" y="0"/>
                </a:cxn>
                <a:cxn ang="0">
                  <a:pos x="0" y="16"/>
                </a:cxn>
              </a:cxnLst>
              <a:rect l="0" t="0" r="r" b="b"/>
              <a:pathLst>
                <a:path w="16" h="21">
                  <a:moveTo>
                    <a:pt x="0" y="16"/>
                  </a:moveTo>
                  <a:lnTo>
                    <a:pt x="9" y="20"/>
                  </a:lnTo>
                  <a:lnTo>
                    <a:pt x="13" y="14"/>
                  </a:lnTo>
                  <a:lnTo>
                    <a:pt x="6" y="14"/>
                  </a:lnTo>
                  <a:lnTo>
                    <a:pt x="15" y="8"/>
                  </a:lnTo>
                  <a:lnTo>
                    <a:pt x="11" y="0"/>
                  </a:lnTo>
                  <a:lnTo>
                    <a:pt x="0" y="16"/>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66" name="Freeform 166"/>
            <p:cNvSpPr/>
            <p:nvPr/>
          </p:nvSpPr>
          <p:spPr bwMode="auto">
            <a:xfrm>
              <a:off x="3077" y="2102"/>
              <a:ext cx="17" cy="22"/>
            </a:xfrm>
            <a:custGeom>
              <a:avLst/>
              <a:gdLst/>
              <a:ahLst/>
              <a:cxnLst>
                <a:cxn ang="0">
                  <a:pos x="0" y="21"/>
                </a:cxn>
                <a:cxn ang="0">
                  <a:pos x="13" y="26"/>
                </a:cxn>
                <a:cxn ang="0">
                  <a:pos x="18" y="18"/>
                </a:cxn>
                <a:cxn ang="0">
                  <a:pos x="8" y="18"/>
                </a:cxn>
                <a:cxn ang="0">
                  <a:pos x="21" y="11"/>
                </a:cxn>
                <a:cxn ang="0">
                  <a:pos x="16" y="0"/>
                </a:cxn>
                <a:cxn ang="0">
                  <a:pos x="0" y="21"/>
                </a:cxn>
              </a:cxnLst>
              <a:rect l="0" t="0" r="r" b="b"/>
              <a:pathLst>
                <a:path w="22" h="27">
                  <a:moveTo>
                    <a:pt x="0" y="21"/>
                  </a:moveTo>
                  <a:lnTo>
                    <a:pt x="13" y="26"/>
                  </a:lnTo>
                  <a:lnTo>
                    <a:pt x="18" y="18"/>
                  </a:lnTo>
                  <a:lnTo>
                    <a:pt x="8" y="18"/>
                  </a:lnTo>
                  <a:lnTo>
                    <a:pt x="21" y="11"/>
                  </a:lnTo>
                  <a:lnTo>
                    <a:pt x="16" y="0"/>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67" name="Freeform 167"/>
            <p:cNvSpPr/>
            <p:nvPr/>
          </p:nvSpPr>
          <p:spPr bwMode="auto">
            <a:xfrm>
              <a:off x="2717" y="2233"/>
              <a:ext cx="58" cy="75"/>
            </a:xfrm>
            <a:custGeom>
              <a:avLst/>
              <a:gdLst/>
              <a:ahLst/>
              <a:cxnLst>
                <a:cxn ang="0">
                  <a:pos x="0" y="41"/>
                </a:cxn>
                <a:cxn ang="0">
                  <a:pos x="7" y="26"/>
                </a:cxn>
                <a:cxn ang="0">
                  <a:pos x="15" y="26"/>
                </a:cxn>
                <a:cxn ang="0">
                  <a:pos x="12" y="17"/>
                </a:cxn>
                <a:cxn ang="0">
                  <a:pos x="34" y="14"/>
                </a:cxn>
                <a:cxn ang="0">
                  <a:pos x="34" y="0"/>
                </a:cxn>
                <a:cxn ang="0">
                  <a:pos x="60" y="2"/>
                </a:cxn>
                <a:cxn ang="0">
                  <a:pos x="59" y="14"/>
                </a:cxn>
                <a:cxn ang="0">
                  <a:pos x="78" y="14"/>
                </a:cxn>
                <a:cxn ang="0">
                  <a:pos x="71" y="61"/>
                </a:cxn>
                <a:cxn ang="0">
                  <a:pos x="54" y="56"/>
                </a:cxn>
                <a:cxn ang="0">
                  <a:pos x="32" y="86"/>
                </a:cxn>
                <a:cxn ang="0">
                  <a:pos x="0" y="41"/>
                </a:cxn>
              </a:cxnLst>
              <a:rect l="0" t="0" r="r" b="b"/>
              <a:pathLst>
                <a:path w="79" h="87">
                  <a:moveTo>
                    <a:pt x="0" y="41"/>
                  </a:moveTo>
                  <a:lnTo>
                    <a:pt x="7" y="26"/>
                  </a:lnTo>
                  <a:lnTo>
                    <a:pt x="15" y="26"/>
                  </a:lnTo>
                  <a:lnTo>
                    <a:pt x="12" y="17"/>
                  </a:lnTo>
                  <a:lnTo>
                    <a:pt x="34" y="14"/>
                  </a:lnTo>
                  <a:lnTo>
                    <a:pt x="34" y="0"/>
                  </a:lnTo>
                  <a:lnTo>
                    <a:pt x="60" y="2"/>
                  </a:lnTo>
                  <a:lnTo>
                    <a:pt x="59" y="14"/>
                  </a:lnTo>
                  <a:lnTo>
                    <a:pt x="78" y="14"/>
                  </a:lnTo>
                  <a:lnTo>
                    <a:pt x="71" y="61"/>
                  </a:lnTo>
                  <a:lnTo>
                    <a:pt x="54" y="56"/>
                  </a:lnTo>
                  <a:lnTo>
                    <a:pt x="32" y="86"/>
                  </a:lnTo>
                  <a:lnTo>
                    <a:pt x="0" y="4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68" name="Freeform 168"/>
            <p:cNvSpPr/>
            <p:nvPr/>
          </p:nvSpPr>
          <p:spPr bwMode="auto">
            <a:xfrm>
              <a:off x="2717" y="2233"/>
              <a:ext cx="62" cy="80"/>
            </a:xfrm>
            <a:custGeom>
              <a:avLst/>
              <a:gdLst/>
              <a:ahLst/>
              <a:cxnLst>
                <a:cxn ang="0">
                  <a:pos x="0" y="44"/>
                </a:cxn>
                <a:cxn ang="0">
                  <a:pos x="8" y="28"/>
                </a:cxn>
                <a:cxn ang="0">
                  <a:pos x="16" y="28"/>
                </a:cxn>
                <a:cxn ang="0">
                  <a:pos x="13" y="18"/>
                </a:cxn>
                <a:cxn ang="0">
                  <a:pos x="37" y="15"/>
                </a:cxn>
                <a:cxn ang="0">
                  <a:pos x="37" y="0"/>
                </a:cxn>
                <a:cxn ang="0">
                  <a:pos x="65" y="2"/>
                </a:cxn>
                <a:cxn ang="0">
                  <a:pos x="63" y="15"/>
                </a:cxn>
                <a:cxn ang="0">
                  <a:pos x="84" y="15"/>
                </a:cxn>
                <a:cxn ang="0">
                  <a:pos x="76" y="65"/>
                </a:cxn>
                <a:cxn ang="0">
                  <a:pos x="58" y="60"/>
                </a:cxn>
                <a:cxn ang="0">
                  <a:pos x="34" y="92"/>
                </a:cxn>
                <a:cxn ang="0">
                  <a:pos x="0" y="44"/>
                </a:cxn>
              </a:cxnLst>
              <a:rect l="0" t="0" r="r" b="b"/>
              <a:pathLst>
                <a:path w="85" h="93">
                  <a:moveTo>
                    <a:pt x="0" y="44"/>
                  </a:moveTo>
                  <a:lnTo>
                    <a:pt x="8" y="28"/>
                  </a:lnTo>
                  <a:lnTo>
                    <a:pt x="16" y="28"/>
                  </a:lnTo>
                  <a:lnTo>
                    <a:pt x="13" y="18"/>
                  </a:lnTo>
                  <a:lnTo>
                    <a:pt x="37" y="15"/>
                  </a:lnTo>
                  <a:lnTo>
                    <a:pt x="37" y="0"/>
                  </a:lnTo>
                  <a:lnTo>
                    <a:pt x="65" y="2"/>
                  </a:lnTo>
                  <a:lnTo>
                    <a:pt x="63" y="15"/>
                  </a:lnTo>
                  <a:lnTo>
                    <a:pt x="84" y="15"/>
                  </a:lnTo>
                  <a:lnTo>
                    <a:pt x="76" y="65"/>
                  </a:lnTo>
                  <a:lnTo>
                    <a:pt x="58" y="60"/>
                  </a:lnTo>
                  <a:lnTo>
                    <a:pt x="34" y="92"/>
                  </a:lnTo>
                  <a:lnTo>
                    <a:pt x="0" y="4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69" name="Freeform 169"/>
            <p:cNvSpPr/>
            <p:nvPr/>
          </p:nvSpPr>
          <p:spPr bwMode="auto">
            <a:xfrm>
              <a:off x="2438" y="2087"/>
              <a:ext cx="31" cy="5"/>
            </a:xfrm>
            <a:custGeom>
              <a:avLst/>
              <a:gdLst/>
              <a:ahLst/>
              <a:cxnLst>
                <a:cxn ang="0">
                  <a:pos x="0" y="4"/>
                </a:cxn>
                <a:cxn ang="0">
                  <a:pos x="3" y="0"/>
                </a:cxn>
                <a:cxn ang="0">
                  <a:pos x="39" y="1"/>
                </a:cxn>
                <a:cxn ang="0">
                  <a:pos x="0" y="4"/>
                </a:cxn>
              </a:cxnLst>
              <a:rect l="0" t="0" r="r" b="b"/>
              <a:pathLst>
                <a:path w="40" h="5">
                  <a:moveTo>
                    <a:pt x="0" y="4"/>
                  </a:moveTo>
                  <a:lnTo>
                    <a:pt x="3" y="0"/>
                  </a:lnTo>
                  <a:lnTo>
                    <a:pt x="39" y="1"/>
                  </a:lnTo>
                  <a:lnTo>
                    <a:pt x="0" y="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70" name="Freeform 170"/>
            <p:cNvSpPr/>
            <p:nvPr/>
          </p:nvSpPr>
          <p:spPr bwMode="auto">
            <a:xfrm>
              <a:off x="2438" y="2087"/>
              <a:ext cx="35" cy="10"/>
            </a:xfrm>
            <a:custGeom>
              <a:avLst/>
              <a:gdLst/>
              <a:ahLst/>
              <a:cxnLst>
                <a:cxn ang="0">
                  <a:pos x="0" y="10"/>
                </a:cxn>
                <a:cxn ang="0">
                  <a:pos x="3" y="0"/>
                </a:cxn>
                <a:cxn ang="0">
                  <a:pos x="45" y="3"/>
                </a:cxn>
                <a:cxn ang="0">
                  <a:pos x="0" y="10"/>
                </a:cxn>
              </a:cxnLst>
              <a:rect l="0" t="0" r="r" b="b"/>
              <a:pathLst>
                <a:path w="46" h="11">
                  <a:moveTo>
                    <a:pt x="0" y="10"/>
                  </a:moveTo>
                  <a:lnTo>
                    <a:pt x="3" y="0"/>
                  </a:lnTo>
                  <a:lnTo>
                    <a:pt x="45" y="3"/>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1" name="Freeform 171"/>
            <p:cNvSpPr/>
            <p:nvPr/>
          </p:nvSpPr>
          <p:spPr bwMode="auto">
            <a:xfrm>
              <a:off x="2685" y="1495"/>
              <a:ext cx="93" cy="116"/>
            </a:xfrm>
            <a:custGeom>
              <a:avLst/>
              <a:gdLst/>
              <a:ahLst/>
              <a:cxnLst>
                <a:cxn ang="0">
                  <a:pos x="0" y="55"/>
                </a:cxn>
                <a:cxn ang="0">
                  <a:pos x="0" y="78"/>
                </a:cxn>
                <a:cxn ang="0">
                  <a:pos x="3" y="87"/>
                </a:cxn>
                <a:cxn ang="0">
                  <a:pos x="5" y="98"/>
                </a:cxn>
                <a:cxn ang="0">
                  <a:pos x="30" y="110"/>
                </a:cxn>
                <a:cxn ang="0">
                  <a:pos x="23" y="132"/>
                </a:cxn>
                <a:cxn ang="0">
                  <a:pos x="51" y="135"/>
                </a:cxn>
                <a:cxn ang="0">
                  <a:pos x="97" y="135"/>
                </a:cxn>
                <a:cxn ang="0">
                  <a:pos x="110" y="115"/>
                </a:cxn>
                <a:cxn ang="0">
                  <a:pos x="86" y="84"/>
                </a:cxn>
                <a:cxn ang="0">
                  <a:pos x="115" y="68"/>
                </a:cxn>
                <a:cxn ang="0">
                  <a:pos x="125" y="75"/>
                </a:cxn>
                <a:cxn ang="0">
                  <a:pos x="115" y="19"/>
                </a:cxn>
                <a:cxn ang="0">
                  <a:pos x="93" y="7"/>
                </a:cxn>
                <a:cxn ang="0">
                  <a:pos x="68" y="14"/>
                </a:cxn>
                <a:cxn ang="0">
                  <a:pos x="70" y="10"/>
                </a:cxn>
                <a:cxn ang="0">
                  <a:pos x="51" y="0"/>
                </a:cxn>
                <a:cxn ang="0">
                  <a:pos x="37" y="0"/>
                </a:cxn>
                <a:cxn ang="0">
                  <a:pos x="37" y="28"/>
                </a:cxn>
                <a:cxn ang="0">
                  <a:pos x="25" y="19"/>
                </a:cxn>
                <a:cxn ang="0">
                  <a:pos x="18" y="30"/>
                </a:cxn>
                <a:cxn ang="0">
                  <a:pos x="15" y="47"/>
                </a:cxn>
                <a:cxn ang="0">
                  <a:pos x="0" y="55"/>
                </a:cxn>
              </a:cxnLst>
              <a:rect l="0" t="0" r="r" b="b"/>
              <a:pathLst>
                <a:path w="126" h="136">
                  <a:moveTo>
                    <a:pt x="0" y="55"/>
                  </a:moveTo>
                  <a:lnTo>
                    <a:pt x="0" y="78"/>
                  </a:lnTo>
                  <a:lnTo>
                    <a:pt x="3" y="87"/>
                  </a:lnTo>
                  <a:lnTo>
                    <a:pt x="5" y="98"/>
                  </a:lnTo>
                  <a:lnTo>
                    <a:pt x="30" y="110"/>
                  </a:lnTo>
                  <a:lnTo>
                    <a:pt x="23" y="132"/>
                  </a:lnTo>
                  <a:lnTo>
                    <a:pt x="51" y="135"/>
                  </a:lnTo>
                  <a:lnTo>
                    <a:pt x="97" y="135"/>
                  </a:lnTo>
                  <a:lnTo>
                    <a:pt x="110" y="115"/>
                  </a:lnTo>
                  <a:lnTo>
                    <a:pt x="86" y="84"/>
                  </a:lnTo>
                  <a:lnTo>
                    <a:pt x="115" y="68"/>
                  </a:lnTo>
                  <a:lnTo>
                    <a:pt x="125" y="75"/>
                  </a:lnTo>
                  <a:lnTo>
                    <a:pt x="115" y="19"/>
                  </a:lnTo>
                  <a:lnTo>
                    <a:pt x="93" y="7"/>
                  </a:lnTo>
                  <a:lnTo>
                    <a:pt x="68" y="14"/>
                  </a:lnTo>
                  <a:lnTo>
                    <a:pt x="70" y="10"/>
                  </a:lnTo>
                  <a:lnTo>
                    <a:pt x="51" y="0"/>
                  </a:lnTo>
                  <a:lnTo>
                    <a:pt x="37" y="0"/>
                  </a:lnTo>
                  <a:lnTo>
                    <a:pt x="37" y="28"/>
                  </a:lnTo>
                  <a:lnTo>
                    <a:pt x="25" y="19"/>
                  </a:lnTo>
                  <a:lnTo>
                    <a:pt x="18" y="30"/>
                  </a:lnTo>
                  <a:lnTo>
                    <a:pt x="15" y="47"/>
                  </a:lnTo>
                  <a:lnTo>
                    <a:pt x="0" y="5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72" name="Freeform 172"/>
            <p:cNvSpPr/>
            <p:nvPr/>
          </p:nvSpPr>
          <p:spPr bwMode="auto">
            <a:xfrm>
              <a:off x="2685" y="1495"/>
              <a:ext cx="98" cy="122"/>
            </a:xfrm>
            <a:custGeom>
              <a:avLst/>
              <a:gdLst/>
              <a:ahLst/>
              <a:cxnLst>
                <a:cxn ang="0">
                  <a:pos x="0" y="57"/>
                </a:cxn>
                <a:cxn ang="0">
                  <a:pos x="0" y="81"/>
                </a:cxn>
                <a:cxn ang="0">
                  <a:pos x="3" y="91"/>
                </a:cxn>
                <a:cxn ang="0">
                  <a:pos x="5" y="102"/>
                </a:cxn>
                <a:cxn ang="0">
                  <a:pos x="31" y="115"/>
                </a:cxn>
                <a:cxn ang="0">
                  <a:pos x="24" y="138"/>
                </a:cxn>
                <a:cxn ang="0">
                  <a:pos x="53" y="141"/>
                </a:cxn>
                <a:cxn ang="0">
                  <a:pos x="102" y="141"/>
                </a:cxn>
                <a:cxn ang="0">
                  <a:pos x="115" y="120"/>
                </a:cxn>
                <a:cxn ang="0">
                  <a:pos x="90" y="88"/>
                </a:cxn>
                <a:cxn ang="0">
                  <a:pos x="121" y="71"/>
                </a:cxn>
                <a:cxn ang="0">
                  <a:pos x="131" y="78"/>
                </a:cxn>
                <a:cxn ang="0">
                  <a:pos x="121" y="20"/>
                </a:cxn>
                <a:cxn ang="0">
                  <a:pos x="97" y="7"/>
                </a:cxn>
                <a:cxn ang="0">
                  <a:pos x="71" y="15"/>
                </a:cxn>
                <a:cxn ang="0">
                  <a:pos x="73" y="10"/>
                </a:cxn>
                <a:cxn ang="0">
                  <a:pos x="53" y="0"/>
                </a:cxn>
                <a:cxn ang="0">
                  <a:pos x="39" y="0"/>
                </a:cxn>
                <a:cxn ang="0">
                  <a:pos x="39" y="29"/>
                </a:cxn>
                <a:cxn ang="0">
                  <a:pos x="26" y="20"/>
                </a:cxn>
                <a:cxn ang="0">
                  <a:pos x="19" y="31"/>
                </a:cxn>
                <a:cxn ang="0">
                  <a:pos x="16" y="49"/>
                </a:cxn>
                <a:cxn ang="0">
                  <a:pos x="0" y="57"/>
                </a:cxn>
              </a:cxnLst>
              <a:rect l="0" t="0" r="r" b="b"/>
              <a:pathLst>
                <a:path w="132" h="142">
                  <a:moveTo>
                    <a:pt x="0" y="57"/>
                  </a:moveTo>
                  <a:lnTo>
                    <a:pt x="0" y="81"/>
                  </a:lnTo>
                  <a:lnTo>
                    <a:pt x="3" y="91"/>
                  </a:lnTo>
                  <a:lnTo>
                    <a:pt x="5" y="102"/>
                  </a:lnTo>
                  <a:lnTo>
                    <a:pt x="31" y="115"/>
                  </a:lnTo>
                  <a:lnTo>
                    <a:pt x="24" y="138"/>
                  </a:lnTo>
                  <a:lnTo>
                    <a:pt x="53" y="141"/>
                  </a:lnTo>
                  <a:lnTo>
                    <a:pt x="102" y="141"/>
                  </a:lnTo>
                  <a:lnTo>
                    <a:pt x="115" y="120"/>
                  </a:lnTo>
                  <a:lnTo>
                    <a:pt x="90" y="88"/>
                  </a:lnTo>
                  <a:lnTo>
                    <a:pt x="121" y="71"/>
                  </a:lnTo>
                  <a:lnTo>
                    <a:pt x="131" y="78"/>
                  </a:lnTo>
                  <a:lnTo>
                    <a:pt x="121" y="20"/>
                  </a:lnTo>
                  <a:lnTo>
                    <a:pt x="97" y="7"/>
                  </a:lnTo>
                  <a:lnTo>
                    <a:pt x="71" y="15"/>
                  </a:lnTo>
                  <a:lnTo>
                    <a:pt x="73" y="10"/>
                  </a:lnTo>
                  <a:lnTo>
                    <a:pt x="53" y="0"/>
                  </a:lnTo>
                  <a:lnTo>
                    <a:pt x="39" y="0"/>
                  </a:lnTo>
                  <a:lnTo>
                    <a:pt x="39" y="29"/>
                  </a:lnTo>
                  <a:lnTo>
                    <a:pt x="26" y="20"/>
                  </a:lnTo>
                  <a:lnTo>
                    <a:pt x="19" y="31"/>
                  </a:lnTo>
                  <a:lnTo>
                    <a:pt x="16" y="49"/>
                  </a:lnTo>
                  <a:lnTo>
                    <a:pt x="0" y="5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3" name="Freeform 173"/>
            <p:cNvSpPr/>
            <p:nvPr/>
          </p:nvSpPr>
          <p:spPr bwMode="auto">
            <a:xfrm>
              <a:off x="2589" y="2120"/>
              <a:ext cx="44" cy="80"/>
            </a:xfrm>
            <a:custGeom>
              <a:avLst/>
              <a:gdLst/>
              <a:ahLst/>
              <a:cxnLst>
                <a:cxn ang="0">
                  <a:pos x="0" y="88"/>
                </a:cxn>
                <a:cxn ang="0">
                  <a:pos x="5" y="24"/>
                </a:cxn>
                <a:cxn ang="0">
                  <a:pos x="3" y="3"/>
                </a:cxn>
                <a:cxn ang="0">
                  <a:pos x="38" y="0"/>
                </a:cxn>
                <a:cxn ang="0">
                  <a:pos x="60" y="71"/>
                </a:cxn>
                <a:cxn ang="0">
                  <a:pos x="15" y="94"/>
                </a:cxn>
                <a:cxn ang="0">
                  <a:pos x="0" y="88"/>
                </a:cxn>
              </a:cxnLst>
              <a:rect l="0" t="0" r="r" b="b"/>
              <a:pathLst>
                <a:path w="61" h="95">
                  <a:moveTo>
                    <a:pt x="0" y="88"/>
                  </a:moveTo>
                  <a:lnTo>
                    <a:pt x="5" y="24"/>
                  </a:lnTo>
                  <a:lnTo>
                    <a:pt x="3" y="3"/>
                  </a:lnTo>
                  <a:lnTo>
                    <a:pt x="38" y="0"/>
                  </a:lnTo>
                  <a:lnTo>
                    <a:pt x="60" y="71"/>
                  </a:lnTo>
                  <a:lnTo>
                    <a:pt x="15" y="94"/>
                  </a:lnTo>
                  <a:lnTo>
                    <a:pt x="0" y="8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74" name="Freeform 174"/>
            <p:cNvSpPr/>
            <p:nvPr/>
          </p:nvSpPr>
          <p:spPr bwMode="auto">
            <a:xfrm>
              <a:off x="2589" y="2120"/>
              <a:ext cx="49" cy="85"/>
            </a:xfrm>
            <a:custGeom>
              <a:avLst/>
              <a:gdLst/>
              <a:ahLst/>
              <a:cxnLst>
                <a:cxn ang="0">
                  <a:pos x="0" y="94"/>
                </a:cxn>
                <a:cxn ang="0">
                  <a:pos x="5" y="26"/>
                </a:cxn>
                <a:cxn ang="0">
                  <a:pos x="3" y="3"/>
                </a:cxn>
                <a:cxn ang="0">
                  <a:pos x="42" y="0"/>
                </a:cxn>
                <a:cxn ang="0">
                  <a:pos x="66" y="76"/>
                </a:cxn>
                <a:cxn ang="0">
                  <a:pos x="16" y="100"/>
                </a:cxn>
                <a:cxn ang="0">
                  <a:pos x="0" y="94"/>
                </a:cxn>
              </a:cxnLst>
              <a:rect l="0" t="0" r="r" b="b"/>
              <a:pathLst>
                <a:path w="67" h="101">
                  <a:moveTo>
                    <a:pt x="0" y="94"/>
                  </a:moveTo>
                  <a:lnTo>
                    <a:pt x="5" y="26"/>
                  </a:lnTo>
                  <a:lnTo>
                    <a:pt x="3" y="3"/>
                  </a:lnTo>
                  <a:lnTo>
                    <a:pt x="42" y="0"/>
                  </a:lnTo>
                  <a:lnTo>
                    <a:pt x="66" y="76"/>
                  </a:lnTo>
                  <a:lnTo>
                    <a:pt x="16" y="100"/>
                  </a:lnTo>
                  <a:lnTo>
                    <a:pt x="0" y="9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5" name="Freeform 175"/>
            <p:cNvSpPr/>
            <p:nvPr/>
          </p:nvSpPr>
          <p:spPr bwMode="auto">
            <a:xfrm>
              <a:off x="2844" y="1705"/>
              <a:ext cx="61" cy="75"/>
            </a:xfrm>
            <a:custGeom>
              <a:avLst/>
              <a:gdLst/>
              <a:ahLst/>
              <a:cxnLst>
                <a:cxn ang="0">
                  <a:pos x="0" y="34"/>
                </a:cxn>
                <a:cxn ang="0">
                  <a:pos x="9" y="15"/>
                </a:cxn>
                <a:cxn ang="0">
                  <a:pos x="36" y="5"/>
                </a:cxn>
                <a:cxn ang="0">
                  <a:pos x="71" y="7"/>
                </a:cxn>
                <a:cxn ang="0">
                  <a:pos x="83" y="0"/>
                </a:cxn>
                <a:cxn ang="0">
                  <a:pos x="77" y="17"/>
                </a:cxn>
                <a:cxn ang="0">
                  <a:pos x="56" y="12"/>
                </a:cxn>
                <a:cxn ang="0">
                  <a:pos x="43" y="29"/>
                </a:cxn>
                <a:cxn ang="0">
                  <a:pos x="32" y="22"/>
                </a:cxn>
                <a:cxn ang="0">
                  <a:pos x="41" y="42"/>
                </a:cxn>
                <a:cxn ang="0">
                  <a:pos x="32" y="47"/>
                </a:cxn>
                <a:cxn ang="0">
                  <a:pos x="51" y="59"/>
                </a:cxn>
                <a:cxn ang="0">
                  <a:pos x="51" y="66"/>
                </a:cxn>
                <a:cxn ang="0">
                  <a:pos x="34" y="68"/>
                </a:cxn>
                <a:cxn ang="0">
                  <a:pos x="38" y="86"/>
                </a:cxn>
                <a:cxn ang="0">
                  <a:pos x="17" y="81"/>
                </a:cxn>
                <a:cxn ang="0">
                  <a:pos x="9" y="66"/>
                </a:cxn>
                <a:cxn ang="0">
                  <a:pos x="38" y="59"/>
                </a:cxn>
                <a:cxn ang="0">
                  <a:pos x="11" y="54"/>
                </a:cxn>
                <a:cxn ang="0">
                  <a:pos x="0" y="34"/>
                </a:cxn>
              </a:cxnLst>
              <a:rect l="0" t="0" r="r" b="b"/>
              <a:pathLst>
                <a:path w="84" h="87">
                  <a:moveTo>
                    <a:pt x="0" y="34"/>
                  </a:moveTo>
                  <a:lnTo>
                    <a:pt x="9" y="15"/>
                  </a:lnTo>
                  <a:lnTo>
                    <a:pt x="36" y="5"/>
                  </a:lnTo>
                  <a:lnTo>
                    <a:pt x="71" y="7"/>
                  </a:lnTo>
                  <a:lnTo>
                    <a:pt x="83" y="0"/>
                  </a:lnTo>
                  <a:lnTo>
                    <a:pt x="77" y="17"/>
                  </a:lnTo>
                  <a:lnTo>
                    <a:pt x="56" y="12"/>
                  </a:lnTo>
                  <a:lnTo>
                    <a:pt x="43" y="29"/>
                  </a:lnTo>
                  <a:lnTo>
                    <a:pt x="32" y="22"/>
                  </a:lnTo>
                  <a:lnTo>
                    <a:pt x="41" y="42"/>
                  </a:lnTo>
                  <a:lnTo>
                    <a:pt x="32" y="47"/>
                  </a:lnTo>
                  <a:lnTo>
                    <a:pt x="51" y="59"/>
                  </a:lnTo>
                  <a:lnTo>
                    <a:pt x="51" y="66"/>
                  </a:lnTo>
                  <a:lnTo>
                    <a:pt x="34" y="68"/>
                  </a:lnTo>
                  <a:lnTo>
                    <a:pt x="38" y="86"/>
                  </a:lnTo>
                  <a:lnTo>
                    <a:pt x="17" y="81"/>
                  </a:lnTo>
                  <a:lnTo>
                    <a:pt x="9" y="66"/>
                  </a:lnTo>
                  <a:lnTo>
                    <a:pt x="38" y="59"/>
                  </a:lnTo>
                  <a:lnTo>
                    <a:pt x="11" y="54"/>
                  </a:lnTo>
                  <a:lnTo>
                    <a:pt x="0" y="3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76" name="Freeform 176"/>
            <p:cNvSpPr/>
            <p:nvPr/>
          </p:nvSpPr>
          <p:spPr bwMode="auto">
            <a:xfrm>
              <a:off x="2844" y="1705"/>
              <a:ext cx="66" cy="79"/>
            </a:xfrm>
            <a:custGeom>
              <a:avLst/>
              <a:gdLst/>
              <a:ahLst/>
              <a:cxnLst>
                <a:cxn ang="0">
                  <a:pos x="0" y="36"/>
                </a:cxn>
                <a:cxn ang="0">
                  <a:pos x="10" y="16"/>
                </a:cxn>
                <a:cxn ang="0">
                  <a:pos x="39" y="5"/>
                </a:cxn>
                <a:cxn ang="0">
                  <a:pos x="76" y="8"/>
                </a:cxn>
                <a:cxn ang="0">
                  <a:pos x="89" y="0"/>
                </a:cxn>
                <a:cxn ang="0">
                  <a:pos x="83" y="18"/>
                </a:cxn>
                <a:cxn ang="0">
                  <a:pos x="60" y="13"/>
                </a:cxn>
                <a:cxn ang="0">
                  <a:pos x="46" y="31"/>
                </a:cxn>
                <a:cxn ang="0">
                  <a:pos x="34" y="24"/>
                </a:cxn>
                <a:cxn ang="0">
                  <a:pos x="44" y="45"/>
                </a:cxn>
                <a:cxn ang="0">
                  <a:pos x="34" y="50"/>
                </a:cxn>
                <a:cxn ang="0">
                  <a:pos x="55" y="63"/>
                </a:cxn>
                <a:cxn ang="0">
                  <a:pos x="55" y="71"/>
                </a:cxn>
                <a:cxn ang="0">
                  <a:pos x="36" y="73"/>
                </a:cxn>
                <a:cxn ang="0">
                  <a:pos x="41" y="92"/>
                </a:cxn>
                <a:cxn ang="0">
                  <a:pos x="18" y="87"/>
                </a:cxn>
                <a:cxn ang="0">
                  <a:pos x="10" y="71"/>
                </a:cxn>
                <a:cxn ang="0">
                  <a:pos x="41" y="63"/>
                </a:cxn>
                <a:cxn ang="0">
                  <a:pos x="12" y="58"/>
                </a:cxn>
                <a:cxn ang="0">
                  <a:pos x="0" y="36"/>
                </a:cxn>
              </a:cxnLst>
              <a:rect l="0" t="0" r="r" b="b"/>
              <a:pathLst>
                <a:path w="90" h="93">
                  <a:moveTo>
                    <a:pt x="0" y="36"/>
                  </a:moveTo>
                  <a:lnTo>
                    <a:pt x="10" y="16"/>
                  </a:lnTo>
                  <a:lnTo>
                    <a:pt x="39" y="5"/>
                  </a:lnTo>
                  <a:lnTo>
                    <a:pt x="76" y="8"/>
                  </a:lnTo>
                  <a:lnTo>
                    <a:pt x="89" y="0"/>
                  </a:lnTo>
                  <a:lnTo>
                    <a:pt x="83" y="18"/>
                  </a:lnTo>
                  <a:lnTo>
                    <a:pt x="60" y="13"/>
                  </a:lnTo>
                  <a:lnTo>
                    <a:pt x="46" y="31"/>
                  </a:lnTo>
                  <a:lnTo>
                    <a:pt x="34" y="24"/>
                  </a:lnTo>
                  <a:lnTo>
                    <a:pt x="44" y="45"/>
                  </a:lnTo>
                  <a:lnTo>
                    <a:pt x="34" y="50"/>
                  </a:lnTo>
                  <a:lnTo>
                    <a:pt x="55" y="63"/>
                  </a:lnTo>
                  <a:lnTo>
                    <a:pt x="55" y="71"/>
                  </a:lnTo>
                  <a:lnTo>
                    <a:pt x="36" y="73"/>
                  </a:lnTo>
                  <a:lnTo>
                    <a:pt x="41" y="92"/>
                  </a:lnTo>
                  <a:lnTo>
                    <a:pt x="18" y="87"/>
                  </a:lnTo>
                  <a:lnTo>
                    <a:pt x="10" y="71"/>
                  </a:lnTo>
                  <a:lnTo>
                    <a:pt x="41" y="63"/>
                  </a:lnTo>
                  <a:lnTo>
                    <a:pt x="12" y="58"/>
                  </a:lnTo>
                  <a:lnTo>
                    <a:pt x="0" y="3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7" name="Freeform 177"/>
            <p:cNvSpPr/>
            <p:nvPr/>
          </p:nvSpPr>
          <p:spPr bwMode="auto">
            <a:xfrm>
              <a:off x="2877" y="1795"/>
              <a:ext cx="28" cy="3"/>
            </a:xfrm>
            <a:custGeom>
              <a:avLst/>
              <a:gdLst/>
              <a:ahLst/>
              <a:cxnLst>
                <a:cxn ang="0">
                  <a:pos x="0" y="0"/>
                </a:cxn>
                <a:cxn ang="0">
                  <a:pos x="3" y="1"/>
                </a:cxn>
                <a:cxn ang="0">
                  <a:pos x="37" y="0"/>
                </a:cxn>
                <a:cxn ang="0">
                  <a:pos x="12" y="0"/>
                </a:cxn>
                <a:cxn ang="0">
                  <a:pos x="0" y="0"/>
                </a:cxn>
              </a:cxnLst>
              <a:rect l="0" t="0" r="r" b="b"/>
              <a:pathLst>
                <a:path w="38" h="2">
                  <a:moveTo>
                    <a:pt x="0" y="0"/>
                  </a:moveTo>
                  <a:lnTo>
                    <a:pt x="3" y="1"/>
                  </a:lnTo>
                  <a:lnTo>
                    <a:pt x="37" y="0"/>
                  </a:lnTo>
                  <a:lnTo>
                    <a:pt x="12" y="0"/>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78" name="Freeform 178"/>
            <p:cNvSpPr/>
            <p:nvPr/>
          </p:nvSpPr>
          <p:spPr bwMode="auto">
            <a:xfrm>
              <a:off x="2877" y="1796"/>
              <a:ext cx="33" cy="5"/>
            </a:xfrm>
            <a:custGeom>
              <a:avLst/>
              <a:gdLst/>
              <a:ahLst/>
              <a:cxnLst>
                <a:cxn ang="0">
                  <a:pos x="0" y="5"/>
                </a:cxn>
                <a:cxn ang="0">
                  <a:pos x="3" y="0"/>
                </a:cxn>
                <a:cxn ang="0">
                  <a:pos x="43" y="5"/>
                </a:cxn>
                <a:cxn ang="0">
                  <a:pos x="14" y="5"/>
                </a:cxn>
                <a:cxn ang="0">
                  <a:pos x="0" y="5"/>
                </a:cxn>
              </a:cxnLst>
              <a:rect l="0" t="0" r="r" b="b"/>
              <a:pathLst>
                <a:path w="44" h="6">
                  <a:moveTo>
                    <a:pt x="0" y="5"/>
                  </a:moveTo>
                  <a:lnTo>
                    <a:pt x="3" y="0"/>
                  </a:lnTo>
                  <a:lnTo>
                    <a:pt x="43" y="5"/>
                  </a:lnTo>
                  <a:lnTo>
                    <a:pt x="14" y="5"/>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79" name="Freeform 179"/>
            <p:cNvSpPr/>
            <p:nvPr/>
          </p:nvSpPr>
          <p:spPr bwMode="auto">
            <a:xfrm>
              <a:off x="1827" y="840"/>
              <a:ext cx="658" cy="555"/>
            </a:xfrm>
            <a:custGeom>
              <a:avLst/>
              <a:gdLst/>
              <a:ahLst/>
              <a:cxnLst>
                <a:cxn ang="0">
                  <a:pos x="98" y="153"/>
                </a:cxn>
                <a:cxn ang="0">
                  <a:pos x="117" y="124"/>
                </a:cxn>
                <a:cxn ang="0">
                  <a:pos x="78" y="111"/>
                </a:cxn>
                <a:cxn ang="0">
                  <a:pos x="164" y="61"/>
                </a:cxn>
                <a:cxn ang="0">
                  <a:pos x="255" y="41"/>
                </a:cxn>
                <a:cxn ang="0">
                  <a:pos x="326" y="64"/>
                </a:cxn>
                <a:cxn ang="0">
                  <a:pos x="310" y="36"/>
                </a:cxn>
                <a:cxn ang="0">
                  <a:pos x="414" y="52"/>
                </a:cxn>
                <a:cxn ang="0">
                  <a:pos x="469" y="36"/>
                </a:cxn>
                <a:cxn ang="0">
                  <a:pos x="390" y="12"/>
                </a:cxn>
                <a:cxn ang="0">
                  <a:pos x="485" y="28"/>
                </a:cxn>
                <a:cxn ang="0">
                  <a:pos x="482" y="2"/>
                </a:cxn>
                <a:cxn ang="0">
                  <a:pos x="669" y="10"/>
                </a:cxn>
                <a:cxn ang="0">
                  <a:pos x="682" y="12"/>
                </a:cxn>
                <a:cxn ang="0">
                  <a:pos x="745" y="34"/>
                </a:cxn>
                <a:cxn ang="0">
                  <a:pos x="568" y="59"/>
                </a:cxn>
                <a:cxn ang="0">
                  <a:pos x="662" y="75"/>
                </a:cxn>
                <a:cxn ang="0">
                  <a:pos x="766" y="67"/>
                </a:cxn>
                <a:cxn ang="0">
                  <a:pos x="841" y="59"/>
                </a:cxn>
                <a:cxn ang="0">
                  <a:pos x="751" y="103"/>
                </a:cxn>
                <a:cxn ang="0">
                  <a:pos x="810" y="119"/>
                </a:cxn>
                <a:cxn ang="0">
                  <a:pos x="756" y="161"/>
                </a:cxn>
                <a:cxn ang="0">
                  <a:pos x="763" y="194"/>
                </a:cxn>
                <a:cxn ang="0">
                  <a:pos x="748" y="220"/>
                </a:cxn>
                <a:cxn ang="0">
                  <a:pos x="776" y="241"/>
                </a:cxn>
                <a:cxn ang="0">
                  <a:pos x="742" y="265"/>
                </a:cxn>
                <a:cxn ang="0">
                  <a:pos x="758" y="285"/>
                </a:cxn>
                <a:cxn ang="0">
                  <a:pos x="766" y="311"/>
                </a:cxn>
                <a:cxn ang="0">
                  <a:pos x="672" y="324"/>
                </a:cxn>
                <a:cxn ang="0">
                  <a:pos x="692" y="358"/>
                </a:cxn>
                <a:cxn ang="0">
                  <a:pos x="742" y="371"/>
                </a:cxn>
                <a:cxn ang="0">
                  <a:pos x="737" y="394"/>
                </a:cxn>
                <a:cxn ang="0">
                  <a:pos x="662" y="369"/>
                </a:cxn>
                <a:cxn ang="0">
                  <a:pos x="677" y="407"/>
                </a:cxn>
                <a:cxn ang="0">
                  <a:pos x="680" y="449"/>
                </a:cxn>
                <a:cxn ang="0">
                  <a:pos x="597" y="465"/>
                </a:cxn>
                <a:cxn ang="0">
                  <a:pos x="539" y="516"/>
                </a:cxn>
                <a:cxn ang="0">
                  <a:pos x="513" y="503"/>
                </a:cxn>
                <a:cxn ang="0">
                  <a:pos x="464" y="540"/>
                </a:cxn>
                <a:cxn ang="0">
                  <a:pos x="461" y="569"/>
                </a:cxn>
                <a:cxn ang="0">
                  <a:pos x="461" y="587"/>
                </a:cxn>
                <a:cxn ang="0">
                  <a:pos x="427" y="641"/>
                </a:cxn>
                <a:cxn ang="0">
                  <a:pos x="362" y="633"/>
                </a:cxn>
                <a:cxn ang="0">
                  <a:pos x="347" y="617"/>
                </a:cxn>
                <a:cxn ang="0">
                  <a:pos x="315" y="558"/>
                </a:cxn>
                <a:cxn ang="0">
                  <a:pos x="305" y="529"/>
                </a:cxn>
                <a:cxn ang="0">
                  <a:pos x="294" y="465"/>
                </a:cxn>
                <a:cxn ang="0">
                  <a:pos x="292" y="457"/>
                </a:cxn>
                <a:cxn ang="0">
                  <a:pos x="300" y="413"/>
                </a:cxn>
                <a:cxn ang="0">
                  <a:pos x="326" y="396"/>
                </a:cxn>
                <a:cxn ang="0">
                  <a:pos x="307" y="377"/>
                </a:cxn>
                <a:cxn ang="0">
                  <a:pos x="276" y="377"/>
                </a:cxn>
                <a:cxn ang="0">
                  <a:pos x="252" y="361"/>
                </a:cxn>
                <a:cxn ang="0">
                  <a:pos x="237" y="295"/>
                </a:cxn>
                <a:cxn ang="0">
                  <a:pos x="175" y="244"/>
                </a:cxn>
                <a:cxn ang="0">
                  <a:pos x="96" y="254"/>
                </a:cxn>
                <a:cxn ang="0">
                  <a:pos x="21" y="220"/>
                </a:cxn>
                <a:cxn ang="0">
                  <a:pos x="93" y="204"/>
                </a:cxn>
              </a:cxnLst>
              <a:rect l="0" t="0" r="r" b="b"/>
              <a:pathLst>
                <a:path w="889" h="650">
                  <a:moveTo>
                    <a:pt x="0" y="181"/>
                  </a:moveTo>
                  <a:lnTo>
                    <a:pt x="5" y="168"/>
                  </a:lnTo>
                  <a:lnTo>
                    <a:pt x="60" y="153"/>
                  </a:lnTo>
                  <a:lnTo>
                    <a:pt x="98" y="153"/>
                  </a:lnTo>
                  <a:lnTo>
                    <a:pt x="120" y="140"/>
                  </a:lnTo>
                  <a:lnTo>
                    <a:pt x="115" y="129"/>
                  </a:lnTo>
                  <a:lnTo>
                    <a:pt x="125" y="127"/>
                  </a:lnTo>
                  <a:lnTo>
                    <a:pt x="117" y="124"/>
                  </a:lnTo>
                  <a:lnTo>
                    <a:pt x="132" y="116"/>
                  </a:lnTo>
                  <a:lnTo>
                    <a:pt x="130" y="114"/>
                  </a:lnTo>
                  <a:lnTo>
                    <a:pt x="101" y="122"/>
                  </a:lnTo>
                  <a:lnTo>
                    <a:pt x="78" y="111"/>
                  </a:lnTo>
                  <a:lnTo>
                    <a:pt x="109" y="103"/>
                  </a:lnTo>
                  <a:lnTo>
                    <a:pt x="127" y="82"/>
                  </a:lnTo>
                  <a:lnTo>
                    <a:pt x="167" y="82"/>
                  </a:lnTo>
                  <a:lnTo>
                    <a:pt x="164" y="61"/>
                  </a:lnTo>
                  <a:lnTo>
                    <a:pt x="196" y="59"/>
                  </a:lnTo>
                  <a:lnTo>
                    <a:pt x="222" y="75"/>
                  </a:lnTo>
                  <a:lnTo>
                    <a:pt x="191" y="56"/>
                  </a:lnTo>
                  <a:lnTo>
                    <a:pt x="255" y="41"/>
                  </a:lnTo>
                  <a:lnTo>
                    <a:pt x="273" y="49"/>
                  </a:lnTo>
                  <a:lnTo>
                    <a:pt x="273" y="69"/>
                  </a:lnTo>
                  <a:lnTo>
                    <a:pt x="284" y="52"/>
                  </a:lnTo>
                  <a:lnTo>
                    <a:pt x="326" y="64"/>
                  </a:lnTo>
                  <a:lnTo>
                    <a:pt x="313" y="56"/>
                  </a:lnTo>
                  <a:lnTo>
                    <a:pt x="331" y="59"/>
                  </a:lnTo>
                  <a:lnTo>
                    <a:pt x="315" y="47"/>
                  </a:lnTo>
                  <a:lnTo>
                    <a:pt x="310" y="36"/>
                  </a:lnTo>
                  <a:lnTo>
                    <a:pt x="318" y="36"/>
                  </a:lnTo>
                  <a:lnTo>
                    <a:pt x="401" y="61"/>
                  </a:lnTo>
                  <a:lnTo>
                    <a:pt x="395" y="52"/>
                  </a:lnTo>
                  <a:lnTo>
                    <a:pt x="414" y="52"/>
                  </a:lnTo>
                  <a:lnTo>
                    <a:pt x="401" y="44"/>
                  </a:lnTo>
                  <a:lnTo>
                    <a:pt x="432" y="47"/>
                  </a:lnTo>
                  <a:lnTo>
                    <a:pt x="388" y="28"/>
                  </a:lnTo>
                  <a:lnTo>
                    <a:pt x="469" y="36"/>
                  </a:lnTo>
                  <a:lnTo>
                    <a:pt x="451" y="26"/>
                  </a:lnTo>
                  <a:lnTo>
                    <a:pt x="401" y="26"/>
                  </a:lnTo>
                  <a:lnTo>
                    <a:pt x="419" y="23"/>
                  </a:lnTo>
                  <a:lnTo>
                    <a:pt x="390" y="12"/>
                  </a:lnTo>
                  <a:lnTo>
                    <a:pt x="424" y="17"/>
                  </a:lnTo>
                  <a:lnTo>
                    <a:pt x="409" y="10"/>
                  </a:lnTo>
                  <a:lnTo>
                    <a:pt x="427" y="7"/>
                  </a:lnTo>
                  <a:lnTo>
                    <a:pt x="485" y="28"/>
                  </a:lnTo>
                  <a:lnTo>
                    <a:pt x="480" y="20"/>
                  </a:lnTo>
                  <a:lnTo>
                    <a:pt x="508" y="12"/>
                  </a:lnTo>
                  <a:lnTo>
                    <a:pt x="482" y="10"/>
                  </a:lnTo>
                  <a:lnTo>
                    <a:pt x="482" y="2"/>
                  </a:lnTo>
                  <a:lnTo>
                    <a:pt x="498" y="0"/>
                  </a:lnTo>
                  <a:lnTo>
                    <a:pt x="662" y="2"/>
                  </a:lnTo>
                  <a:lnTo>
                    <a:pt x="674" y="5"/>
                  </a:lnTo>
                  <a:lnTo>
                    <a:pt x="669" y="10"/>
                  </a:lnTo>
                  <a:lnTo>
                    <a:pt x="557" y="12"/>
                  </a:lnTo>
                  <a:lnTo>
                    <a:pt x="570" y="17"/>
                  </a:lnTo>
                  <a:lnTo>
                    <a:pt x="529" y="23"/>
                  </a:lnTo>
                  <a:lnTo>
                    <a:pt x="682" y="12"/>
                  </a:lnTo>
                  <a:lnTo>
                    <a:pt x="687" y="20"/>
                  </a:lnTo>
                  <a:lnTo>
                    <a:pt x="669" y="28"/>
                  </a:lnTo>
                  <a:lnTo>
                    <a:pt x="703" y="23"/>
                  </a:lnTo>
                  <a:lnTo>
                    <a:pt x="745" y="34"/>
                  </a:lnTo>
                  <a:lnTo>
                    <a:pt x="682" y="49"/>
                  </a:lnTo>
                  <a:lnTo>
                    <a:pt x="586" y="47"/>
                  </a:lnTo>
                  <a:lnTo>
                    <a:pt x="607" y="52"/>
                  </a:lnTo>
                  <a:lnTo>
                    <a:pt x="568" y="59"/>
                  </a:lnTo>
                  <a:lnTo>
                    <a:pt x="568" y="67"/>
                  </a:lnTo>
                  <a:lnTo>
                    <a:pt x="677" y="56"/>
                  </a:lnTo>
                  <a:lnTo>
                    <a:pt x="682" y="61"/>
                  </a:lnTo>
                  <a:lnTo>
                    <a:pt x="662" y="75"/>
                  </a:lnTo>
                  <a:lnTo>
                    <a:pt x="732" y="52"/>
                  </a:lnTo>
                  <a:lnTo>
                    <a:pt x="737" y="72"/>
                  </a:lnTo>
                  <a:lnTo>
                    <a:pt x="700" y="109"/>
                  </a:lnTo>
                  <a:lnTo>
                    <a:pt x="766" y="67"/>
                  </a:lnTo>
                  <a:lnTo>
                    <a:pt x="766" y="75"/>
                  </a:lnTo>
                  <a:lnTo>
                    <a:pt x="800" y="72"/>
                  </a:lnTo>
                  <a:lnTo>
                    <a:pt x="810" y="59"/>
                  </a:lnTo>
                  <a:lnTo>
                    <a:pt x="841" y="59"/>
                  </a:lnTo>
                  <a:lnTo>
                    <a:pt x="888" y="69"/>
                  </a:lnTo>
                  <a:lnTo>
                    <a:pt x="843" y="85"/>
                  </a:lnTo>
                  <a:lnTo>
                    <a:pt x="849" y="95"/>
                  </a:lnTo>
                  <a:lnTo>
                    <a:pt x="751" y="103"/>
                  </a:lnTo>
                  <a:lnTo>
                    <a:pt x="828" y="106"/>
                  </a:lnTo>
                  <a:lnTo>
                    <a:pt x="763" y="119"/>
                  </a:lnTo>
                  <a:lnTo>
                    <a:pt x="771" y="129"/>
                  </a:lnTo>
                  <a:lnTo>
                    <a:pt x="810" y="119"/>
                  </a:lnTo>
                  <a:lnTo>
                    <a:pt x="782" y="135"/>
                  </a:lnTo>
                  <a:lnTo>
                    <a:pt x="776" y="151"/>
                  </a:lnTo>
                  <a:lnTo>
                    <a:pt x="787" y="145"/>
                  </a:lnTo>
                  <a:lnTo>
                    <a:pt x="756" y="161"/>
                  </a:lnTo>
                  <a:lnTo>
                    <a:pt x="745" y="194"/>
                  </a:lnTo>
                  <a:lnTo>
                    <a:pt x="761" y="189"/>
                  </a:lnTo>
                  <a:lnTo>
                    <a:pt x="785" y="194"/>
                  </a:lnTo>
                  <a:lnTo>
                    <a:pt x="763" y="194"/>
                  </a:lnTo>
                  <a:lnTo>
                    <a:pt x="763" y="204"/>
                  </a:lnTo>
                  <a:lnTo>
                    <a:pt x="797" y="207"/>
                  </a:lnTo>
                  <a:lnTo>
                    <a:pt x="800" y="223"/>
                  </a:lnTo>
                  <a:lnTo>
                    <a:pt x="748" y="220"/>
                  </a:lnTo>
                  <a:lnTo>
                    <a:pt x="761" y="223"/>
                  </a:lnTo>
                  <a:lnTo>
                    <a:pt x="734" y="228"/>
                  </a:lnTo>
                  <a:lnTo>
                    <a:pt x="748" y="241"/>
                  </a:lnTo>
                  <a:lnTo>
                    <a:pt x="776" y="241"/>
                  </a:lnTo>
                  <a:lnTo>
                    <a:pt x="758" y="252"/>
                  </a:lnTo>
                  <a:lnTo>
                    <a:pt x="779" y="257"/>
                  </a:lnTo>
                  <a:lnTo>
                    <a:pt x="779" y="272"/>
                  </a:lnTo>
                  <a:lnTo>
                    <a:pt x="742" y="265"/>
                  </a:lnTo>
                  <a:lnTo>
                    <a:pt x="763" y="272"/>
                  </a:lnTo>
                  <a:lnTo>
                    <a:pt x="751" y="277"/>
                  </a:lnTo>
                  <a:lnTo>
                    <a:pt x="761" y="277"/>
                  </a:lnTo>
                  <a:lnTo>
                    <a:pt x="758" y="285"/>
                  </a:lnTo>
                  <a:lnTo>
                    <a:pt x="787" y="295"/>
                  </a:lnTo>
                  <a:lnTo>
                    <a:pt x="742" y="293"/>
                  </a:lnTo>
                  <a:lnTo>
                    <a:pt x="737" y="298"/>
                  </a:lnTo>
                  <a:lnTo>
                    <a:pt x="766" y="311"/>
                  </a:lnTo>
                  <a:lnTo>
                    <a:pt x="763" y="321"/>
                  </a:lnTo>
                  <a:lnTo>
                    <a:pt x="737" y="329"/>
                  </a:lnTo>
                  <a:lnTo>
                    <a:pt x="711" y="311"/>
                  </a:lnTo>
                  <a:lnTo>
                    <a:pt x="672" y="324"/>
                  </a:lnTo>
                  <a:lnTo>
                    <a:pt x="700" y="335"/>
                  </a:lnTo>
                  <a:lnTo>
                    <a:pt x="672" y="343"/>
                  </a:lnTo>
                  <a:lnTo>
                    <a:pt x="703" y="343"/>
                  </a:lnTo>
                  <a:lnTo>
                    <a:pt x="692" y="358"/>
                  </a:lnTo>
                  <a:lnTo>
                    <a:pt x="706" y="350"/>
                  </a:lnTo>
                  <a:lnTo>
                    <a:pt x="737" y="363"/>
                  </a:lnTo>
                  <a:lnTo>
                    <a:pt x="724" y="374"/>
                  </a:lnTo>
                  <a:lnTo>
                    <a:pt x="742" y="371"/>
                  </a:lnTo>
                  <a:lnTo>
                    <a:pt x="737" y="381"/>
                  </a:lnTo>
                  <a:lnTo>
                    <a:pt x="748" y="377"/>
                  </a:lnTo>
                  <a:lnTo>
                    <a:pt x="751" y="402"/>
                  </a:lnTo>
                  <a:lnTo>
                    <a:pt x="737" y="394"/>
                  </a:lnTo>
                  <a:lnTo>
                    <a:pt x="734" y="402"/>
                  </a:lnTo>
                  <a:lnTo>
                    <a:pt x="721" y="402"/>
                  </a:lnTo>
                  <a:lnTo>
                    <a:pt x="703" y="381"/>
                  </a:lnTo>
                  <a:lnTo>
                    <a:pt x="662" y="369"/>
                  </a:lnTo>
                  <a:lnTo>
                    <a:pt x="692" y="383"/>
                  </a:lnTo>
                  <a:lnTo>
                    <a:pt x="654" y="389"/>
                  </a:lnTo>
                  <a:lnTo>
                    <a:pt x="641" y="402"/>
                  </a:lnTo>
                  <a:lnTo>
                    <a:pt x="677" y="407"/>
                  </a:lnTo>
                  <a:lnTo>
                    <a:pt x="646" y="415"/>
                  </a:lnTo>
                  <a:lnTo>
                    <a:pt x="695" y="407"/>
                  </a:lnTo>
                  <a:lnTo>
                    <a:pt x="740" y="418"/>
                  </a:lnTo>
                  <a:lnTo>
                    <a:pt x="680" y="449"/>
                  </a:lnTo>
                  <a:lnTo>
                    <a:pt x="625" y="465"/>
                  </a:lnTo>
                  <a:lnTo>
                    <a:pt x="602" y="465"/>
                  </a:lnTo>
                  <a:lnTo>
                    <a:pt x="589" y="452"/>
                  </a:lnTo>
                  <a:lnTo>
                    <a:pt x="597" y="465"/>
                  </a:lnTo>
                  <a:lnTo>
                    <a:pt x="581" y="472"/>
                  </a:lnTo>
                  <a:lnTo>
                    <a:pt x="557" y="505"/>
                  </a:lnTo>
                  <a:lnTo>
                    <a:pt x="541" y="503"/>
                  </a:lnTo>
                  <a:lnTo>
                    <a:pt x="539" y="516"/>
                  </a:lnTo>
                  <a:lnTo>
                    <a:pt x="521" y="519"/>
                  </a:lnTo>
                  <a:lnTo>
                    <a:pt x="513" y="513"/>
                  </a:lnTo>
                  <a:lnTo>
                    <a:pt x="521" y="505"/>
                  </a:lnTo>
                  <a:lnTo>
                    <a:pt x="513" y="503"/>
                  </a:lnTo>
                  <a:lnTo>
                    <a:pt x="506" y="524"/>
                  </a:lnTo>
                  <a:lnTo>
                    <a:pt x="477" y="527"/>
                  </a:lnTo>
                  <a:lnTo>
                    <a:pt x="480" y="537"/>
                  </a:lnTo>
                  <a:lnTo>
                    <a:pt x="464" y="540"/>
                  </a:lnTo>
                  <a:lnTo>
                    <a:pt x="477" y="553"/>
                  </a:lnTo>
                  <a:lnTo>
                    <a:pt x="461" y="553"/>
                  </a:lnTo>
                  <a:lnTo>
                    <a:pt x="474" y="569"/>
                  </a:lnTo>
                  <a:lnTo>
                    <a:pt x="461" y="569"/>
                  </a:lnTo>
                  <a:lnTo>
                    <a:pt x="471" y="571"/>
                  </a:lnTo>
                  <a:lnTo>
                    <a:pt x="461" y="584"/>
                  </a:lnTo>
                  <a:lnTo>
                    <a:pt x="451" y="581"/>
                  </a:lnTo>
                  <a:lnTo>
                    <a:pt x="461" y="587"/>
                  </a:lnTo>
                  <a:lnTo>
                    <a:pt x="440" y="592"/>
                  </a:lnTo>
                  <a:lnTo>
                    <a:pt x="451" y="612"/>
                  </a:lnTo>
                  <a:lnTo>
                    <a:pt x="440" y="641"/>
                  </a:lnTo>
                  <a:lnTo>
                    <a:pt x="427" y="641"/>
                  </a:lnTo>
                  <a:lnTo>
                    <a:pt x="437" y="649"/>
                  </a:lnTo>
                  <a:lnTo>
                    <a:pt x="406" y="649"/>
                  </a:lnTo>
                  <a:lnTo>
                    <a:pt x="401" y="630"/>
                  </a:lnTo>
                  <a:lnTo>
                    <a:pt x="362" y="633"/>
                  </a:lnTo>
                  <a:lnTo>
                    <a:pt x="370" y="628"/>
                  </a:lnTo>
                  <a:lnTo>
                    <a:pt x="352" y="620"/>
                  </a:lnTo>
                  <a:lnTo>
                    <a:pt x="362" y="617"/>
                  </a:lnTo>
                  <a:lnTo>
                    <a:pt x="347" y="617"/>
                  </a:lnTo>
                  <a:lnTo>
                    <a:pt x="352" y="607"/>
                  </a:lnTo>
                  <a:lnTo>
                    <a:pt x="342" y="607"/>
                  </a:lnTo>
                  <a:lnTo>
                    <a:pt x="315" y="571"/>
                  </a:lnTo>
                  <a:lnTo>
                    <a:pt x="315" y="558"/>
                  </a:lnTo>
                  <a:lnTo>
                    <a:pt x="334" y="547"/>
                  </a:lnTo>
                  <a:lnTo>
                    <a:pt x="326" y="542"/>
                  </a:lnTo>
                  <a:lnTo>
                    <a:pt x="307" y="555"/>
                  </a:lnTo>
                  <a:lnTo>
                    <a:pt x="305" y="529"/>
                  </a:lnTo>
                  <a:lnTo>
                    <a:pt x="286" y="513"/>
                  </a:lnTo>
                  <a:lnTo>
                    <a:pt x="289" y="493"/>
                  </a:lnTo>
                  <a:lnTo>
                    <a:pt x="278" y="486"/>
                  </a:lnTo>
                  <a:lnTo>
                    <a:pt x="294" y="465"/>
                  </a:lnTo>
                  <a:lnTo>
                    <a:pt x="286" y="462"/>
                  </a:lnTo>
                  <a:lnTo>
                    <a:pt x="320" y="465"/>
                  </a:lnTo>
                  <a:lnTo>
                    <a:pt x="318" y="457"/>
                  </a:lnTo>
                  <a:lnTo>
                    <a:pt x="292" y="457"/>
                  </a:lnTo>
                  <a:lnTo>
                    <a:pt x="328" y="438"/>
                  </a:lnTo>
                  <a:lnTo>
                    <a:pt x="320" y="433"/>
                  </a:lnTo>
                  <a:lnTo>
                    <a:pt x="328" y="415"/>
                  </a:lnTo>
                  <a:lnTo>
                    <a:pt x="300" y="413"/>
                  </a:lnTo>
                  <a:lnTo>
                    <a:pt x="271" y="396"/>
                  </a:lnTo>
                  <a:lnTo>
                    <a:pt x="326" y="407"/>
                  </a:lnTo>
                  <a:lnTo>
                    <a:pt x="318" y="399"/>
                  </a:lnTo>
                  <a:lnTo>
                    <a:pt x="326" y="396"/>
                  </a:lnTo>
                  <a:lnTo>
                    <a:pt x="305" y="386"/>
                  </a:lnTo>
                  <a:lnTo>
                    <a:pt x="313" y="381"/>
                  </a:lnTo>
                  <a:lnTo>
                    <a:pt x="297" y="383"/>
                  </a:lnTo>
                  <a:lnTo>
                    <a:pt x="307" y="377"/>
                  </a:lnTo>
                  <a:lnTo>
                    <a:pt x="292" y="379"/>
                  </a:lnTo>
                  <a:lnTo>
                    <a:pt x="310" y="371"/>
                  </a:lnTo>
                  <a:lnTo>
                    <a:pt x="284" y="361"/>
                  </a:lnTo>
                  <a:lnTo>
                    <a:pt x="276" y="377"/>
                  </a:lnTo>
                  <a:lnTo>
                    <a:pt x="255" y="379"/>
                  </a:lnTo>
                  <a:lnTo>
                    <a:pt x="250" y="371"/>
                  </a:lnTo>
                  <a:lnTo>
                    <a:pt x="266" y="361"/>
                  </a:lnTo>
                  <a:lnTo>
                    <a:pt x="252" y="361"/>
                  </a:lnTo>
                  <a:lnTo>
                    <a:pt x="271" y="340"/>
                  </a:lnTo>
                  <a:lnTo>
                    <a:pt x="252" y="335"/>
                  </a:lnTo>
                  <a:lnTo>
                    <a:pt x="258" y="321"/>
                  </a:lnTo>
                  <a:lnTo>
                    <a:pt x="237" y="295"/>
                  </a:lnTo>
                  <a:lnTo>
                    <a:pt x="244" y="293"/>
                  </a:lnTo>
                  <a:lnTo>
                    <a:pt x="211" y="268"/>
                  </a:lnTo>
                  <a:lnTo>
                    <a:pt x="208" y="257"/>
                  </a:lnTo>
                  <a:lnTo>
                    <a:pt x="175" y="244"/>
                  </a:lnTo>
                  <a:lnTo>
                    <a:pt x="141" y="238"/>
                  </a:lnTo>
                  <a:lnTo>
                    <a:pt x="112" y="246"/>
                  </a:lnTo>
                  <a:lnTo>
                    <a:pt x="88" y="241"/>
                  </a:lnTo>
                  <a:lnTo>
                    <a:pt x="96" y="254"/>
                  </a:lnTo>
                  <a:lnTo>
                    <a:pt x="71" y="246"/>
                  </a:lnTo>
                  <a:lnTo>
                    <a:pt x="50" y="236"/>
                  </a:lnTo>
                  <a:lnTo>
                    <a:pt x="71" y="228"/>
                  </a:lnTo>
                  <a:lnTo>
                    <a:pt x="21" y="220"/>
                  </a:lnTo>
                  <a:lnTo>
                    <a:pt x="40" y="212"/>
                  </a:lnTo>
                  <a:lnTo>
                    <a:pt x="98" y="215"/>
                  </a:lnTo>
                  <a:lnTo>
                    <a:pt x="104" y="207"/>
                  </a:lnTo>
                  <a:lnTo>
                    <a:pt x="93" y="204"/>
                  </a:lnTo>
                  <a:lnTo>
                    <a:pt x="104" y="199"/>
                  </a:lnTo>
                  <a:lnTo>
                    <a:pt x="52" y="202"/>
                  </a:lnTo>
                  <a:lnTo>
                    <a:pt x="0" y="18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80" name="Freeform 180"/>
            <p:cNvSpPr/>
            <p:nvPr/>
          </p:nvSpPr>
          <p:spPr bwMode="auto">
            <a:xfrm>
              <a:off x="1827" y="840"/>
              <a:ext cx="663" cy="560"/>
            </a:xfrm>
            <a:custGeom>
              <a:avLst/>
              <a:gdLst/>
              <a:ahLst/>
              <a:cxnLst>
                <a:cxn ang="0">
                  <a:pos x="99" y="154"/>
                </a:cxn>
                <a:cxn ang="0">
                  <a:pos x="118" y="125"/>
                </a:cxn>
                <a:cxn ang="0">
                  <a:pos x="79" y="112"/>
                </a:cxn>
                <a:cxn ang="0">
                  <a:pos x="165" y="62"/>
                </a:cxn>
                <a:cxn ang="0">
                  <a:pos x="257" y="41"/>
                </a:cxn>
                <a:cxn ang="0">
                  <a:pos x="328" y="65"/>
                </a:cxn>
                <a:cxn ang="0">
                  <a:pos x="312" y="36"/>
                </a:cxn>
                <a:cxn ang="0">
                  <a:pos x="417" y="52"/>
                </a:cxn>
                <a:cxn ang="0">
                  <a:pos x="472" y="36"/>
                </a:cxn>
                <a:cxn ang="0">
                  <a:pos x="393" y="12"/>
                </a:cxn>
                <a:cxn ang="0">
                  <a:pos x="488" y="28"/>
                </a:cxn>
                <a:cxn ang="0">
                  <a:pos x="485" y="2"/>
                </a:cxn>
                <a:cxn ang="0">
                  <a:pos x="674" y="10"/>
                </a:cxn>
                <a:cxn ang="0">
                  <a:pos x="687" y="12"/>
                </a:cxn>
                <a:cxn ang="0">
                  <a:pos x="750" y="34"/>
                </a:cxn>
                <a:cxn ang="0">
                  <a:pos x="572" y="60"/>
                </a:cxn>
                <a:cxn ang="0">
                  <a:pos x="666" y="76"/>
                </a:cxn>
                <a:cxn ang="0">
                  <a:pos x="771" y="68"/>
                </a:cxn>
                <a:cxn ang="0">
                  <a:pos x="847" y="60"/>
                </a:cxn>
                <a:cxn ang="0">
                  <a:pos x="756" y="104"/>
                </a:cxn>
                <a:cxn ang="0">
                  <a:pos x="815" y="120"/>
                </a:cxn>
                <a:cxn ang="0">
                  <a:pos x="761" y="162"/>
                </a:cxn>
                <a:cxn ang="0">
                  <a:pos x="768" y="196"/>
                </a:cxn>
                <a:cxn ang="0">
                  <a:pos x="753" y="222"/>
                </a:cxn>
                <a:cxn ang="0">
                  <a:pos x="781" y="243"/>
                </a:cxn>
                <a:cxn ang="0">
                  <a:pos x="747" y="267"/>
                </a:cxn>
                <a:cxn ang="0">
                  <a:pos x="763" y="288"/>
                </a:cxn>
                <a:cxn ang="0">
                  <a:pos x="771" y="314"/>
                </a:cxn>
                <a:cxn ang="0">
                  <a:pos x="677" y="327"/>
                </a:cxn>
                <a:cxn ang="0">
                  <a:pos x="697" y="361"/>
                </a:cxn>
                <a:cxn ang="0">
                  <a:pos x="747" y="374"/>
                </a:cxn>
                <a:cxn ang="0">
                  <a:pos x="742" y="398"/>
                </a:cxn>
                <a:cxn ang="0">
                  <a:pos x="666" y="372"/>
                </a:cxn>
                <a:cxn ang="0">
                  <a:pos x="682" y="411"/>
                </a:cxn>
                <a:cxn ang="0">
                  <a:pos x="685" y="453"/>
                </a:cxn>
                <a:cxn ang="0">
                  <a:pos x="601" y="469"/>
                </a:cxn>
                <a:cxn ang="0">
                  <a:pos x="543" y="521"/>
                </a:cxn>
                <a:cxn ang="0">
                  <a:pos x="516" y="508"/>
                </a:cxn>
                <a:cxn ang="0">
                  <a:pos x="467" y="545"/>
                </a:cxn>
                <a:cxn ang="0">
                  <a:pos x="464" y="574"/>
                </a:cxn>
                <a:cxn ang="0">
                  <a:pos x="464" y="592"/>
                </a:cxn>
                <a:cxn ang="0">
                  <a:pos x="430" y="647"/>
                </a:cxn>
                <a:cxn ang="0">
                  <a:pos x="364" y="639"/>
                </a:cxn>
                <a:cxn ang="0">
                  <a:pos x="349" y="623"/>
                </a:cxn>
                <a:cxn ang="0">
                  <a:pos x="317" y="563"/>
                </a:cxn>
                <a:cxn ang="0">
                  <a:pos x="307" y="534"/>
                </a:cxn>
                <a:cxn ang="0">
                  <a:pos x="296" y="469"/>
                </a:cxn>
                <a:cxn ang="0">
                  <a:pos x="294" y="461"/>
                </a:cxn>
                <a:cxn ang="0">
                  <a:pos x="302" y="417"/>
                </a:cxn>
                <a:cxn ang="0">
                  <a:pos x="328" y="400"/>
                </a:cxn>
                <a:cxn ang="0">
                  <a:pos x="309" y="380"/>
                </a:cxn>
                <a:cxn ang="0">
                  <a:pos x="278" y="380"/>
                </a:cxn>
                <a:cxn ang="0">
                  <a:pos x="254" y="364"/>
                </a:cxn>
                <a:cxn ang="0">
                  <a:pos x="239" y="298"/>
                </a:cxn>
                <a:cxn ang="0">
                  <a:pos x="176" y="246"/>
                </a:cxn>
                <a:cxn ang="0">
                  <a:pos x="97" y="256"/>
                </a:cxn>
                <a:cxn ang="0">
                  <a:pos x="21" y="222"/>
                </a:cxn>
                <a:cxn ang="0">
                  <a:pos x="94" y="206"/>
                </a:cxn>
              </a:cxnLst>
              <a:rect l="0" t="0" r="r" b="b"/>
              <a:pathLst>
                <a:path w="895" h="656">
                  <a:moveTo>
                    <a:pt x="0" y="183"/>
                  </a:moveTo>
                  <a:lnTo>
                    <a:pt x="5" y="170"/>
                  </a:lnTo>
                  <a:lnTo>
                    <a:pt x="60" y="154"/>
                  </a:lnTo>
                  <a:lnTo>
                    <a:pt x="99" y="154"/>
                  </a:lnTo>
                  <a:lnTo>
                    <a:pt x="121" y="141"/>
                  </a:lnTo>
                  <a:lnTo>
                    <a:pt x="116" y="130"/>
                  </a:lnTo>
                  <a:lnTo>
                    <a:pt x="126" y="128"/>
                  </a:lnTo>
                  <a:lnTo>
                    <a:pt x="118" y="125"/>
                  </a:lnTo>
                  <a:lnTo>
                    <a:pt x="133" y="117"/>
                  </a:lnTo>
                  <a:lnTo>
                    <a:pt x="131" y="115"/>
                  </a:lnTo>
                  <a:lnTo>
                    <a:pt x="102" y="123"/>
                  </a:lnTo>
                  <a:lnTo>
                    <a:pt x="79" y="112"/>
                  </a:lnTo>
                  <a:lnTo>
                    <a:pt x="110" y="104"/>
                  </a:lnTo>
                  <a:lnTo>
                    <a:pt x="128" y="83"/>
                  </a:lnTo>
                  <a:lnTo>
                    <a:pt x="168" y="83"/>
                  </a:lnTo>
                  <a:lnTo>
                    <a:pt x="165" y="62"/>
                  </a:lnTo>
                  <a:lnTo>
                    <a:pt x="197" y="60"/>
                  </a:lnTo>
                  <a:lnTo>
                    <a:pt x="223" y="76"/>
                  </a:lnTo>
                  <a:lnTo>
                    <a:pt x="192" y="57"/>
                  </a:lnTo>
                  <a:lnTo>
                    <a:pt x="257" y="41"/>
                  </a:lnTo>
                  <a:lnTo>
                    <a:pt x="275" y="49"/>
                  </a:lnTo>
                  <a:lnTo>
                    <a:pt x="275" y="70"/>
                  </a:lnTo>
                  <a:lnTo>
                    <a:pt x="286" y="52"/>
                  </a:lnTo>
                  <a:lnTo>
                    <a:pt x="328" y="65"/>
                  </a:lnTo>
                  <a:lnTo>
                    <a:pt x="315" y="57"/>
                  </a:lnTo>
                  <a:lnTo>
                    <a:pt x="333" y="60"/>
                  </a:lnTo>
                  <a:lnTo>
                    <a:pt x="317" y="47"/>
                  </a:lnTo>
                  <a:lnTo>
                    <a:pt x="312" y="36"/>
                  </a:lnTo>
                  <a:lnTo>
                    <a:pt x="320" y="36"/>
                  </a:lnTo>
                  <a:lnTo>
                    <a:pt x="404" y="62"/>
                  </a:lnTo>
                  <a:lnTo>
                    <a:pt x="398" y="52"/>
                  </a:lnTo>
                  <a:lnTo>
                    <a:pt x="417" y="52"/>
                  </a:lnTo>
                  <a:lnTo>
                    <a:pt x="404" y="44"/>
                  </a:lnTo>
                  <a:lnTo>
                    <a:pt x="435" y="47"/>
                  </a:lnTo>
                  <a:lnTo>
                    <a:pt x="391" y="28"/>
                  </a:lnTo>
                  <a:lnTo>
                    <a:pt x="472" y="36"/>
                  </a:lnTo>
                  <a:lnTo>
                    <a:pt x="454" y="26"/>
                  </a:lnTo>
                  <a:lnTo>
                    <a:pt x="404" y="26"/>
                  </a:lnTo>
                  <a:lnTo>
                    <a:pt x="422" y="23"/>
                  </a:lnTo>
                  <a:lnTo>
                    <a:pt x="393" y="12"/>
                  </a:lnTo>
                  <a:lnTo>
                    <a:pt x="427" y="17"/>
                  </a:lnTo>
                  <a:lnTo>
                    <a:pt x="412" y="10"/>
                  </a:lnTo>
                  <a:lnTo>
                    <a:pt x="430" y="7"/>
                  </a:lnTo>
                  <a:lnTo>
                    <a:pt x="488" y="28"/>
                  </a:lnTo>
                  <a:lnTo>
                    <a:pt x="483" y="20"/>
                  </a:lnTo>
                  <a:lnTo>
                    <a:pt x="511" y="12"/>
                  </a:lnTo>
                  <a:lnTo>
                    <a:pt x="485" y="10"/>
                  </a:lnTo>
                  <a:lnTo>
                    <a:pt x="485" y="2"/>
                  </a:lnTo>
                  <a:lnTo>
                    <a:pt x="501" y="0"/>
                  </a:lnTo>
                  <a:lnTo>
                    <a:pt x="666" y="2"/>
                  </a:lnTo>
                  <a:lnTo>
                    <a:pt x="679" y="5"/>
                  </a:lnTo>
                  <a:lnTo>
                    <a:pt x="674" y="10"/>
                  </a:lnTo>
                  <a:lnTo>
                    <a:pt x="561" y="12"/>
                  </a:lnTo>
                  <a:lnTo>
                    <a:pt x="574" y="17"/>
                  </a:lnTo>
                  <a:lnTo>
                    <a:pt x="533" y="23"/>
                  </a:lnTo>
                  <a:lnTo>
                    <a:pt x="687" y="12"/>
                  </a:lnTo>
                  <a:lnTo>
                    <a:pt x="692" y="20"/>
                  </a:lnTo>
                  <a:lnTo>
                    <a:pt x="674" y="28"/>
                  </a:lnTo>
                  <a:lnTo>
                    <a:pt x="708" y="23"/>
                  </a:lnTo>
                  <a:lnTo>
                    <a:pt x="750" y="34"/>
                  </a:lnTo>
                  <a:lnTo>
                    <a:pt x="687" y="49"/>
                  </a:lnTo>
                  <a:lnTo>
                    <a:pt x="590" y="47"/>
                  </a:lnTo>
                  <a:lnTo>
                    <a:pt x="611" y="52"/>
                  </a:lnTo>
                  <a:lnTo>
                    <a:pt x="572" y="60"/>
                  </a:lnTo>
                  <a:lnTo>
                    <a:pt x="572" y="68"/>
                  </a:lnTo>
                  <a:lnTo>
                    <a:pt x="682" y="57"/>
                  </a:lnTo>
                  <a:lnTo>
                    <a:pt x="687" y="62"/>
                  </a:lnTo>
                  <a:lnTo>
                    <a:pt x="666" y="76"/>
                  </a:lnTo>
                  <a:lnTo>
                    <a:pt x="737" y="52"/>
                  </a:lnTo>
                  <a:lnTo>
                    <a:pt x="742" y="73"/>
                  </a:lnTo>
                  <a:lnTo>
                    <a:pt x="705" y="110"/>
                  </a:lnTo>
                  <a:lnTo>
                    <a:pt x="771" y="68"/>
                  </a:lnTo>
                  <a:lnTo>
                    <a:pt x="771" y="76"/>
                  </a:lnTo>
                  <a:lnTo>
                    <a:pt x="805" y="73"/>
                  </a:lnTo>
                  <a:lnTo>
                    <a:pt x="815" y="60"/>
                  </a:lnTo>
                  <a:lnTo>
                    <a:pt x="847" y="60"/>
                  </a:lnTo>
                  <a:lnTo>
                    <a:pt x="894" y="70"/>
                  </a:lnTo>
                  <a:lnTo>
                    <a:pt x="849" y="86"/>
                  </a:lnTo>
                  <a:lnTo>
                    <a:pt x="855" y="96"/>
                  </a:lnTo>
                  <a:lnTo>
                    <a:pt x="756" y="104"/>
                  </a:lnTo>
                  <a:lnTo>
                    <a:pt x="834" y="107"/>
                  </a:lnTo>
                  <a:lnTo>
                    <a:pt x="768" y="120"/>
                  </a:lnTo>
                  <a:lnTo>
                    <a:pt x="776" y="130"/>
                  </a:lnTo>
                  <a:lnTo>
                    <a:pt x="815" y="120"/>
                  </a:lnTo>
                  <a:lnTo>
                    <a:pt x="787" y="136"/>
                  </a:lnTo>
                  <a:lnTo>
                    <a:pt x="781" y="152"/>
                  </a:lnTo>
                  <a:lnTo>
                    <a:pt x="792" y="146"/>
                  </a:lnTo>
                  <a:lnTo>
                    <a:pt x="761" y="162"/>
                  </a:lnTo>
                  <a:lnTo>
                    <a:pt x="750" y="196"/>
                  </a:lnTo>
                  <a:lnTo>
                    <a:pt x="766" y="191"/>
                  </a:lnTo>
                  <a:lnTo>
                    <a:pt x="790" y="196"/>
                  </a:lnTo>
                  <a:lnTo>
                    <a:pt x="768" y="196"/>
                  </a:lnTo>
                  <a:lnTo>
                    <a:pt x="768" y="206"/>
                  </a:lnTo>
                  <a:lnTo>
                    <a:pt x="802" y="209"/>
                  </a:lnTo>
                  <a:lnTo>
                    <a:pt x="805" y="225"/>
                  </a:lnTo>
                  <a:lnTo>
                    <a:pt x="753" y="222"/>
                  </a:lnTo>
                  <a:lnTo>
                    <a:pt x="766" y="225"/>
                  </a:lnTo>
                  <a:lnTo>
                    <a:pt x="739" y="230"/>
                  </a:lnTo>
                  <a:lnTo>
                    <a:pt x="753" y="243"/>
                  </a:lnTo>
                  <a:lnTo>
                    <a:pt x="781" y="243"/>
                  </a:lnTo>
                  <a:lnTo>
                    <a:pt x="763" y="254"/>
                  </a:lnTo>
                  <a:lnTo>
                    <a:pt x="784" y="259"/>
                  </a:lnTo>
                  <a:lnTo>
                    <a:pt x="784" y="275"/>
                  </a:lnTo>
                  <a:lnTo>
                    <a:pt x="747" y="267"/>
                  </a:lnTo>
                  <a:lnTo>
                    <a:pt x="768" y="275"/>
                  </a:lnTo>
                  <a:lnTo>
                    <a:pt x="756" y="280"/>
                  </a:lnTo>
                  <a:lnTo>
                    <a:pt x="766" y="280"/>
                  </a:lnTo>
                  <a:lnTo>
                    <a:pt x="763" y="288"/>
                  </a:lnTo>
                  <a:lnTo>
                    <a:pt x="792" y="298"/>
                  </a:lnTo>
                  <a:lnTo>
                    <a:pt x="747" y="296"/>
                  </a:lnTo>
                  <a:lnTo>
                    <a:pt x="742" y="301"/>
                  </a:lnTo>
                  <a:lnTo>
                    <a:pt x="771" y="314"/>
                  </a:lnTo>
                  <a:lnTo>
                    <a:pt x="768" y="324"/>
                  </a:lnTo>
                  <a:lnTo>
                    <a:pt x="742" y="332"/>
                  </a:lnTo>
                  <a:lnTo>
                    <a:pt x="716" y="314"/>
                  </a:lnTo>
                  <a:lnTo>
                    <a:pt x="677" y="327"/>
                  </a:lnTo>
                  <a:lnTo>
                    <a:pt x="705" y="338"/>
                  </a:lnTo>
                  <a:lnTo>
                    <a:pt x="677" y="346"/>
                  </a:lnTo>
                  <a:lnTo>
                    <a:pt x="708" y="346"/>
                  </a:lnTo>
                  <a:lnTo>
                    <a:pt x="697" y="361"/>
                  </a:lnTo>
                  <a:lnTo>
                    <a:pt x="711" y="353"/>
                  </a:lnTo>
                  <a:lnTo>
                    <a:pt x="742" y="366"/>
                  </a:lnTo>
                  <a:lnTo>
                    <a:pt x="729" y="377"/>
                  </a:lnTo>
                  <a:lnTo>
                    <a:pt x="747" y="374"/>
                  </a:lnTo>
                  <a:lnTo>
                    <a:pt x="742" y="385"/>
                  </a:lnTo>
                  <a:lnTo>
                    <a:pt x="753" y="380"/>
                  </a:lnTo>
                  <a:lnTo>
                    <a:pt x="756" y="406"/>
                  </a:lnTo>
                  <a:lnTo>
                    <a:pt x="742" y="398"/>
                  </a:lnTo>
                  <a:lnTo>
                    <a:pt x="739" y="406"/>
                  </a:lnTo>
                  <a:lnTo>
                    <a:pt x="726" y="406"/>
                  </a:lnTo>
                  <a:lnTo>
                    <a:pt x="708" y="385"/>
                  </a:lnTo>
                  <a:lnTo>
                    <a:pt x="666" y="372"/>
                  </a:lnTo>
                  <a:lnTo>
                    <a:pt x="697" y="387"/>
                  </a:lnTo>
                  <a:lnTo>
                    <a:pt x="658" y="393"/>
                  </a:lnTo>
                  <a:lnTo>
                    <a:pt x="645" y="406"/>
                  </a:lnTo>
                  <a:lnTo>
                    <a:pt x="682" y="411"/>
                  </a:lnTo>
                  <a:lnTo>
                    <a:pt x="650" y="419"/>
                  </a:lnTo>
                  <a:lnTo>
                    <a:pt x="700" y="411"/>
                  </a:lnTo>
                  <a:lnTo>
                    <a:pt x="745" y="422"/>
                  </a:lnTo>
                  <a:lnTo>
                    <a:pt x="685" y="453"/>
                  </a:lnTo>
                  <a:lnTo>
                    <a:pt x="629" y="469"/>
                  </a:lnTo>
                  <a:lnTo>
                    <a:pt x="606" y="469"/>
                  </a:lnTo>
                  <a:lnTo>
                    <a:pt x="593" y="456"/>
                  </a:lnTo>
                  <a:lnTo>
                    <a:pt x="601" y="469"/>
                  </a:lnTo>
                  <a:lnTo>
                    <a:pt x="585" y="476"/>
                  </a:lnTo>
                  <a:lnTo>
                    <a:pt x="561" y="510"/>
                  </a:lnTo>
                  <a:lnTo>
                    <a:pt x="545" y="508"/>
                  </a:lnTo>
                  <a:lnTo>
                    <a:pt x="543" y="521"/>
                  </a:lnTo>
                  <a:lnTo>
                    <a:pt x="525" y="524"/>
                  </a:lnTo>
                  <a:lnTo>
                    <a:pt x="516" y="518"/>
                  </a:lnTo>
                  <a:lnTo>
                    <a:pt x="525" y="510"/>
                  </a:lnTo>
                  <a:lnTo>
                    <a:pt x="516" y="508"/>
                  </a:lnTo>
                  <a:lnTo>
                    <a:pt x="509" y="529"/>
                  </a:lnTo>
                  <a:lnTo>
                    <a:pt x="480" y="532"/>
                  </a:lnTo>
                  <a:lnTo>
                    <a:pt x="483" y="542"/>
                  </a:lnTo>
                  <a:lnTo>
                    <a:pt x="467" y="545"/>
                  </a:lnTo>
                  <a:lnTo>
                    <a:pt x="480" y="558"/>
                  </a:lnTo>
                  <a:lnTo>
                    <a:pt x="464" y="558"/>
                  </a:lnTo>
                  <a:lnTo>
                    <a:pt x="477" y="574"/>
                  </a:lnTo>
                  <a:lnTo>
                    <a:pt x="464" y="574"/>
                  </a:lnTo>
                  <a:lnTo>
                    <a:pt x="474" y="576"/>
                  </a:lnTo>
                  <a:lnTo>
                    <a:pt x="464" y="589"/>
                  </a:lnTo>
                  <a:lnTo>
                    <a:pt x="454" y="586"/>
                  </a:lnTo>
                  <a:lnTo>
                    <a:pt x="464" y="592"/>
                  </a:lnTo>
                  <a:lnTo>
                    <a:pt x="443" y="597"/>
                  </a:lnTo>
                  <a:lnTo>
                    <a:pt x="454" y="618"/>
                  </a:lnTo>
                  <a:lnTo>
                    <a:pt x="443" y="647"/>
                  </a:lnTo>
                  <a:lnTo>
                    <a:pt x="430" y="647"/>
                  </a:lnTo>
                  <a:lnTo>
                    <a:pt x="440" y="655"/>
                  </a:lnTo>
                  <a:lnTo>
                    <a:pt x="409" y="655"/>
                  </a:lnTo>
                  <a:lnTo>
                    <a:pt x="404" y="636"/>
                  </a:lnTo>
                  <a:lnTo>
                    <a:pt x="364" y="639"/>
                  </a:lnTo>
                  <a:lnTo>
                    <a:pt x="373" y="634"/>
                  </a:lnTo>
                  <a:lnTo>
                    <a:pt x="354" y="626"/>
                  </a:lnTo>
                  <a:lnTo>
                    <a:pt x="364" y="623"/>
                  </a:lnTo>
                  <a:lnTo>
                    <a:pt x="349" y="623"/>
                  </a:lnTo>
                  <a:lnTo>
                    <a:pt x="354" y="613"/>
                  </a:lnTo>
                  <a:lnTo>
                    <a:pt x="344" y="613"/>
                  </a:lnTo>
                  <a:lnTo>
                    <a:pt x="317" y="576"/>
                  </a:lnTo>
                  <a:lnTo>
                    <a:pt x="317" y="563"/>
                  </a:lnTo>
                  <a:lnTo>
                    <a:pt x="336" y="552"/>
                  </a:lnTo>
                  <a:lnTo>
                    <a:pt x="328" y="547"/>
                  </a:lnTo>
                  <a:lnTo>
                    <a:pt x="309" y="560"/>
                  </a:lnTo>
                  <a:lnTo>
                    <a:pt x="307" y="534"/>
                  </a:lnTo>
                  <a:lnTo>
                    <a:pt x="288" y="518"/>
                  </a:lnTo>
                  <a:lnTo>
                    <a:pt x="291" y="498"/>
                  </a:lnTo>
                  <a:lnTo>
                    <a:pt x="280" y="490"/>
                  </a:lnTo>
                  <a:lnTo>
                    <a:pt x="296" y="469"/>
                  </a:lnTo>
                  <a:lnTo>
                    <a:pt x="288" y="466"/>
                  </a:lnTo>
                  <a:lnTo>
                    <a:pt x="322" y="469"/>
                  </a:lnTo>
                  <a:lnTo>
                    <a:pt x="320" y="461"/>
                  </a:lnTo>
                  <a:lnTo>
                    <a:pt x="294" y="461"/>
                  </a:lnTo>
                  <a:lnTo>
                    <a:pt x="330" y="442"/>
                  </a:lnTo>
                  <a:lnTo>
                    <a:pt x="322" y="437"/>
                  </a:lnTo>
                  <a:lnTo>
                    <a:pt x="330" y="419"/>
                  </a:lnTo>
                  <a:lnTo>
                    <a:pt x="302" y="417"/>
                  </a:lnTo>
                  <a:lnTo>
                    <a:pt x="273" y="400"/>
                  </a:lnTo>
                  <a:lnTo>
                    <a:pt x="328" y="411"/>
                  </a:lnTo>
                  <a:lnTo>
                    <a:pt x="320" y="403"/>
                  </a:lnTo>
                  <a:lnTo>
                    <a:pt x="328" y="400"/>
                  </a:lnTo>
                  <a:lnTo>
                    <a:pt x="307" y="390"/>
                  </a:lnTo>
                  <a:lnTo>
                    <a:pt x="315" y="385"/>
                  </a:lnTo>
                  <a:lnTo>
                    <a:pt x="299" y="387"/>
                  </a:lnTo>
                  <a:lnTo>
                    <a:pt x="309" y="380"/>
                  </a:lnTo>
                  <a:lnTo>
                    <a:pt x="294" y="382"/>
                  </a:lnTo>
                  <a:lnTo>
                    <a:pt x="312" y="374"/>
                  </a:lnTo>
                  <a:lnTo>
                    <a:pt x="286" y="364"/>
                  </a:lnTo>
                  <a:lnTo>
                    <a:pt x="278" y="380"/>
                  </a:lnTo>
                  <a:lnTo>
                    <a:pt x="257" y="382"/>
                  </a:lnTo>
                  <a:lnTo>
                    <a:pt x="252" y="374"/>
                  </a:lnTo>
                  <a:lnTo>
                    <a:pt x="268" y="364"/>
                  </a:lnTo>
                  <a:lnTo>
                    <a:pt x="254" y="364"/>
                  </a:lnTo>
                  <a:lnTo>
                    <a:pt x="273" y="343"/>
                  </a:lnTo>
                  <a:lnTo>
                    <a:pt x="254" y="338"/>
                  </a:lnTo>
                  <a:lnTo>
                    <a:pt x="260" y="324"/>
                  </a:lnTo>
                  <a:lnTo>
                    <a:pt x="239" y="298"/>
                  </a:lnTo>
                  <a:lnTo>
                    <a:pt x="246" y="296"/>
                  </a:lnTo>
                  <a:lnTo>
                    <a:pt x="212" y="270"/>
                  </a:lnTo>
                  <a:lnTo>
                    <a:pt x="209" y="259"/>
                  </a:lnTo>
                  <a:lnTo>
                    <a:pt x="176" y="246"/>
                  </a:lnTo>
                  <a:lnTo>
                    <a:pt x="142" y="240"/>
                  </a:lnTo>
                  <a:lnTo>
                    <a:pt x="113" y="248"/>
                  </a:lnTo>
                  <a:lnTo>
                    <a:pt x="89" y="243"/>
                  </a:lnTo>
                  <a:lnTo>
                    <a:pt x="97" y="256"/>
                  </a:lnTo>
                  <a:lnTo>
                    <a:pt x="71" y="248"/>
                  </a:lnTo>
                  <a:lnTo>
                    <a:pt x="50" y="238"/>
                  </a:lnTo>
                  <a:lnTo>
                    <a:pt x="71" y="230"/>
                  </a:lnTo>
                  <a:lnTo>
                    <a:pt x="21" y="222"/>
                  </a:lnTo>
                  <a:lnTo>
                    <a:pt x="40" y="214"/>
                  </a:lnTo>
                  <a:lnTo>
                    <a:pt x="99" y="217"/>
                  </a:lnTo>
                  <a:lnTo>
                    <a:pt x="105" y="209"/>
                  </a:lnTo>
                  <a:lnTo>
                    <a:pt x="94" y="206"/>
                  </a:lnTo>
                  <a:lnTo>
                    <a:pt x="105" y="201"/>
                  </a:lnTo>
                  <a:lnTo>
                    <a:pt x="52" y="204"/>
                  </a:lnTo>
                  <a:lnTo>
                    <a:pt x="0" y="18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81" name="Freeform 181"/>
            <p:cNvSpPr/>
            <p:nvPr/>
          </p:nvSpPr>
          <p:spPr bwMode="auto">
            <a:xfrm>
              <a:off x="1617" y="2036"/>
              <a:ext cx="40" cy="47"/>
            </a:xfrm>
            <a:custGeom>
              <a:avLst/>
              <a:gdLst/>
              <a:ahLst/>
              <a:cxnLst>
                <a:cxn ang="0">
                  <a:pos x="0" y="42"/>
                </a:cxn>
                <a:cxn ang="0">
                  <a:pos x="10" y="21"/>
                </a:cxn>
                <a:cxn ang="0">
                  <a:pos x="22" y="21"/>
                </a:cxn>
                <a:cxn ang="0">
                  <a:pos x="10" y="5"/>
                </a:cxn>
                <a:cxn ang="0">
                  <a:pos x="40" y="0"/>
                </a:cxn>
                <a:cxn ang="0">
                  <a:pos x="46" y="26"/>
                </a:cxn>
                <a:cxn ang="0">
                  <a:pos x="53" y="28"/>
                </a:cxn>
                <a:cxn ang="0">
                  <a:pos x="39" y="45"/>
                </a:cxn>
                <a:cxn ang="0">
                  <a:pos x="29" y="54"/>
                </a:cxn>
                <a:cxn ang="0">
                  <a:pos x="0" y="42"/>
                </a:cxn>
              </a:cxnLst>
              <a:rect l="0" t="0" r="r" b="b"/>
              <a:pathLst>
                <a:path w="54" h="55">
                  <a:moveTo>
                    <a:pt x="0" y="42"/>
                  </a:moveTo>
                  <a:lnTo>
                    <a:pt x="10" y="21"/>
                  </a:lnTo>
                  <a:lnTo>
                    <a:pt x="22" y="21"/>
                  </a:lnTo>
                  <a:lnTo>
                    <a:pt x="10" y="5"/>
                  </a:lnTo>
                  <a:lnTo>
                    <a:pt x="40" y="0"/>
                  </a:lnTo>
                  <a:lnTo>
                    <a:pt x="46" y="26"/>
                  </a:lnTo>
                  <a:lnTo>
                    <a:pt x="53" y="28"/>
                  </a:lnTo>
                  <a:lnTo>
                    <a:pt x="39" y="45"/>
                  </a:lnTo>
                  <a:lnTo>
                    <a:pt x="29" y="54"/>
                  </a:lnTo>
                  <a:lnTo>
                    <a:pt x="0" y="4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82" name="Freeform 182"/>
            <p:cNvSpPr/>
            <p:nvPr/>
          </p:nvSpPr>
          <p:spPr bwMode="auto">
            <a:xfrm>
              <a:off x="1617" y="2036"/>
              <a:ext cx="44" cy="52"/>
            </a:xfrm>
            <a:custGeom>
              <a:avLst/>
              <a:gdLst/>
              <a:ahLst/>
              <a:cxnLst>
                <a:cxn ang="0">
                  <a:pos x="0" y="47"/>
                </a:cxn>
                <a:cxn ang="0">
                  <a:pos x="11" y="23"/>
                </a:cxn>
                <a:cxn ang="0">
                  <a:pos x="24" y="23"/>
                </a:cxn>
                <a:cxn ang="0">
                  <a:pos x="11" y="5"/>
                </a:cxn>
                <a:cxn ang="0">
                  <a:pos x="45" y="0"/>
                </a:cxn>
                <a:cxn ang="0">
                  <a:pos x="51" y="29"/>
                </a:cxn>
                <a:cxn ang="0">
                  <a:pos x="59" y="31"/>
                </a:cxn>
                <a:cxn ang="0">
                  <a:pos x="43" y="50"/>
                </a:cxn>
                <a:cxn ang="0">
                  <a:pos x="32" y="60"/>
                </a:cxn>
                <a:cxn ang="0">
                  <a:pos x="0" y="47"/>
                </a:cxn>
              </a:cxnLst>
              <a:rect l="0" t="0" r="r" b="b"/>
              <a:pathLst>
                <a:path w="60" h="61">
                  <a:moveTo>
                    <a:pt x="0" y="47"/>
                  </a:moveTo>
                  <a:lnTo>
                    <a:pt x="11" y="23"/>
                  </a:lnTo>
                  <a:lnTo>
                    <a:pt x="24" y="23"/>
                  </a:lnTo>
                  <a:lnTo>
                    <a:pt x="11" y="5"/>
                  </a:lnTo>
                  <a:lnTo>
                    <a:pt x="45" y="0"/>
                  </a:lnTo>
                  <a:lnTo>
                    <a:pt x="51" y="29"/>
                  </a:lnTo>
                  <a:lnTo>
                    <a:pt x="59" y="31"/>
                  </a:lnTo>
                  <a:lnTo>
                    <a:pt x="43" y="50"/>
                  </a:lnTo>
                  <a:lnTo>
                    <a:pt x="32" y="60"/>
                  </a:lnTo>
                  <a:lnTo>
                    <a:pt x="0" y="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83" name="Freeform 183"/>
            <p:cNvSpPr/>
            <p:nvPr/>
          </p:nvSpPr>
          <p:spPr bwMode="auto">
            <a:xfrm>
              <a:off x="2456" y="2102"/>
              <a:ext cx="79" cy="62"/>
            </a:xfrm>
            <a:custGeom>
              <a:avLst/>
              <a:gdLst/>
              <a:ahLst/>
              <a:cxnLst>
                <a:cxn ang="0">
                  <a:pos x="0" y="22"/>
                </a:cxn>
                <a:cxn ang="0">
                  <a:pos x="21" y="15"/>
                </a:cxn>
                <a:cxn ang="0">
                  <a:pos x="21" y="0"/>
                </a:cxn>
                <a:cxn ang="0">
                  <a:pos x="56" y="5"/>
                </a:cxn>
                <a:cxn ang="0">
                  <a:pos x="62" y="10"/>
                </a:cxn>
                <a:cxn ang="0">
                  <a:pos x="88" y="3"/>
                </a:cxn>
                <a:cxn ang="0">
                  <a:pos x="100" y="34"/>
                </a:cxn>
                <a:cxn ang="0">
                  <a:pos x="105" y="58"/>
                </a:cxn>
                <a:cxn ang="0">
                  <a:pos x="97" y="58"/>
                </a:cxn>
                <a:cxn ang="0">
                  <a:pos x="95" y="73"/>
                </a:cxn>
                <a:cxn ang="0">
                  <a:pos x="80" y="73"/>
                </a:cxn>
                <a:cxn ang="0">
                  <a:pos x="80" y="58"/>
                </a:cxn>
                <a:cxn ang="0">
                  <a:pos x="67" y="58"/>
                </a:cxn>
                <a:cxn ang="0">
                  <a:pos x="56" y="39"/>
                </a:cxn>
                <a:cxn ang="0">
                  <a:pos x="28" y="49"/>
                </a:cxn>
                <a:cxn ang="0">
                  <a:pos x="0" y="22"/>
                </a:cxn>
              </a:cxnLst>
              <a:rect l="0" t="0" r="r" b="b"/>
              <a:pathLst>
                <a:path w="106" h="74">
                  <a:moveTo>
                    <a:pt x="0" y="22"/>
                  </a:moveTo>
                  <a:lnTo>
                    <a:pt x="21" y="15"/>
                  </a:lnTo>
                  <a:lnTo>
                    <a:pt x="21" y="0"/>
                  </a:lnTo>
                  <a:lnTo>
                    <a:pt x="56" y="5"/>
                  </a:lnTo>
                  <a:lnTo>
                    <a:pt x="62" y="10"/>
                  </a:lnTo>
                  <a:lnTo>
                    <a:pt x="88" y="3"/>
                  </a:lnTo>
                  <a:lnTo>
                    <a:pt x="100" y="34"/>
                  </a:lnTo>
                  <a:lnTo>
                    <a:pt x="105" y="58"/>
                  </a:lnTo>
                  <a:lnTo>
                    <a:pt x="97" y="58"/>
                  </a:lnTo>
                  <a:lnTo>
                    <a:pt x="95" y="73"/>
                  </a:lnTo>
                  <a:lnTo>
                    <a:pt x="80" y="73"/>
                  </a:lnTo>
                  <a:lnTo>
                    <a:pt x="80" y="58"/>
                  </a:lnTo>
                  <a:lnTo>
                    <a:pt x="67" y="58"/>
                  </a:lnTo>
                  <a:lnTo>
                    <a:pt x="56" y="39"/>
                  </a:lnTo>
                  <a:lnTo>
                    <a:pt x="28" y="49"/>
                  </a:lnTo>
                  <a:lnTo>
                    <a:pt x="0" y="2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84" name="Freeform 184"/>
            <p:cNvSpPr/>
            <p:nvPr/>
          </p:nvSpPr>
          <p:spPr bwMode="auto">
            <a:xfrm>
              <a:off x="2456" y="2102"/>
              <a:ext cx="82" cy="67"/>
            </a:xfrm>
            <a:custGeom>
              <a:avLst/>
              <a:gdLst/>
              <a:ahLst/>
              <a:cxnLst>
                <a:cxn ang="0">
                  <a:pos x="0" y="24"/>
                </a:cxn>
                <a:cxn ang="0">
                  <a:pos x="22" y="16"/>
                </a:cxn>
                <a:cxn ang="0">
                  <a:pos x="22" y="0"/>
                </a:cxn>
                <a:cxn ang="0">
                  <a:pos x="59" y="5"/>
                </a:cxn>
                <a:cxn ang="0">
                  <a:pos x="66" y="11"/>
                </a:cxn>
                <a:cxn ang="0">
                  <a:pos x="93" y="3"/>
                </a:cxn>
                <a:cxn ang="0">
                  <a:pos x="106" y="37"/>
                </a:cxn>
                <a:cxn ang="0">
                  <a:pos x="111" y="63"/>
                </a:cxn>
                <a:cxn ang="0">
                  <a:pos x="103" y="63"/>
                </a:cxn>
                <a:cxn ang="0">
                  <a:pos x="100" y="79"/>
                </a:cxn>
                <a:cxn ang="0">
                  <a:pos x="85" y="79"/>
                </a:cxn>
                <a:cxn ang="0">
                  <a:pos x="85" y="63"/>
                </a:cxn>
                <a:cxn ang="0">
                  <a:pos x="71" y="63"/>
                </a:cxn>
                <a:cxn ang="0">
                  <a:pos x="59" y="42"/>
                </a:cxn>
                <a:cxn ang="0">
                  <a:pos x="30" y="53"/>
                </a:cxn>
                <a:cxn ang="0">
                  <a:pos x="0" y="24"/>
                </a:cxn>
              </a:cxnLst>
              <a:rect l="0" t="0" r="r" b="b"/>
              <a:pathLst>
                <a:path w="112" h="80">
                  <a:moveTo>
                    <a:pt x="0" y="24"/>
                  </a:moveTo>
                  <a:lnTo>
                    <a:pt x="22" y="16"/>
                  </a:lnTo>
                  <a:lnTo>
                    <a:pt x="22" y="0"/>
                  </a:lnTo>
                  <a:lnTo>
                    <a:pt x="59" y="5"/>
                  </a:lnTo>
                  <a:lnTo>
                    <a:pt x="66" y="11"/>
                  </a:lnTo>
                  <a:lnTo>
                    <a:pt x="93" y="3"/>
                  </a:lnTo>
                  <a:lnTo>
                    <a:pt x="106" y="37"/>
                  </a:lnTo>
                  <a:lnTo>
                    <a:pt x="111" y="63"/>
                  </a:lnTo>
                  <a:lnTo>
                    <a:pt x="103" y="63"/>
                  </a:lnTo>
                  <a:lnTo>
                    <a:pt x="100" y="79"/>
                  </a:lnTo>
                  <a:lnTo>
                    <a:pt x="85" y="79"/>
                  </a:lnTo>
                  <a:lnTo>
                    <a:pt x="85" y="63"/>
                  </a:lnTo>
                  <a:lnTo>
                    <a:pt x="71" y="63"/>
                  </a:lnTo>
                  <a:lnTo>
                    <a:pt x="59" y="42"/>
                  </a:lnTo>
                  <a:lnTo>
                    <a:pt x="30" y="53"/>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85" name="Freeform 185"/>
            <p:cNvSpPr/>
            <p:nvPr/>
          </p:nvSpPr>
          <p:spPr bwMode="auto">
            <a:xfrm>
              <a:off x="1953" y="2157"/>
              <a:ext cx="52" cy="81"/>
            </a:xfrm>
            <a:custGeom>
              <a:avLst/>
              <a:gdLst/>
              <a:ahLst/>
              <a:cxnLst>
                <a:cxn ang="0">
                  <a:pos x="0" y="30"/>
                </a:cxn>
                <a:cxn ang="0">
                  <a:pos x="10" y="45"/>
                </a:cxn>
                <a:cxn ang="0">
                  <a:pos x="25" y="55"/>
                </a:cxn>
                <a:cxn ang="0">
                  <a:pos x="22" y="82"/>
                </a:cxn>
                <a:cxn ang="0">
                  <a:pos x="29" y="94"/>
                </a:cxn>
                <a:cxn ang="0">
                  <a:pos x="68" y="89"/>
                </a:cxn>
                <a:cxn ang="0">
                  <a:pos x="44" y="60"/>
                </a:cxn>
                <a:cxn ang="0">
                  <a:pos x="61" y="35"/>
                </a:cxn>
                <a:cxn ang="0">
                  <a:pos x="22" y="0"/>
                </a:cxn>
                <a:cxn ang="0">
                  <a:pos x="7" y="10"/>
                </a:cxn>
                <a:cxn ang="0">
                  <a:pos x="13" y="18"/>
                </a:cxn>
                <a:cxn ang="0">
                  <a:pos x="0" y="30"/>
                </a:cxn>
              </a:cxnLst>
              <a:rect l="0" t="0" r="r" b="b"/>
              <a:pathLst>
                <a:path w="69" h="95">
                  <a:moveTo>
                    <a:pt x="0" y="30"/>
                  </a:moveTo>
                  <a:lnTo>
                    <a:pt x="10" y="45"/>
                  </a:lnTo>
                  <a:lnTo>
                    <a:pt x="25" y="55"/>
                  </a:lnTo>
                  <a:lnTo>
                    <a:pt x="22" y="82"/>
                  </a:lnTo>
                  <a:lnTo>
                    <a:pt x="29" y="94"/>
                  </a:lnTo>
                  <a:lnTo>
                    <a:pt x="68" y="89"/>
                  </a:lnTo>
                  <a:lnTo>
                    <a:pt x="44" y="60"/>
                  </a:lnTo>
                  <a:lnTo>
                    <a:pt x="61" y="35"/>
                  </a:lnTo>
                  <a:lnTo>
                    <a:pt x="22" y="0"/>
                  </a:lnTo>
                  <a:lnTo>
                    <a:pt x="7" y="10"/>
                  </a:lnTo>
                  <a:lnTo>
                    <a:pt x="13" y="18"/>
                  </a:lnTo>
                  <a:lnTo>
                    <a:pt x="0" y="3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86" name="Freeform 186"/>
            <p:cNvSpPr/>
            <p:nvPr/>
          </p:nvSpPr>
          <p:spPr bwMode="auto">
            <a:xfrm>
              <a:off x="1953" y="2157"/>
              <a:ext cx="55" cy="86"/>
            </a:xfrm>
            <a:custGeom>
              <a:avLst/>
              <a:gdLst/>
              <a:ahLst/>
              <a:cxnLst>
                <a:cxn ang="0">
                  <a:pos x="0" y="32"/>
                </a:cxn>
                <a:cxn ang="0">
                  <a:pos x="11" y="48"/>
                </a:cxn>
                <a:cxn ang="0">
                  <a:pos x="27" y="58"/>
                </a:cxn>
                <a:cxn ang="0">
                  <a:pos x="24" y="87"/>
                </a:cxn>
                <a:cxn ang="0">
                  <a:pos x="32" y="100"/>
                </a:cxn>
                <a:cxn ang="0">
                  <a:pos x="74" y="95"/>
                </a:cxn>
                <a:cxn ang="0">
                  <a:pos x="48" y="64"/>
                </a:cxn>
                <a:cxn ang="0">
                  <a:pos x="66" y="37"/>
                </a:cxn>
                <a:cxn ang="0">
                  <a:pos x="24" y="0"/>
                </a:cxn>
                <a:cxn ang="0">
                  <a:pos x="8" y="11"/>
                </a:cxn>
                <a:cxn ang="0">
                  <a:pos x="14" y="19"/>
                </a:cxn>
                <a:cxn ang="0">
                  <a:pos x="0" y="32"/>
                </a:cxn>
              </a:cxnLst>
              <a:rect l="0" t="0" r="r" b="b"/>
              <a:pathLst>
                <a:path w="75" h="101">
                  <a:moveTo>
                    <a:pt x="0" y="32"/>
                  </a:moveTo>
                  <a:lnTo>
                    <a:pt x="11" y="48"/>
                  </a:lnTo>
                  <a:lnTo>
                    <a:pt x="27" y="58"/>
                  </a:lnTo>
                  <a:lnTo>
                    <a:pt x="24" y="87"/>
                  </a:lnTo>
                  <a:lnTo>
                    <a:pt x="32" y="100"/>
                  </a:lnTo>
                  <a:lnTo>
                    <a:pt x="74" y="95"/>
                  </a:lnTo>
                  <a:lnTo>
                    <a:pt x="48" y="64"/>
                  </a:lnTo>
                  <a:lnTo>
                    <a:pt x="66" y="37"/>
                  </a:lnTo>
                  <a:lnTo>
                    <a:pt x="24" y="0"/>
                  </a:lnTo>
                  <a:lnTo>
                    <a:pt x="8" y="11"/>
                  </a:lnTo>
                  <a:lnTo>
                    <a:pt x="14" y="19"/>
                  </a:lnTo>
                  <a:lnTo>
                    <a:pt x="0" y="3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87" name="Freeform 187"/>
            <p:cNvSpPr/>
            <p:nvPr/>
          </p:nvSpPr>
          <p:spPr bwMode="auto">
            <a:xfrm>
              <a:off x="1649" y="2061"/>
              <a:ext cx="63" cy="33"/>
            </a:xfrm>
            <a:custGeom>
              <a:avLst/>
              <a:gdLst/>
              <a:ahLst/>
              <a:cxnLst>
                <a:cxn ang="0">
                  <a:pos x="0" y="18"/>
                </a:cxn>
                <a:cxn ang="0">
                  <a:pos x="15" y="2"/>
                </a:cxn>
                <a:cxn ang="0">
                  <a:pos x="59" y="0"/>
                </a:cxn>
                <a:cxn ang="0">
                  <a:pos x="83" y="11"/>
                </a:cxn>
                <a:cxn ang="0">
                  <a:pos x="61" y="14"/>
                </a:cxn>
                <a:cxn ang="0">
                  <a:pos x="26" y="38"/>
                </a:cxn>
                <a:cxn ang="0">
                  <a:pos x="21" y="34"/>
                </a:cxn>
                <a:cxn ang="0">
                  <a:pos x="0" y="18"/>
                </a:cxn>
              </a:cxnLst>
              <a:rect l="0" t="0" r="r" b="b"/>
              <a:pathLst>
                <a:path w="84" h="39">
                  <a:moveTo>
                    <a:pt x="0" y="18"/>
                  </a:moveTo>
                  <a:lnTo>
                    <a:pt x="15" y="2"/>
                  </a:lnTo>
                  <a:lnTo>
                    <a:pt x="59" y="0"/>
                  </a:lnTo>
                  <a:lnTo>
                    <a:pt x="83" y="11"/>
                  </a:lnTo>
                  <a:lnTo>
                    <a:pt x="61" y="14"/>
                  </a:lnTo>
                  <a:lnTo>
                    <a:pt x="26" y="38"/>
                  </a:lnTo>
                  <a:lnTo>
                    <a:pt x="21" y="34"/>
                  </a:lnTo>
                  <a:lnTo>
                    <a:pt x="0" y="1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88" name="Freeform 188"/>
            <p:cNvSpPr/>
            <p:nvPr/>
          </p:nvSpPr>
          <p:spPr bwMode="auto">
            <a:xfrm>
              <a:off x="1649" y="2061"/>
              <a:ext cx="66" cy="38"/>
            </a:xfrm>
            <a:custGeom>
              <a:avLst/>
              <a:gdLst/>
              <a:ahLst/>
              <a:cxnLst>
                <a:cxn ang="0">
                  <a:pos x="0" y="21"/>
                </a:cxn>
                <a:cxn ang="0">
                  <a:pos x="16" y="2"/>
                </a:cxn>
                <a:cxn ang="0">
                  <a:pos x="63" y="0"/>
                </a:cxn>
                <a:cxn ang="0">
                  <a:pos x="89" y="13"/>
                </a:cxn>
                <a:cxn ang="0">
                  <a:pos x="65" y="16"/>
                </a:cxn>
                <a:cxn ang="0">
                  <a:pos x="28" y="44"/>
                </a:cxn>
                <a:cxn ang="0">
                  <a:pos x="23" y="39"/>
                </a:cxn>
                <a:cxn ang="0">
                  <a:pos x="0" y="21"/>
                </a:cxn>
              </a:cxnLst>
              <a:rect l="0" t="0" r="r" b="b"/>
              <a:pathLst>
                <a:path w="90" h="45">
                  <a:moveTo>
                    <a:pt x="0" y="21"/>
                  </a:moveTo>
                  <a:lnTo>
                    <a:pt x="16" y="2"/>
                  </a:lnTo>
                  <a:lnTo>
                    <a:pt x="63" y="0"/>
                  </a:lnTo>
                  <a:lnTo>
                    <a:pt x="89" y="13"/>
                  </a:lnTo>
                  <a:lnTo>
                    <a:pt x="65" y="16"/>
                  </a:lnTo>
                  <a:lnTo>
                    <a:pt x="28" y="44"/>
                  </a:lnTo>
                  <a:lnTo>
                    <a:pt x="23" y="39"/>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89" name="Freeform 189"/>
            <p:cNvSpPr/>
            <p:nvPr/>
          </p:nvSpPr>
          <p:spPr bwMode="auto">
            <a:xfrm>
              <a:off x="2796" y="1600"/>
              <a:ext cx="71" cy="38"/>
            </a:xfrm>
            <a:custGeom>
              <a:avLst/>
              <a:gdLst/>
              <a:ahLst/>
              <a:cxnLst>
                <a:cxn ang="0">
                  <a:pos x="0" y="27"/>
                </a:cxn>
                <a:cxn ang="0">
                  <a:pos x="16" y="6"/>
                </a:cxn>
                <a:cxn ang="0">
                  <a:pos x="35" y="11"/>
                </a:cxn>
                <a:cxn ang="0">
                  <a:pos x="65" y="0"/>
                </a:cxn>
                <a:cxn ang="0">
                  <a:pos x="82" y="2"/>
                </a:cxn>
                <a:cxn ang="0">
                  <a:pos x="94" y="9"/>
                </a:cxn>
                <a:cxn ang="0">
                  <a:pos x="60" y="39"/>
                </a:cxn>
                <a:cxn ang="0">
                  <a:pos x="27" y="43"/>
                </a:cxn>
                <a:cxn ang="0">
                  <a:pos x="0" y="27"/>
                </a:cxn>
              </a:cxnLst>
              <a:rect l="0" t="0" r="r" b="b"/>
              <a:pathLst>
                <a:path w="95" h="44">
                  <a:moveTo>
                    <a:pt x="0" y="27"/>
                  </a:moveTo>
                  <a:lnTo>
                    <a:pt x="16" y="6"/>
                  </a:lnTo>
                  <a:lnTo>
                    <a:pt x="35" y="11"/>
                  </a:lnTo>
                  <a:lnTo>
                    <a:pt x="65" y="0"/>
                  </a:lnTo>
                  <a:lnTo>
                    <a:pt x="82" y="2"/>
                  </a:lnTo>
                  <a:lnTo>
                    <a:pt x="94" y="9"/>
                  </a:lnTo>
                  <a:lnTo>
                    <a:pt x="60" y="39"/>
                  </a:lnTo>
                  <a:lnTo>
                    <a:pt x="27" y="43"/>
                  </a:lnTo>
                  <a:lnTo>
                    <a:pt x="0" y="2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90" name="Freeform 190"/>
            <p:cNvSpPr/>
            <p:nvPr/>
          </p:nvSpPr>
          <p:spPr bwMode="auto">
            <a:xfrm>
              <a:off x="2796" y="1600"/>
              <a:ext cx="75" cy="43"/>
            </a:xfrm>
            <a:custGeom>
              <a:avLst/>
              <a:gdLst/>
              <a:ahLst/>
              <a:cxnLst>
                <a:cxn ang="0">
                  <a:pos x="0" y="31"/>
                </a:cxn>
                <a:cxn ang="0">
                  <a:pos x="17" y="7"/>
                </a:cxn>
                <a:cxn ang="0">
                  <a:pos x="37" y="13"/>
                </a:cxn>
                <a:cxn ang="0">
                  <a:pos x="69" y="0"/>
                </a:cxn>
                <a:cxn ang="0">
                  <a:pos x="87" y="2"/>
                </a:cxn>
                <a:cxn ang="0">
                  <a:pos x="100" y="10"/>
                </a:cxn>
                <a:cxn ang="0">
                  <a:pos x="64" y="44"/>
                </a:cxn>
                <a:cxn ang="0">
                  <a:pos x="29" y="49"/>
                </a:cxn>
                <a:cxn ang="0">
                  <a:pos x="0" y="31"/>
                </a:cxn>
              </a:cxnLst>
              <a:rect l="0" t="0" r="r" b="b"/>
              <a:pathLst>
                <a:path w="101" h="50">
                  <a:moveTo>
                    <a:pt x="0" y="31"/>
                  </a:moveTo>
                  <a:lnTo>
                    <a:pt x="17" y="7"/>
                  </a:lnTo>
                  <a:lnTo>
                    <a:pt x="37" y="13"/>
                  </a:lnTo>
                  <a:lnTo>
                    <a:pt x="69" y="0"/>
                  </a:lnTo>
                  <a:lnTo>
                    <a:pt x="87" y="2"/>
                  </a:lnTo>
                  <a:lnTo>
                    <a:pt x="100" y="10"/>
                  </a:lnTo>
                  <a:lnTo>
                    <a:pt x="64" y="44"/>
                  </a:lnTo>
                  <a:lnTo>
                    <a:pt x="29" y="49"/>
                  </a:lnTo>
                  <a:lnTo>
                    <a:pt x="0" y="3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1" name="Freeform 191"/>
            <p:cNvSpPr/>
            <p:nvPr/>
          </p:nvSpPr>
          <p:spPr bwMode="auto">
            <a:xfrm>
              <a:off x="2356" y="1271"/>
              <a:ext cx="115" cy="60"/>
            </a:xfrm>
            <a:custGeom>
              <a:avLst/>
              <a:gdLst/>
              <a:ahLst/>
              <a:cxnLst>
                <a:cxn ang="0">
                  <a:pos x="0" y="27"/>
                </a:cxn>
                <a:cxn ang="0">
                  <a:pos x="11" y="25"/>
                </a:cxn>
                <a:cxn ang="0">
                  <a:pos x="3" y="18"/>
                </a:cxn>
                <a:cxn ang="0">
                  <a:pos x="15" y="22"/>
                </a:cxn>
                <a:cxn ang="0">
                  <a:pos x="11" y="10"/>
                </a:cxn>
                <a:cxn ang="0">
                  <a:pos x="25" y="15"/>
                </a:cxn>
                <a:cxn ang="0">
                  <a:pos x="18" y="3"/>
                </a:cxn>
                <a:cxn ang="0">
                  <a:pos x="43" y="12"/>
                </a:cxn>
                <a:cxn ang="0">
                  <a:pos x="46" y="32"/>
                </a:cxn>
                <a:cxn ang="0">
                  <a:pos x="56" y="10"/>
                </a:cxn>
                <a:cxn ang="0">
                  <a:pos x="71" y="18"/>
                </a:cxn>
                <a:cxn ang="0">
                  <a:pos x="81" y="7"/>
                </a:cxn>
                <a:cxn ang="0">
                  <a:pos x="89" y="22"/>
                </a:cxn>
                <a:cxn ang="0">
                  <a:pos x="86" y="10"/>
                </a:cxn>
                <a:cxn ang="0">
                  <a:pos x="115" y="10"/>
                </a:cxn>
                <a:cxn ang="0">
                  <a:pos x="116" y="0"/>
                </a:cxn>
                <a:cxn ang="0">
                  <a:pos x="126" y="7"/>
                </a:cxn>
                <a:cxn ang="0">
                  <a:pos x="141" y="5"/>
                </a:cxn>
                <a:cxn ang="0">
                  <a:pos x="131" y="10"/>
                </a:cxn>
                <a:cxn ang="0">
                  <a:pos x="154" y="34"/>
                </a:cxn>
                <a:cxn ang="0">
                  <a:pos x="137" y="51"/>
                </a:cxn>
                <a:cxn ang="0">
                  <a:pos x="76" y="70"/>
                </a:cxn>
                <a:cxn ang="0">
                  <a:pos x="25" y="64"/>
                </a:cxn>
                <a:cxn ang="0">
                  <a:pos x="39" y="43"/>
                </a:cxn>
                <a:cxn ang="0">
                  <a:pos x="8" y="39"/>
                </a:cxn>
                <a:cxn ang="0">
                  <a:pos x="36" y="34"/>
                </a:cxn>
                <a:cxn ang="0">
                  <a:pos x="28" y="32"/>
                </a:cxn>
                <a:cxn ang="0">
                  <a:pos x="39" y="27"/>
                </a:cxn>
                <a:cxn ang="0">
                  <a:pos x="0" y="27"/>
                </a:cxn>
              </a:cxnLst>
              <a:rect l="0" t="0" r="r" b="b"/>
              <a:pathLst>
                <a:path w="155" h="71">
                  <a:moveTo>
                    <a:pt x="0" y="27"/>
                  </a:moveTo>
                  <a:lnTo>
                    <a:pt x="11" y="25"/>
                  </a:lnTo>
                  <a:lnTo>
                    <a:pt x="3" y="18"/>
                  </a:lnTo>
                  <a:lnTo>
                    <a:pt x="15" y="22"/>
                  </a:lnTo>
                  <a:lnTo>
                    <a:pt x="11" y="10"/>
                  </a:lnTo>
                  <a:lnTo>
                    <a:pt x="25" y="15"/>
                  </a:lnTo>
                  <a:lnTo>
                    <a:pt x="18" y="3"/>
                  </a:lnTo>
                  <a:lnTo>
                    <a:pt x="43" y="12"/>
                  </a:lnTo>
                  <a:lnTo>
                    <a:pt x="46" y="32"/>
                  </a:lnTo>
                  <a:lnTo>
                    <a:pt x="56" y="10"/>
                  </a:lnTo>
                  <a:lnTo>
                    <a:pt x="71" y="18"/>
                  </a:lnTo>
                  <a:lnTo>
                    <a:pt x="81" y="7"/>
                  </a:lnTo>
                  <a:lnTo>
                    <a:pt x="89" y="22"/>
                  </a:lnTo>
                  <a:lnTo>
                    <a:pt x="86" y="10"/>
                  </a:lnTo>
                  <a:lnTo>
                    <a:pt x="115" y="10"/>
                  </a:lnTo>
                  <a:lnTo>
                    <a:pt x="116" y="0"/>
                  </a:lnTo>
                  <a:lnTo>
                    <a:pt x="126" y="7"/>
                  </a:lnTo>
                  <a:lnTo>
                    <a:pt x="141" y="5"/>
                  </a:lnTo>
                  <a:lnTo>
                    <a:pt x="131" y="10"/>
                  </a:lnTo>
                  <a:lnTo>
                    <a:pt x="154" y="34"/>
                  </a:lnTo>
                  <a:lnTo>
                    <a:pt x="137" y="51"/>
                  </a:lnTo>
                  <a:lnTo>
                    <a:pt x="76" y="70"/>
                  </a:lnTo>
                  <a:lnTo>
                    <a:pt x="25" y="64"/>
                  </a:lnTo>
                  <a:lnTo>
                    <a:pt x="39" y="43"/>
                  </a:lnTo>
                  <a:lnTo>
                    <a:pt x="8" y="39"/>
                  </a:lnTo>
                  <a:lnTo>
                    <a:pt x="36" y="34"/>
                  </a:lnTo>
                  <a:lnTo>
                    <a:pt x="28" y="32"/>
                  </a:lnTo>
                  <a:lnTo>
                    <a:pt x="39" y="27"/>
                  </a:lnTo>
                  <a:lnTo>
                    <a:pt x="0" y="27"/>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192" name="Freeform 192"/>
            <p:cNvSpPr/>
            <p:nvPr/>
          </p:nvSpPr>
          <p:spPr bwMode="auto">
            <a:xfrm>
              <a:off x="2356" y="1271"/>
              <a:ext cx="119" cy="66"/>
            </a:xfrm>
            <a:custGeom>
              <a:avLst/>
              <a:gdLst/>
              <a:ahLst/>
              <a:cxnLst>
                <a:cxn ang="0">
                  <a:pos x="0" y="29"/>
                </a:cxn>
                <a:cxn ang="0">
                  <a:pos x="11" y="27"/>
                </a:cxn>
                <a:cxn ang="0">
                  <a:pos x="3" y="19"/>
                </a:cxn>
                <a:cxn ang="0">
                  <a:pos x="16" y="24"/>
                </a:cxn>
                <a:cxn ang="0">
                  <a:pos x="11" y="11"/>
                </a:cxn>
                <a:cxn ang="0">
                  <a:pos x="26" y="16"/>
                </a:cxn>
                <a:cxn ang="0">
                  <a:pos x="19" y="3"/>
                </a:cxn>
                <a:cxn ang="0">
                  <a:pos x="45" y="13"/>
                </a:cxn>
                <a:cxn ang="0">
                  <a:pos x="48" y="35"/>
                </a:cxn>
                <a:cxn ang="0">
                  <a:pos x="58" y="11"/>
                </a:cxn>
                <a:cxn ang="0">
                  <a:pos x="74" y="19"/>
                </a:cxn>
                <a:cxn ang="0">
                  <a:pos x="84" y="8"/>
                </a:cxn>
                <a:cxn ang="0">
                  <a:pos x="92" y="24"/>
                </a:cxn>
                <a:cxn ang="0">
                  <a:pos x="89" y="11"/>
                </a:cxn>
                <a:cxn ang="0">
                  <a:pos x="119" y="11"/>
                </a:cxn>
                <a:cxn ang="0">
                  <a:pos x="121" y="0"/>
                </a:cxn>
                <a:cxn ang="0">
                  <a:pos x="131" y="8"/>
                </a:cxn>
                <a:cxn ang="0">
                  <a:pos x="147" y="5"/>
                </a:cxn>
                <a:cxn ang="0">
                  <a:pos x="136" y="11"/>
                </a:cxn>
                <a:cxn ang="0">
                  <a:pos x="160" y="37"/>
                </a:cxn>
                <a:cxn ang="0">
                  <a:pos x="142" y="55"/>
                </a:cxn>
                <a:cxn ang="0">
                  <a:pos x="79" y="76"/>
                </a:cxn>
                <a:cxn ang="0">
                  <a:pos x="26" y="69"/>
                </a:cxn>
                <a:cxn ang="0">
                  <a:pos x="40" y="47"/>
                </a:cxn>
                <a:cxn ang="0">
                  <a:pos x="8" y="42"/>
                </a:cxn>
                <a:cxn ang="0">
                  <a:pos x="37" y="37"/>
                </a:cxn>
                <a:cxn ang="0">
                  <a:pos x="29" y="35"/>
                </a:cxn>
                <a:cxn ang="0">
                  <a:pos x="40" y="29"/>
                </a:cxn>
                <a:cxn ang="0">
                  <a:pos x="0" y="29"/>
                </a:cxn>
              </a:cxnLst>
              <a:rect l="0" t="0" r="r" b="b"/>
              <a:pathLst>
                <a:path w="161" h="77">
                  <a:moveTo>
                    <a:pt x="0" y="29"/>
                  </a:moveTo>
                  <a:lnTo>
                    <a:pt x="11" y="27"/>
                  </a:lnTo>
                  <a:lnTo>
                    <a:pt x="3" y="19"/>
                  </a:lnTo>
                  <a:lnTo>
                    <a:pt x="16" y="24"/>
                  </a:lnTo>
                  <a:lnTo>
                    <a:pt x="11" y="11"/>
                  </a:lnTo>
                  <a:lnTo>
                    <a:pt x="26" y="16"/>
                  </a:lnTo>
                  <a:lnTo>
                    <a:pt x="19" y="3"/>
                  </a:lnTo>
                  <a:lnTo>
                    <a:pt x="45" y="13"/>
                  </a:lnTo>
                  <a:lnTo>
                    <a:pt x="48" y="35"/>
                  </a:lnTo>
                  <a:lnTo>
                    <a:pt x="58" y="11"/>
                  </a:lnTo>
                  <a:lnTo>
                    <a:pt x="74" y="19"/>
                  </a:lnTo>
                  <a:lnTo>
                    <a:pt x="84" y="8"/>
                  </a:lnTo>
                  <a:lnTo>
                    <a:pt x="92" y="24"/>
                  </a:lnTo>
                  <a:lnTo>
                    <a:pt x="89" y="11"/>
                  </a:lnTo>
                  <a:lnTo>
                    <a:pt x="119" y="11"/>
                  </a:lnTo>
                  <a:lnTo>
                    <a:pt x="121" y="0"/>
                  </a:lnTo>
                  <a:lnTo>
                    <a:pt x="131" y="8"/>
                  </a:lnTo>
                  <a:lnTo>
                    <a:pt x="147" y="5"/>
                  </a:lnTo>
                  <a:lnTo>
                    <a:pt x="136" y="11"/>
                  </a:lnTo>
                  <a:lnTo>
                    <a:pt x="160" y="37"/>
                  </a:lnTo>
                  <a:lnTo>
                    <a:pt x="142" y="55"/>
                  </a:lnTo>
                  <a:lnTo>
                    <a:pt x="79" y="76"/>
                  </a:lnTo>
                  <a:lnTo>
                    <a:pt x="26" y="69"/>
                  </a:lnTo>
                  <a:lnTo>
                    <a:pt x="40" y="47"/>
                  </a:lnTo>
                  <a:lnTo>
                    <a:pt x="8" y="42"/>
                  </a:lnTo>
                  <a:lnTo>
                    <a:pt x="37" y="37"/>
                  </a:lnTo>
                  <a:lnTo>
                    <a:pt x="29" y="35"/>
                  </a:lnTo>
                  <a:lnTo>
                    <a:pt x="40" y="29"/>
                  </a:lnTo>
                  <a:lnTo>
                    <a:pt x="0" y="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3" name="Freeform 193"/>
            <p:cNvSpPr/>
            <p:nvPr/>
          </p:nvSpPr>
          <p:spPr bwMode="auto">
            <a:xfrm>
              <a:off x="3365" y="1788"/>
              <a:ext cx="315" cy="369"/>
            </a:xfrm>
            <a:custGeom>
              <a:avLst/>
              <a:gdLst/>
              <a:ahLst/>
              <a:cxnLst>
                <a:cxn ang="0">
                  <a:pos x="0" y="199"/>
                </a:cxn>
                <a:cxn ang="0">
                  <a:pos x="10" y="186"/>
                </a:cxn>
                <a:cxn ang="0">
                  <a:pos x="43" y="186"/>
                </a:cxn>
                <a:cxn ang="0">
                  <a:pos x="20" y="142"/>
                </a:cxn>
                <a:cxn ang="0">
                  <a:pos x="33" y="131"/>
                </a:cxn>
                <a:cxn ang="0">
                  <a:pos x="51" y="131"/>
                </a:cxn>
                <a:cxn ang="0">
                  <a:pos x="95" y="85"/>
                </a:cxn>
                <a:cxn ang="0">
                  <a:pos x="93" y="70"/>
                </a:cxn>
                <a:cxn ang="0">
                  <a:pos x="103" y="62"/>
                </a:cxn>
                <a:cxn ang="0">
                  <a:pos x="85" y="46"/>
                </a:cxn>
                <a:cxn ang="0">
                  <a:pos x="82" y="24"/>
                </a:cxn>
                <a:cxn ang="0">
                  <a:pos x="126" y="24"/>
                </a:cxn>
                <a:cxn ang="0">
                  <a:pos x="136" y="13"/>
                </a:cxn>
                <a:cxn ang="0">
                  <a:pos x="163" y="0"/>
                </a:cxn>
                <a:cxn ang="0">
                  <a:pos x="175" y="10"/>
                </a:cxn>
                <a:cxn ang="0">
                  <a:pos x="157" y="34"/>
                </a:cxn>
                <a:cxn ang="0">
                  <a:pos x="165" y="56"/>
                </a:cxn>
                <a:cxn ang="0">
                  <a:pos x="150" y="59"/>
                </a:cxn>
                <a:cxn ang="0">
                  <a:pos x="157" y="85"/>
                </a:cxn>
                <a:cxn ang="0">
                  <a:pos x="188" y="96"/>
                </a:cxn>
                <a:cxn ang="0">
                  <a:pos x="173" y="121"/>
                </a:cxn>
                <a:cxn ang="0">
                  <a:pos x="211" y="140"/>
                </a:cxn>
                <a:cxn ang="0">
                  <a:pos x="286" y="155"/>
                </a:cxn>
                <a:cxn ang="0">
                  <a:pos x="289" y="134"/>
                </a:cxn>
                <a:cxn ang="0">
                  <a:pos x="297" y="129"/>
                </a:cxn>
                <a:cxn ang="0">
                  <a:pos x="300" y="142"/>
                </a:cxn>
                <a:cxn ang="0">
                  <a:pos x="308" y="150"/>
                </a:cxn>
                <a:cxn ang="0">
                  <a:pos x="346" y="148"/>
                </a:cxn>
                <a:cxn ang="0">
                  <a:pos x="343" y="134"/>
                </a:cxn>
                <a:cxn ang="0">
                  <a:pos x="402" y="107"/>
                </a:cxn>
                <a:cxn ang="0">
                  <a:pos x="408" y="124"/>
                </a:cxn>
                <a:cxn ang="0">
                  <a:pos x="426" y="129"/>
                </a:cxn>
                <a:cxn ang="0">
                  <a:pos x="416" y="142"/>
                </a:cxn>
                <a:cxn ang="0">
                  <a:pos x="392" y="153"/>
                </a:cxn>
                <a:cxn ang="0">
                  <a:pos x="354" y="225"/>
                </a:cxn>
                <a:cxn ang="0">
                  <a:pos x="348" y="194"/>
                </a:cxn>
                <a:cxn ang="0">
                  <a:pos x="338" y="206"/>
                </a:cxn>
                <a:cxn ang="0">
                  <a:pos x="330" y="194"/>
                </a:cxn>
                <a:cxn ang="0">
                  <a:pos x="348" y="176"/>
                </a:cxn>
                <a:cxn ang="0">
                  <a:pos x="318" y="174"/>
                </a:cxn>
                <a:cxn ang="0">
                  <a:pos x="294" y="153"/>
                </a:cxn>
                <a:cxn ang="0">
                  <a:pos x="286" y="165"/>
                </a:cxn>
                <a:cxn ang="0">
                  <a:pos x="294" y="174"/>
                </a:cxn>
                <a:cxn ang="0">
                  <a:pos x="284" y="181"/>
                </a:cxn>
                <a:cxn ang="0">
                  <a:pos x="294" y="186"/>
                </a:cxn>
                <a:cxn ang="0">
                  <a:pos x="300" y="228"/>
                </a:cxn>
                <a:cxn ang="0">
                  <a:pos x="286" y="220"/>
                </a:cxn>
                <a:cxn ang="0">
                  <a:pos x="260" y="256"/>
                </a:cxn>
                <a:cxn ang="0">
                  <a:pos x="175" y="318"/>
                </a:cxn>
                <a:cxn ang="0">
                  <a:pos x="168" y="398"/>
                </a:cxn>
                <a:cxn ang="0">
                  <a:pos x="131" y="432"/>
                </a:cxn>
                <a:cxn ang="0">
                  <a:pos x="98" y="370"/>
                </a:cxn>
                <a:cxn ang="0">
                  <a:pos x="88" y="321"/>
                </a:cxn>
                <a:cxn ang="0">
                  <a:pos x="75" y="308"/>
                </a:cxn>
                <a:cxn ang="0">
                  <a:pos x="66" y="220"/>
                </a:cxn>
                <a:cxn ang="0">
                  <a:pos x="56" y="217"/>
                </a:cxn>
                <a:cxn ang="0">
                  <a:pos x="53" y="238"/>
                </a:cxn>
                <a:cxn ang="0">
                  <a:pos x="33" y="243"/>
                </a:cxn>
                <a:cxn ang="0">
                  <a:pos x="10" y="217"/>
                </a:cxn>
                <a:cxn ang="0">
                  <a:pos x="33" y="206"/>
                </a:cxn>
                <a:cxn ang="0">
                  <a:pos x="10" y="209"/>
                </a:cxn>
                <a:cxn ang="0">
                  <a:pos x="0" y="199"/>
                </a:cxn>
              </a:cxnLst>
              <a:rect l="0" t="0" r="r" b="b"/>
              <a:pathLst>
                <a:path w="427" h="433">
                  <a:moveTo>
                    <a:pt x="0" y="199"/>
                  </a:moveTo>
                  <a:lnTo>
                    <a:pt x="10" y="186"/>
                  </a:lnTo>
                  <a:lnTo>
                    <a:pt x="43" y="186"/>
                  </a:lnTo>
                  <a:lnTo>
                    <a:pt x="20" y="142"/>
                  </a:lnTo>
                  <a:lnTo>
                    <a:pt x="33" y="131"/>
                  </a:lnTo>
                  <a:lnTo>
                    <a:pt x="51" y="131"/>
                  </a:lnTo>
                  <a:lnTo>
                    <a:pt x="95" y="85"/>
                  </a:lnTo>
                  <a:lnTo>
                    <a:pt x="93" y="70"/>
                  </a:lnTo>
                  <a:lnTo>
                    <a:pt x="103" y="62"/>
                  </a:lnTo>
                  <a:lnTo>
                    <a:pt x="85" y="46"/>
                  </a:lnTo>
                  <a:lnTo>
                    <a:pt x="82" y="24"/>
                  </a:lnTo>
                  <a:lnTo>
                    <a:pt x="126" y="24"/>
                  </a:lnTo>
                  <a:lnTo>
                    <a:pt x="136" y="13"/>
                  </a:lnTo>
                  <a:lnTo>
                    <a:pt x="163" y="0"/>
                  </a:lnTo>
                  <a:lnTo>
                    <a:pt x="175" y="10"/>
                  </a:lnTo>
                  <a:lnTo>
                    <a:pt x="157" y="34"/>
                  </a:lnTo>
                  <a:lnTo>
                    <a:pt x="165" y="56"/>
                  </a:lnTo>
                  <a:lnTo>
                    <a:pt x="150" y="59"/>
                  </a:lnTo>
                  <a:lnTo>
                    <a:pt x="157" y="85"/>
                  </a:lnTo>
                  <a:lnTo>
                    <a:pt x="188" y="96"/>
                  </a:lnTo>
                  <a:lnTo>
                    <a:pt x="173" y="121"/>
                  </a:lnTo>
                  <a:lnTo>
                    <a:pt x="211" y="140"/>
                  </a:lnTo>
                  <a:lnTo>
                    <a:pt x="286" y="155"/>
                  </a:lnTo>
                  <a:lnTo>
                    <a:pt x="289" y="134"/>
                  </a:lnTo>
                  <a:lnTo>
                    <a:pt x="297" y="129"/>
                  </a:lnTo>
                  <a:lnTo>
                    <a:pt x="300" y="142"/>
                  </a:lnTo>
                  <a:lnTo>
                    <a:pt x="308" y="150"/>
                  </a:lnTo>
                  <a:lnTo>
                    <a:pt x="346" y="148"/>
                  </a:lnTo>
                  <a:lnTo>
                    <a:pt x="343" y="134"/>
                  </a:lnTo>
                  <a:lnTo>
                    <a:pt x="402" y="107"/>
                  </a:lnTo>
                  <a:lnTo>
                    <a:pt x="408" y="124"/>
                  </a:lnTo>
                  <a:lnTo>
                    <a:pt x="426" y="129"/>
                  </a:lnTo>
                  <a:lnTo>
                    <a:pt x="416" y="142"/>
                  </a:lnTo>
                  <a:lnTo>
                    <a:pt x="392" y="153"/>
                  </a:lnTo>
                  <a:lnTo>
                    <a:pt x="354" y="225"/>
                  </a:lnTo>
                  <a:lnTo>
                    <a:pt x="348" y="194"/>
                  </a:lnTo>
                  <a:lnTo>
                    <a:pt x="338" y="206"/>
                  </a:lnTo>
                  <a:lnTo>
                    <a:pt x="330" y="194"/>
                  </a:lnTo>
                  <a:lnTo>
                    <a:pt x="348" y="176"/>
                  </a:lnTo>
                  <a:lnTo>
                    <a:pt x="318" y="174"/>
                  </a:lnTo>
                  <a:lnTo>
                    <a:pt x="294" y="153"/>
                  </a:lnTo>
                  <a:lnTo>
                    <a:pt x="286" y="165"/>
                  </a:lnTo>
                  <a:lnTo>
                    <a:pt x="294" y="174"/>
                  </a:lnTo>
                  <a:lnTo>
                    <a:pt x="284" y="181"/>
                  </a:lnTo>
                  <a:lnTo>
                    <a:pt x="294" y="186"/>
                  </a:lnTo>
                  <a:lnTo>
                    <a:pt x="300" y="228"/>
                  </a:lnTo>
                  <a:lnTo>
                    <a:pt x="286" y="220"/>
                  </a:lnTo>
                  <a:lnTo>
                    <a:pt x="260" y="256"/>
                  </a:lnTo>
                  <a:lnTo>
                    <a:pt x="175" y="318"/>
                  </a:lnTo>
                  <a:lnTo>
                    <a:pt x="168" y="398"/>
                  </a:lnTo>
                  <a:lnTo>
                    <a:pt x="131" y="432"/>
                  </a:lnTo>
                  <a:lnTo>
                    <a:pt x="98" y="370"/>
                  </a:lnTo>
                  <a:lnTo>
                    <a:pt x="88" y="321"/>
                  </a:lnTo>
                  <a:lnTo>
                    <a:pt x="75" y="308"/>
                  </a:lnTo>
                  <a:lnTo>
                    <a:pt x="66" y="220"/>
                  </a:lnTo>
                  <a:lnTo>
                    <a:pt x="56" y="217"/>
                  </a:lnTo>
                  <a:lnTo>
                    <a:pt x="53" y="238"/>
                  </a:lnTo>
                  <a:lnTo>
                    <a:pt x="33" y="243"/>
                  </a:lnTo>
                  <a:lnTo>
                    <a:pt x="10" y="217"/>
                  </a:lnTo>
                  <a:lnTo>
                    <a:pt x="33" y="206"/>
                  </a:lnTo>
                  <a:lnTo>
                    <a:pt x="10" y="209"/>
                  </a:lnTo>
                  <a:lnTo>
                    <a:pt x="0" y="19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194" name="Freeform 194"/>
            <p:cNvSpPr/>
            <p:nvPr/>
          </p:nvSpPr>
          <p:spPr bwMode="auto">
            <a:xfrm>
              <a:off x="3365" y="1788"/>
              <a:ext cx="319" cy="375"/>
            </a:xfrm>
            <a:custGeom>
              <a:avLst/>
              <a:gdLst/>
              <a:ahLst/>
              <a:cxnLst>
                <a:cxn ang="0">
                  <a:pos x="0" y="202"/>
                </a:cxn>
                <a:cxn ang="0">
                  <a:pos x="10" y="189"/>
                </a:cxn>
                <a:cxn ang="0">
                  <a:pos x="44" y="189"/>
                </a:cxn>
                <a:cxn ang="0">
                  <a:pos x="20" y="144"/>
                </a:cxn>
                <a:cxn ang="0">
                  <a:pos x="33" y="133"/>
                </a:cxn>
                <a:cxn ang="0">
                  <a:pos x="52" y="133"/>
                </a:cxn>
                <a:cxn ang="0">
                  <a:pos x="96" y="86"/>
                </a:cxn>
                <a:cxn ang="0">
                  <a:pos x="94" y="71"/>
                </a:cxn>
                <a:cxn ang="0">
                  <a:pos x="104" y="63"/>
                </a:cxn>
                <a:cxn ang="0">
                  <a:pos x="86" y="47"/>
                </a:cxn>
                <a:cxn ang="0">
                  <a:pos x="83" y="24"/>
                </a:cxn>
                <a:cxn ang="0">
                  <a:pos x="128" y="24"/>
                </a:cxn>
                <a:cxn ang="0">
                  <a:pos x="138" y="13"/>
                </a:cxn>
                <a:cxn ang="0">
                  <a:pos x="165" y="0"/>
                </a:cxn>
                <a:cxn ang="0">
                  <a:pos x="177" y="10"/>
                </a:cxn>
                <a:cxn ang="0">
                  <a:pos x="159" y="34"/>
                </a:cxn>
                <a:cxn ang="0">
                  <a:pos x="167" y="57"/>
                </a:cxn>
                <a:cxn ang="0">
                  <a:pos x="152" y="60"/>
                </a:cxn>
                <a:cxn ang="0">
                  <a:pos x="159" y="86"/>
                </a:cxn>
                <a:cxn ang="0">
                  <a:pos x="191" y="97"/>
                </a:cxn>
                <a:cxn ang="0">
                  <a:pos x="175" y="123"/>
                </a:cxn>
                <a:cxn ang="0">
                  <a:pos x="214" y="142"/>
                </a:cxn>
                <a:cxn ang="0">
                  <a:pos x="290" y="157"/>
                </a:cxn>
                <a:cxn ang="0">
                  <a:pos x="293" y="136"/>
                </a:cxn>
                <a:cxn ang="0">
                  <a:pos x="301" y="131"/>
                </a:cxn>
                <a:cxn ang="0">
                  <a:pos x="304" y="144"/>
                </a:cxn>
                <a:cxn ang="0">
                  <a:pos x="312" y="152"/>
                </a:cxn>
                <a:cxn ang="0">
                  <a:pos x="351" y="150"/>
                </a:cxn>
                <a:cxn ang="0">
                  <a:pos x="348" y="136"/>
                </a:cxn>
                <a:cxn ang="0">
                  <a:pos x="408" y="108"/>
                </a:cxn>
                <a:cxn ang="0">
                  <a:pos x="414" y="126"/>
                </a:cxn>
                <a:cxn ang="0">
                  <a:pos x="432" y="131"/>
                </a:cxn>
                <a:cxn ang="0">
                  <a:pos x="422" y="144"/>
                </a:cxn>
                <a:cxn ang="0">
                  <a:pos x="398" y="155"/>
                </a:cxn>
                <a:cxn ang="0">
                  <a:pos x="359" y="228"/>
                </a:cxn>
                <a:cxn ang="0">
                  <a:pos x="353" y="197"/>
                </a:cxn>
                <a:cxn ang="0">
                  <a:pos x="343" y="209"/>
                </a:cxn>
                <a:cxn ang="0">
                  <a:pos x="335" y="197"/>
                </a:cxn>
                <a:cxn ang="0">
                  <a:pos x="353" y="178"/>
                </a:cxn>
                <a:cxn ang="0">
                  <a:pos x="322" y="176"/>
                </a:cxn>
                <a:cxn ang="0">
                  <a:pos x="298" y="155"/>
                </a:cxn>
                <a:cxn ang="0">
                  <a:pos x="290" y="167"/>
                </a:cxn>
                <a:cxn ang="0">
                  <a:pos x="298" y="176"/>
                </a:cxn>
                <a:cxn ang="0">
                  <a:pos x="288" y="184"/>
                </a:cxn>
                <a:cxn ang="0">
                  <a:pos x="298" y="189"/>
                </a:cxn>
                <a:cxn ang="0">
                  <a:pos x="304" y="231"/>
                </a:cxn>
                <a:cxn ang="0">
                  <a:pos x="290" y="223"/>
                </a:cxn>
                <a:cxn ang="0">
                  <a:pos x="264" y="260"/>
                </a:cxn>
                <a:cxn ang="0">
                  <a:pos x="177" y="322"/>
                </a:cxn>
                <a:cxn ang="0">
                  <a:pos x="170" y="404"/>
                </a:cxn>
                <a:cxn ang="0">
                  <a:pos x="133" y="438"/>
                </a:cxn>
                <a:cxn ang="0">
                  <a:pos x="99" y="375"/>
                </a:cxn>
                <a:cxn ang="0">
                  <a:pos x="89" y="325"/>
                </a:cxn>
                <a:cxn ang="0">
                  <a:pos x="76" y="312"/>
                </a:cxn>
                <a:cxn ang="0">
                  <a:pos x="67" y="223"/>
                </a:cxn>
                <a:cxn ang="0">
                  <a:pos x="57" y="220"/>
                </a:cxn>
                <a:cxn ang="0">
                  <a:pos x="54" y="241"/>
                </a:cxn>
                <a:cxn ang="0">
                  <a:pos x="33" y="246"/>
                </a:cxn>
                <a:cxn ang="0">
                  <a:pos x="10" y="220"/>
                </a:cxn>
                <a:cxn ang="0">
                  <a:pos x="33" y="209"/>
                </a:cxn>
                <a:cxn ang="0">
                  <a:pos x="10" y="212"/>
                </a:cxn>
                <a:cxn ang="0">
                  <a:pos x="0" y="202"/>
                </a:cxn>
              </a:cxnLst>
              <a:rect l="0" t="0" r="r" b="b"/>
              <a:pathLst>
                <a:path w="433" h="439">
                  <a:moveTo>
                    <a:pt x="0" y="202"/>
                  </a:moveTo>
                  <a:lnTo>
                    <a:pt x="10" y="189"/>
                  </a:lnTo>
                  <a:lnTo>
                    <a:pt x="44" y="189"/>
                  </a:lnTo>
                  <a:lnTo>
                    <a:pt x="20" y="144"/>
                  </a:lnTo>
                  <a:lnTo>
                    <a:pt x="33" y="133"/>
                  </a:lnTo>
                  <a:lnTo>
                    <a:pt x="52" y="133"/>
                  </a:lnTo>
                  <a:lnTo>
                    <a:pt x="96" y="86"/>
                  </a:lnTo>
                  <a:lnTo>
                    <a:pt x="94" y="71"/>
                  </a:lnTo>
                  <a:lnTo>
                    <a:pt x="104" y="63"/>
                  </a:lnTo>
                  <a:lnTo>
                    <a:pt x="86" y="47"/>
                  </a:lnTo>
                  <a:lnTo>
                    <a:pt x="83" y="24"/>
                  </a:lnTo>
                  <a:lnTo>
                    <a:pt x="128" y="24"/>
                  </a:lnTo>
                  <a:lnTo>
                    <a:pt x="138" y="13"/>
                  </a:lnTo>
                  <a:lnTo>
                    <a:pt x="165" y="0"/>
                  </a:lnTo>
                  <a:lnTo>
                    <a:pt x="177" y="10"/>
                  </a:lnTo>
                  <a:lnTo>
                    <a:pt x="159" y="34"/>
                  </a:lnTo>
                  <a:lnTo>
                    <a:pt x="167" y="57"/>
                  </a:lnTo>
                  <a:lnTo>
                    <a:pt x="152" y="60"/>
                  </a:lnTo>
                  <a:lnTo>
                    <a:pt x="159" y="86"/>
                  </a:lnTo>
                  <a:lnTo>
                    <a:pt x="191" y="97"/>
                  </a:lnTo>
                  <a:lnTo>
                    <a:pt x="175" y="123"/>
                  </a:lnTo>
                  <a:lnTo>
                    <a:pt x="214" y="142"/>
                  </a:lnTo>
                  <a:lnTo>
                    <a:pt x="290" y="157"/>
                  </a:lnTo>
                  <a:lnTo>
                    <a:pt x="293" y="136"/>
                  </a:lnTo>
                  <a:lnTo>
                    <a:pt x="301" y="131"/>
                  </a:lnTo>
                  <a:lnTo>
                    <a:pt x="304" y="144"/>
                  </a:lnTo>
                  <a:lnTo>
                    <a:pt x="312" y="152"/>
                  </a:lnTo>
                  <a:lnTo>
                    <a:pt x="351" y="150"/>
                  </a:lnTo>
                  <a:lnTo>
                    <a:pt x="348" y="136"/>
                  </a:lnTo>
                  <a:lnTo>
                    <a:pt x="408" y="108"/>
                  </a:lnTo>
                  <a:lnTo>
                    <a:pt x="414" y="126"/>
                  </a:lnTo>
                  <a:lnTo>
                    <a:pt x="432" y="131"/>
                  </a:lnTo>
                  <a:lnTo>
                    <a:pt x="422" y="144"/>
                  </a:lnTo>
                  <a:lnTo>
                    <a:pt x="398" y="155"/>
                  </a:lnTo>
                  <a:lnTo>
                    <a:pt x="359" y="228"/>
                  </a:lnTo>
                  <a:lnTo>
                    <a:pt x="353" y="197"/>
                  </a:lnTo>
                  <a:lnTo>
                    <a:pt x="343" y="209"/>
                  </a:lnTo>
                  <a:lnTo>
                    <a:pt x="335" y="197"/>
                  </a:lnTo>
                  <a:lnTo>
                    <a:pt x="353" y="178"/>
                  </a:lnTo>
                  <a:lnTo>
                    <a:pt x="322" y="176"/>
                  </a:lnTo>
                  <a:lnTo>
                    <a:pt x="298" y="155"/>
                  </a:lnTo>
                  <a:lnTo>
                    <a:pt x="290" y="167"/>
                  </a:lnTo>
                  <a:lnTo>
                    <a:pt x="298" y="176"/>
                  </a:lnTo>
                  <a:lnTo>
                    <a:pt x="288" y="184"/>
                  </a:lnTo>
                  <a:lnTo>
                    <a:pt x="298" y="189"/>
                  </a:lnTo>
                  <a:lnTo>
                    <a:pt x="304" y="231"/>
                  </a:lnTo>
                  <a:lnTo>
                    <a:pt x="290" y="223"/>
                  </a:lnTo>
                  <a:lnTo>
                    <a:pt x="264" y="260"/>
                  </a:lnTo>
                  <a:lnTo>
                    <a:pt x="177" y="322"/>
                  </a:lnTo>
                  <a:lnTo>
                    <a:pt x="170" y="404"/>
                  </a:lnTo>
                  <a:lnTo>
                    <a:pt x="133" y="438"/>
                  </a:lnTo>
                  <a:lnTo>
                    <a:pt x="99" y="375"/>
                  </a:lnTo>
                  <a:lnTo>
                    <a:pt x="89" y="325"/>
                  </a:lnTo>
                  <a:lnTo>
                    <a:pt x="76" y="312"/>
                  </a:lnTo>
                  <a:lnTo>
                    <a:pt x="67" y="223"/>
                  </a:lnTo>
                  <a:lnTo>
                    <a:pt x="57" y="220"/>
                  </a:lnTo>
                  <a:lnTo>
                    <a:pt x="54" y="241"/>
                  </a:lnTo>
                  <a:lnTo>
                    <a:pt x="33" y="246"/>
                  </a:lnTo>
                  <a:lnTo>
                    <a:pt x="10" y="220"/>
                  </a:lnTo>
                  <a:lnTo>
                    <a:pt x="33" y="209"/>
                  </a:lnTo>
                  <a:lnTo>
                    <a:pt x="10" y="212"/>
                  </a:lnTo>
                  <a:lnTo>
                    <a:pt x="0" y="20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5" name="Freeform 195"/>
            <p:cNvSpPr/>
            <p:nvPr/>
          </p:nvSpPr>
          <p:spPr bwMode="auto">
            <a:xfrm>
              <a:off x="3660" y="2191"/>
              <a:ext cx="113" cy="141"/>
            </a:xfrm>
            <a:custGeom>
              <a:avLst/>
              <a:gdLst/>
              <a:ahLst/>
              <a:cxnLst>
                <a:cxn ang="0">
                  <a:pos x="0" y="0"/>
                </a:cxn>
                <a:cxn ang="0">
                  <a:pos x="34" y="8"/>
                </a:cxn>
                <a:cxn ang="0">
                  <a:pos x="76" y="50"/>
                </a:cxn>
                <a:cxn ang="0">
                  <a:pos x="112" y="66"/>
                </a:cxn>
                <a:cxn ang="0">
                  <a:pos x="107" y="75"/>
                </a:cxn>
                <a:cxn ang="0">
                  <a:pos x="119" y="73"/>
                </a:cxn>
                <a:cxn ang="0">
                  <a:pos x="116" y="91"/>
                </a:cxn>
                <a:cxn ang="0">
                  <a:pos x="152" y="123"/>
                </a:cxn>
                <a:cxn ang="0">
                  <a:pos x="149" y="162"/>
                </a:cxn>
                <a:cxn ang="0">
                  <a:pos x="132" y="164"/>
                </a:cxn>
                <a:cxn ang="0">
                  <a:pos x="104" y="139"/>
                </a:cxn>
                <a:cxn ang="0">
                  <a:pos x="49" y="56"/>
                </a:cxn>
                <a:cxn ang="0">
                  <a:pos x="0" y="0"/>
                </a:cxn>
              </a:cxnLst>
              <a:rect l="0" t="0" r="r" b="b"/>
              <a:pathLst>
                <a:path w="153" h="165">
                  <a:moveTo>
                    <a:pt x="0" y="0"/>
                  </a:moveTo>
                  <a:lnTo>
                    <a:pt x="34" y="8"/>
                  </a:lnTo>
                  <a:lnTo>
                    <a:pt x="76" y="50"/>
                  </a:lnTo>
                  <a:lnTo>
                    <a:pt x="112" y="66"/>
                  </a:lnTo>
                  <a:lnTo>
                    <a:pt x="107" y="75"/>
                  </a:lnTo>
                  <a:lnTo>
                    <a:pt x="119" y="73"/>
                  </a:lnTo>
                  <a:lnTo>
                    <a:pt x="116" y="91"/>
                  </a:lnTo>
                  <a:lnTo>
                    <a:pt x="152" y="123"/>
                  </a:lnTo>
                  <a:lnTo>
                    <a:pt x="149" y="162"/>
                  </a:lnTo>
                  <a:lnTo>
                    <a:pt x="132" y="164"/>
                  </a:lnTo>
                  <a:lnTo>
                    <a:pt x="104" y="139"/>
                  </a:lnTo>
                  <a:lnTo>
                    <a:pt x="49" y="56"/>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96" name="Freeform 196"/>
            <p:cNvSpPr/>
            <p:nvPr/>
          </p:nvSpPr>
          <p:spPr bwMode="auto">
            <a:xfrm>
              <a:off x="3660" y="2191"/>
              <a:ext cx="118" cy="146"/>
            </a:xfrm>
            <a:custGeom>
              <a:avLst/>
              <a:gdLst/>
              <a:ahLst/>
              <a:cxnLst>
                <a:cxn ang="0">
                  <a:pos x="0" y="0"/>
                </a:cxn>
                <a:cxn ang="0">
                  <a:pos x="35" y="8"/>
                </a:cxn>
                <a:cxn ang="0">
                  <a:pos x="79" y="52"/>
                </a:cxn>
                <a:cxn ang="0">
                  <a:pos x="116" y="68"/>
                </a:cxn>
                <a:cxn ang="0">
                  <a:pos x="111" y="78"/>
                </a:cxn>
                <a:cxn ang="0">
                  <a:pos x="124" y="76"/>
                </a:cxn>
                <a:cxn ang="0">
                  <a:pos x="121" y="94"/>
                </a:cxn>
                <a:cxn ang="0">
                  <a:pos x="158" y="128"/>
                </a:cxn>
                <a:cxn ang="0">
                  <a:pos x="155" y="168"/>
                </a:cxn>
                <a:cxn ang="0">
                  <a:pos x="137" y="170"/>
                </a:cxn>
                <a:cxn ang="0">
                  <a:pos x="108" y="144"/>
                </a:cxn>
                <a:cxn ang="0">
                  <a:pos x="51" y="58"/>
                </a:cxn>
                <a:cxn ang="0">
                  <a:pos x="0" y="0"/>
                </a:cxn>
              </a:cxnLst>
              <a:rect l="0" t="0" r="r" b="b"/>
              <a:pathLst>
                <a:path w="159" h="171">
                  <a:moveTo>
                    <a:pt x="0" y="0"/>
                  </a:moveTo>
                  <a:lnTo>
                    <a:pt x="35" y="8"/>
                  </a:lnTo>
                  <a:lnTo>
                    <a:pt x="79" y="52"/>
                  </a:lnTo>
                  <a:lnTo>
                    <a:pt x="116" y="68"/>
                  </a:lnTo>
                  <a:lnTo>
                    <a:pt x="111" y="78"/>
                  </a:lnTo>
                  <a:lnTo>
                    <a:pt x="124" y="76"/>
                  </a:lnTo>
                  <a:lnTo>
                    <a:pt x="121" y="94"/>
                  </a:lnTo>
                  <a:lnTo>
                    <a:pt x="158" y="128"/>
                  </a:lnTo>
                  <a:lnTo>
                    <a:pt x="155" y="168"/>
                  </a:lnTo>
                  <a:lnTo>
                    <a:pt x="137" y="170"/>
                  </a:lnTo>
                  <a:lnTo>
                    <a:pt x="108" y="144"/>
                  </a:lnTo>
                  <a:lnTo>
                    <a:pt x="51" y="58"/>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7" name="Freeform 197"/>
            <p:cNvSpPr/>
            <p:nvPr/>
          </p:nvSpPr>
          <p:spPr bwMode="auto">
            <a:xfrm>
              <a:off x="3771" y="2336"/>
              <a:ext cx="93" cy="31"/>
            </a:xfrm>
            <a:custGeom>
              <a:avLst/>
              <a:gdLst/>
              <a:ahLst/>
              <a:cxnLst>
                <a:cxn ang="0">
                  <a:pos x="0" y="9"/>
                </a:cxn>
                <a:cxn ang="0">
                  <a:pos x="8" y="0"/>
                </a:cxn>
                <a:cxn ang="0">
                  <a:pos x="95" y="11"/>
                </a:cxn>
                <a:cxn ang="0">
                  <a:pos x="103" y="21"/>
                </a:cxn>
                <a:cxn ang="0">
                  <a:pos x="125" y="25"/>
                </a:cxn>
                <a:cxn ang="0">
                  <a:pos x="125" y="36"/>
                </a:cxn>
                <a:cxn ang="0">
                  <a:pos x="20" y="18"/>
                </a:cxn>
                <a:cxn ang="0">
                  <a:pos x="0" y="9"/>
                </a:cxn>
              </a:cxnLst>
              <a:rect l="0" t="0" r="r" b="b"/>
              <a:pathLst>
                <a:path w="126" h="37">
                  <a:moveTo>
                    <a:pt x="0" y="9"/>
                  </a:moveTo>
                  <a:lnTo>
                    <a:pt x="8" y="0"/>
                  </a:lnTo>
                  <a:lnTo>
                    <a:pt x="95" y="11"/>
                  </a:lnTo>
                  <a:lnTo>
                    <a:pt x="103" y="21"/>
                  </a:lnTo>
                  <a:lnTo>
                    <a:pt x="125" y="25"/>
                  </a:lnTo>
                  <a:lnTo>
                    <a:pt x="125" y="36"/>
                  </a:lnTo>
                  <a:lnTo>
                    <a:pt x="20" y="18"/>
                  </a:lnTo>
                  <a:lnTo>
                    <a:pt x="0" y="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198" name="Freeform 198"/>
            <p:cNvSpPr/>
            <p:nvPr/>
          </p:nvSpPr>
          <p:spPr bwMode="auto">
            <a:xfrm>
              <a:off x="3771" y="2336"/>
              <a:ext cx="97" cy="36"/>
            </a:xfrm>
            <a:custGeom>
              <a:avLst/>
              <a:gdLst/>
              <a:ahLst/>
              <a:cxnLst>
                <a:cxn ang="0">
                  <a:pos x="0" y="11"/>
                </a:cxn>
                <a:cxn ang="0">
                  <a:pos x="8" y="0"/>
                </a:cxn>
                <a:cxn ang="0">
                  <a:pos x="100" y="13"/>
                </a:cxn>
                <a:cxn ang="0">
                  <a:pos x="108" y="24"/>
                </a:cxn>
                <a:cxn ang="0">
                  <a:pos x="131" y="29"/>
                </a:cxn>
                <a:cxn ang="0">
                  <a:pos x="131" y="42"/>
                </a:cxn>
                <a:cxn ang="0">
                  <a:pos x="21" y="21"/>
                </a:cxn>
                <a:cxn ang="0">
                  <a:pos x="0" y="11"/>
                </a:cxn>
              </a:cxnLst>
              <a:rect l="0" t="0" r="r" b="b"/>
              <a:pathLst>
                <a:path w="132" h="43">
                  <a:moveTo>
                    <a:pt x="0" y="11"/>
                  </a:moveTo>
                  <a:lnTo>
                    <a:pt x="8" y="0"/>
                  </a:lnTo>
                  <a:lnTo>
                    <a:pt x="100" y="13"/>
                  </a:lnTo>
                  <a:lnTo>
                    <a:pt x="108" y="24"/>
                  </a:lnTo>
                  <a:lnTo>
                    <a:pt x="131" y="29"/>
                  </a:lnTo>
                  <a:lnTo>
                    <a:pt x="131" y="42"/>
                  </a:lnTo>
                  <a:lnTo>
                    <a:pt x="21" y="21"/>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199" name="Freeform 199"/>
            <p:cNvSpPr/>
            <p:nvPr/>
          </p:nvSpPr>
          <p:spPr bwMode="auto">
            <a:xfrm>
              <a:off x="3808" y="2206"/>
              <a:ext cx="105" cy="103"/>
            </a:xfrm>
            <a:custGeom>
              <a:avLst/>
              <a:gdLst/>
              <a:ahLst/>
              <a:cxnLst>
                <a:cxn ang="0">
                  <a:pos x="0" y="55"/>
                </a:cxn>
                <a:cxn ang="0">
                  <a:pos x="11" y="38"/>
                </a:cxn>
                <a:cxn ang="0">
                  <a:pos x="22" y="48"/>
                </a:cxn>
                <a:cxn ang="0">
                  <a:pos x="65" y="45"/>
                </a:cxn>
                <a:cxn ang="0">
                  <a:pos x="78" y="40"/>
                </a:cxn>
                <a:cxn ang="0">
                  <a:pos x="98" y="0"/>
                </a:cxn>
                <a:cxn ang="0">
                  <a:pos x="121" y="3"/>
                </a:cxn>
                <a:cxn ang="0">
                  <a:pos x="116" y="12"/>
                </a:cxn>
                <a:cxn ang="0">
                  <a:pos x="141" y="48"/>
                </a:cxn>
                <a:cxn ang="0">
                  <a:pos x="129" y="45"/>
                </a:cxn>
                <a:cxn ang="0">
                  <a:pos x="103" y="85"/>
                </a:cxn>
                <a:cxn ang="0">
                  <a:pos x="101" y="112"/>
                </a:cxn>
                <a:cxn ang="0">
                  <a:pos x="83" y="120"/>
                </a:cxn>
                <a:cxn ang="0">
                  <a:pos x="56" y="105"/>
                </a:cxn>
                <a:cxn ang="0">
                  <a:pos x="40" y="110"/>
                </a:cxn>
                <a:cxn ang="0">
                  <a:pos x="40" y="103"/>
                </a:cxn>
                <a:cxn ang="0">
                  <a:pos x="17" y="103"/>
                </a:cxn>
                <a:cxn ang="0">
                  <a:pos x="0" y="55"/>
                </a:cxn>
              </a:cxnLst>
              <a:rect l="0" t="0" r="r" b="b"/>
              <a:pathLst>
                <a:path w="142" h="121">
                  <a:moveTo>
                    <a:pt x="0" y="55"/>
                  </a:moveTo>
                  <a:lnTo>
                    <a:pt x="11" y="38"/>
                  </a:lnTo>
                  <a:lnTo>
                    <a:pt x="22" y="48"/>
                  </a:lnTo>
                  <a:lnTo>
                    <a:pt x="65" y="45"/>
                  </a:lnTo>
                  <a:lnTo>
                    <a:pt x="78" y="40"/>
                  </a:lnTo>
                  <a:lnTo>
                    <a:pt x="98" y="0"/>
                  </a:lnTo>
                  <a:lnTo>
                    <a:pt x="121" y="3"/>
                  </a:lnTo>
                  <a:lnTo>
                    <a:pt x="116" y="12"/>
                  </a:lnTo>
                  <a:lnTo>
                    <a:pt x="141" y="48"/>
                  </a:lnTo>
                  <a:lnTo>
                    <a:pt x="129" y="45"/>
                  </a:lnTo>
                  <a:lnTo>
                    <a:pt x="103" y="85"/>
                  </a:lnTo>
                  <a:lnTo>
                    <a:pt x="101" y="112"/>
                  </a:lnTo>
                  <a:lnTo>
                    <a:pt x="83" y="120"/>
                  </a:lnTo>
                  <a:lnTo>
                    <a:pt x="56" y="105"/>
                  </a:lnTo>
                  <a:lnTo>
                    <a:pt x="40" y="110"/>
                  </a:lnTo>
                  <a:lnTo>
                    <a:pt x="40" y="103"/>
                  </a:lnTo>
                  <a:lnTo>
                    <a:pt x="17" y="103"/>
                  </a:lnTo>
                  <a:lnTo>
                    <a:pt x="0" y="5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00" name="Freeform 200"/>
            <p:cNvSpPr/>
            <p:nvPr/>
          </p:nvSpPr>
          <p:spPr bwMode="auto">
            <a:xfrm>
              <a:off x="3808" y="2206"/>
              <a:ext cx="109" cy="108"/>
            </a:xfrm>
            <a:custGeom>
              <a:avLst/>
              <a:gdLst/>
              <a:ahLst/>
              <a:cxnLst>
                <a:cxn ang="0">
                  <a:pos x="0" y="58"/>
                </a:cxn>
                <a:cxn ang="0">
                  <a:pos x="11" y="40"/>
                </a:cxn>
                <a:cxn ang="0">
                  <a:pos x="23" y="50"/>
                </a:cxn>
                <a:cxn ang="0">
                  <a:pos x="68" y="47"/>
                </a:cxn>
                <a:cxn ang="0">
                  <a:pos x="81" y="42"/>
                </a:cxn>
                <a:cxn ang="0">
                  <a:pos x="102" y="0"/>
                </a:cxn>
                <a:cxn ang="0">
                  <a:pos x="126" y="3"/>
                </a:cxn>
                <a:cxn ang="0">
                  <a:pos x="121" y="13"/>
                </a:cxn>
                <a:cxn ang="0">
                  <a:pos x="147" y="50"/>
                </a:cxn>
                <a:cxn ang="0">
                  <a:pos x="134" y="47"/>
                </a:cxn>
                <a:cxn ang="0">
                  <a:pos x="107" y="89"/>
                </a:cxn>
                <a:cxn ang="0">
                  <a:pos x="105" y="118"/>
                </a:cxn>
                <a:cxn ang="0">
                  <a:pos x="87" y="126"/>
                </a:cxn>
                <a:cxn ang="0">
                  <a:pos x="58" y="110"/>
                </a:cxn>
                <a:cxn ang="0">
                  <a:pos x="42" y="116"/>
                </a:cxn>
                <a:cxn ang="0">
                  <a:pos x="42" y="108"/>
                </a:cxn>
                <a:cxn ang="0">
                  <a:pos x="18" y="108"/>
                </a:cxn>
                <a:cxn ang="0">
                  <a:pos x="0" y="58"/>
                </a:cxn>
              </a:cxnLst>
              <a:rect l="0" t="0" r="r" b="b"/>
              <a:pathLst>
                <a:path w="148" h="127">
                  <a:moveTo>
                    <a:pt x="0" y="58"/>
                  </a:moveTo>
                  <a:lnTo>
                    <a:pt x="11" y="40"/>
                  </a:lnTo>
                  <a:lnTo>
                    <a:pt x="23" y="50"/>
                  </a:lnTo>
                  <a:lnTo>
                    <a:pt x="68" y="47"/>
                  </a:lnTo>
                  <a:lnTo>
                    <a:pt x="81" y="42"/>
                  </a:lnTo>
                  <a:lnTo>
                    <a:pt x="102" y="0"/>
                  </a:lnTo>
                  <a:lnTo>
                    <a:pt x="126" y="3"/>
                  </a:lnTo>
                  <a:lnTo>
                    <a:pt x="121" y="13"/>
                  </a:lnTo>
                  <a:lnTo>
                    <a:pt x="147" y="50"/>
                  </a:lnTo>
                  <a:lnTo>
                    <a:pt x="134" y="47"/>
                  </a:lnTo>
                  <a:lnTo>
                    <a:pt x="107" y="89"/>
                  </a:lnTo>
                  <a:lnTo>
                    <a:pt x="105" y="118"/>
                  </a:lnTo>
                  <a:lnTo>
                    <a:pt x="87" y="126"/>
                  </a:lnTo>
                  <a:lnTo>
                    <a:pt x="58" y="110"/>
                  </a:lnTo>
                  <a:lnTo>
                    <a:pt x="42" y="116"/>
                  </a:lnTo>
                  <a:lnTo>
                    <a:pt x="42" y="108"/>
                  </a:lnTo>
                  <a:lnTo>
                    <a:pt x="18" y="108"/>
                  </a:lnTo>
                  <a:lnTo>
                    <a:pt x="0" y="5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01" name="Freeform 201"/>
            <p:cNvSpPr/>
            <p:nvPr/>
          </p:nvSpPr>
          <p:spPr bwMode="auto">
            <a:xfrm>
              <a:off x="3893" y="2367"/>
              <a:ext cx="24" cy="5"/>
            </a:xfrm>
            <a:custGeom>
              <a:avLst/>
              <a:gdLst/>
              <a:ahLst/>
              <a:cxnLst>
                <a:cxn ang="0">
                  <a:pos x="0" y="1"/>
                </a:cxn>
                <a:cxn ang="0">
                  <a:pos x="3" y="5"/>
                </a:cxn>
                <a:cxn ang="0">
                  <a:pos x="31" y="2"/>
                </a:cxn>
                <a:cxn ang="0">
                  <a:pos x="9" y="0"/>
                </a:cxn>
                <a:cxn ang="0">
                  <a:pos x="0" y="1"/>
                </a:cxn>
              </a:cxnLst>
              <a:rect l="0" t="0" r="r" b="b"/>
              <a:pathLst>
                <a:path w="32" h="6">
                  <a:moveTo>
                    <a:pt x="0" y="1"/>
                  </a:moveTo>
                  <a:lnTo>
                    <a:pt x="3" y="5"/>
                  </a:lnTo>
                  <a:lnTo>
                    <a:pt x="31" y="2"/>
                  </a:lnTo>
                  <a:lnTo>
                    <a:pt x="9" y="0"/>
                  </a:lnTo>
                  <a:lnTo>
                    <a:pt x="0" y="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02" name="Freeform 202"/>
            <p:cNvSpPr/>
            <p:nvPr/>
          </p:nvSpPr>
          <p:spPr bwMode="auto">
            <a:xfrm>
              <a:off x="3893" y="2367"/>
              <a:ext cx="28" cy="11"/>
            </a:xfrm>
            <a:custGeom>
              <a:avLst/>
              <a:gdLst/>
              <a:ahLst/>
              <a:cxnLst>
                <a:cxn ang="0">
                  <a:pos x="0" y="3"/>
                </a:cxn>
                <a:cxn ang="0">
                  <a:pos x="3" y="11"/>
                </a:cxn>
                <a:cxn ang="0">
                  <a:pos x="37" y="5"/>
                </a:cxn>
                <a:cxn ang="0">
                  <a:pos x="11" y="0"/>
                </a:cxn>
                <a:cxn ang="0">
                  <a:pos x="0" y="3"/>
                </a:cxn>
              </a:cxnLst>
              <a:rect l="0" t="0" r="r" b="b"/>
              <a:pathLst>
                <a:path w="38" h="12">
                  <a:moveTo>
                    <a:pt x="0" y="3"/>
                  </a:moveTo>
                  <a:lnTo>
                    <a:pt x="3" y="11"/>
                  </a:lnTo>
                  <a:lnTo>
                    <a:pt x="37" y="5"/>
                  </a:lnTo>
                  <a:lnTo>
                    <a:pt x="11" y="0"/>
                  </a:lnTo>
                  <a:lnTo>
                    <a:pt x="0"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03" name="Freeform 203"/>
            <p:cNvSpPr/>
            <p:nvPr/>
          </p:nvSpPr>
          <p:spPr bwMode="auto">
            <a:xfrm>
              <a:off x="3917" y="2240"/>
              <a:ext cx="62" cy="87"/>
            </a:xfrm>
            <a:custGeom>
              <a:avLst/>
              <a:gdLst/>
              <a:ahLst/>
              <a:cxnLst>
                <a:cxn ang="0">
                  <a:pos x="0" y="61"/>
                </a:cxn>
                <a:cxn ang="0">
                  <a:pos x="10" y="79"/>
                </a:cxn>
                <a:cxn ang="0">
                  <a:pos x="7" y="98"/>
                </a:cxn>
                <a:cxn ang="0">
                  <a:pos x="20" y="101"/>
                </a:cxn>
                <a:cxn ang="0">
                  <a:pos x="20" y="64"/>
                </a:cxn>
                <a:cxn ang="0">
                  <a:pos x="26" y="61"/>
                </a:cxn>
                <a:cxn ang="0">
                  <a:pos x="26" y="74"/>
                </a:cxn>
                <a:cxn ang="0">
                  <a:pos x="36" y="89"/>
                </a:cxn>
                <a:cxn ang="0">
                  <a:pos x="54" y="84"/>
                </a:cxn>
                <a:cxn ang="0">
                  <a:pos x="34" y="49"/>
                </a:cxn>
                <a:cxn ang="0">
                  <a:pos x="61" y="34"/>
                </a:cxn>
                <a:cxn ang="0">
                  <a:pos x="21" y="42"/>
                </a:cxn>
                <a:cxn ang="0">
                  <a:pos x="17" y="19"/>
                </a:cxn>
                <a:cxn ang="0">
                  <a:pos x="73" y="17"/>
                </a:cxn>
                <a:cxn ang="0">
                  <a:pos x="83" y="0"/>
                </a:cxn>
                <a:cxn ang="0">
                  <a:pos x="68" y="9"/>
                </a:cxn>
                <a:cxn ang="0">
                  <a:pos x="26" y="5"/>
                </a:cxn>
                <a:cxn ang="0">
                  <a:pos x="15" y="12"/>
                </a:cxn>
                <a:cxn ang="0">
                  <a:pos x="0" y="61"/>
                </a:cxn>
              </a:cxnLst>
              <a:rect l="0" t="0" r="r" b="b"/>
              <a:pathLst>
                <a:path w="84" h="102">
                  <a:moveTo>
                    <a:pt x="0" y="61"/>
                  </a:moveTo>
                  <a:lnTo>
                    <a:pt x="10" y="79"/>
                  </a:lnTo>
                  <a:lnTo>
                    <a:pt x="7" y="98"/>
                  </a:lnTo>
                  <a:lnTo>
                    <a:pt x="20" y="101"/>
                  </a:lnTo>
                  <a:lnTo>
                    <a:pt x="20" y="64"/>
                  </a:lnTo>
                  <a:lnTo>
                    <a:pt x="26" y="61"/>
                  </a:lnTo>
                  <a:lnTo>
                    <a:pt x="26" y="74"/>
                  </a:lnTo>
                  <a:lnTo>
                    <a:pt x="36" y="89"/>
                  </a:lnTo>
                  <a:lnTo>
                    <a:pt x="54" y="84"/>
                  </a:lnTo>
                  <a:lnTo>
                    <a:pt x="34" y="49"/>
                  </a:lnTo>
                  <a:lnTo>
                    <a:pt x="61" y="34"/>
                  </a:lnTo>
                  <a:lnTo>
                    <a:pt x="21" y="42"/>
                  </a:lnTo>
                  <a:lnTo>
                    <a:pt x="17" y="19"/>
                  </a:lnTo>
                  <a:lnTo>
                    <a:pt x="73" y="17"/>
                  </a:lnTo>
                  <a:lnTo>
                    <a:pt x="83" y="0"/>
                  </a:lnTo>
                  <a:lnTo>
                    <a:pt x="68" y="9"/>
                  </a:lnTo>
                  <a:lnTo>
                    <a:pt x="26" y="5"/>
                  </a:lnTo>
                  <a:lnTo>
                    <a:pt x="15" y="12"/>
                  </a:lnTo>
                  <a:lnTo>
                    <a:pt x="0" y="6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04" name="Freeform 204"/>
            <p:cNvSpPr/>
            <p:nvPr/>
          </p:nvSpPr>
          <p:spPr bwMode="auto">
            <a:xfrm>
              <a:off x="3917" y="2240"/>
              <a:ext cx="67" cy="92"/>
            </a:xfrm>
            <a:custGeom>
              <a:avLst/>
              <a:gdLst/>
              <a:ahLst/>
              <a:cxnLst>
                <a:cxn ang="0">
                  <a:pos x="0" y="65"/>
                </a:cxn>
                <a:cxn ang="0">
                  <a:pos x="11" y="84"/>
                </a:cxn>
                <a:cxn ang="0">
                  <a:pos x="8" y="104"/>
                </a:cxn>
                <a:cxn ang="0">
                  <a:pos x="21" y="107"/>
                </a:cxn>
                <a:cxn ang="0">
                  <a:pos x="21" y="68"/>
                </a:cxn>
                <a:cxn ang="0">
                  <a:pos x="28" y="65"/>
                </a:cxn>
                <a:cxn ang="0">
                  <a:pos x="28" y="78"/>
                </a:cxn>
                <a:cxn ang="0">
                  <a:pos x="39" y="94"/>
                </a:cxn>
                <a:cxn ang="0">
                  <a:pos x="58" y="89"/>
                </a:cxn>
                <a:cxn ang="0">
                  <a:pos x="36" y="52"/>
                </a:cxn>
                <a:cxn ang="0">
                  <a:pos x="65" y="36"/>
                </a:cxn>
                <a:cxn ang="0">
                  <a:pos x="23" y="44"/>
                </a:cxn>
                <a:cxn ang="0">
                  <a:pos x="18" y="20"/>
                </a:cxn>
                <a:cxn ang="0">
                  <a:pos x="78" y="18"/>
                </a:cxn>
                <a:cxn ang="0">
                  <a:pos x="89" y="0"/>
                </a:cxn>
                <a:cxn ang="0">
                  <a:pos x="73" y="10"/>
                </a:cxn>
                <a:cxn ang="0">
                  <a:pos x="28" y="5"/>
                </a:cxn>
                <a:cxn ang="0">
                  <a:pos x="16" y="13"/>
                </a:cxn>
                <a:cxn ang="0">
                  <a:pos x="0" y="65"/>
                </a:cxn>
              </a:cxnLst>
              <a:rect l="0" t="0" r="r" b="b"/>
              <a:pathLst>
                <a:path w="90" h="108">
                  <a:moveTo>
                    <a:pt x="0" y="65"/>
                  </a:moveTo>
                  <a:lnTo>
                    <a:pt x="11" y="84"/>
                  </a:lnTo>
                  <a:lnTo>
                    <a:pt x="8" y="104"/>
                  </a:lnTo>
                  <a:lnTo>
                    <a:pt x="21" y="107"/>
                  </a:lnTo>
                  <a:lnTo>
                    <a:pt x="21" y="68"/>
                  </a:lnTo>
                  <a:lnTo>
                    <a:pt x="28" y="65"/>
                  </a:lnTo>
                  <a:lnTo>
                    <a:pt x="28" y="78"/>
                  </a:lnTo>
                  <a:lnTo>
                    <a:pt x="39" y="94"/>
                  </a:lnTo>
                  <a:lnTo>
                    <a:pt x="58" y="89"/>
                  </a:lnTo>
                  <a:lnTo>
                    <a:pt x="36" y="52"/>
                  </a:lnTo>
                  <a:lnTo>
                    <a:pt x="65" y="36"/>
                  </a:lnTo>
                  <a:lnTo>
                    <a:pt x="23" y="44"/>
                  </a:lnTo>
                  <a:lnTo>
                    <a:pt x="18" y="20"/>
                  </a:lnTo>
                  <a:lnTo>
                    <a:pt x="78" y="18"/>
                  </a:lnTo>
                  <a:lnTo>
                    <a:pt x="89" y="0"/>
                  </a:lnTo>
                  <a:lnTo>
                    <a:pt x="73" y="10"/>
                  </a:lnTo>
                  <a:lnTo>
                    <a:pt x="28" y="5"/>
                  </a:lnTo>
                  <a:lnTo>
                    <a:pt x="16" y="13"/>
                  </a:lnTo>
                  <a:lnTo>
                    <a:pt x="0" y="6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05" name="Freeform 205"/>
            <p:cNvSpPr/>
            <p:nvPr/>
          </p:nvSpPr>
          <p:spPr bwMode="auto">
            <a:xfrm>
              <a:off x="3967" y="2367"/>
              <a:ext cx="36" cy="18"/>
            </a:xfrm>
            <a:custGeom>
              <a:avLst/>
              <a:gdLst/>
              <a:ahLst/>
              <a:cxnLst>
                <a:cxn ang="0">
                  <a:pos x="0" y="14"/>
                </a:cxn>
                <a:cxn ang="0">
                  <a:pos x="4" y="20"/>
                </a:cxn>
                <a:cxn ang="0">
                  <a:pos x="47" y="0"/>
                </a:cxn>
                <a:cxn ang="0">
                  <a:pos x="17" y="8"/>
                </a:cxn>
                <a:cxn ang="0">
                  <a:pos x="0" y="14"/>
                </a:cxn>
              </a:cxnLst>
              <a:rect l="0" t="0" r="r" b="b"/>
              <a:pathLst>
                <a:path w="48" h="21">
                  <a:moveTo>
                    <a:pt x="0" y="14"/>
                  </a:moveTo>
                  <a:lnTo>
                    <a:pt x="4" y="20"/>
                  </a:lnTo>
                  <a:lnTo>
                    <a:pt x="47" y="0"/>
                  </a:lnTo>
                  <a:lnTo>
                    <a:pt x="17" y="8"/>
                  </a:lnTo>
                  <a:lnTo>
                    <a:pt x="0" y="1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06" name="Freeform 206"/>
            <p:cNvSpPr/>
            <p:nvPr/>
          </p:nvSpPr>
          <p:spPr bwMode="auto">
            <a:xfrm>
              <a:off x="3967" y="2367"/>
              <a:ext cx="40" cy="24"/>
            </a:xfrm>
            <a:custGeom>
              <a:avLst/>
              <a:gdLst/>
              <a:ahLst/>
              <a:cxnLst>
                <a:cxn ang="0">
                  <a:pos x="0" y="18"/>
                </a:cxn>
                <a:cxn ang="0">
                  <a:pos x="5" y="26"/>
                </a:cxn>
                <a:cxn ang="0">
                  <a:pos x="53" y="0"/>
                </a:cxn>
                <a:cxn ang="0">
                  <a:pos x="19" y="11"/>
                </a:cxn>
                <a:cxn ang="0">
                  <a:pos x="0" y="18"/>
                </a:cxn>
              </a:cxnLst>
              <a:rect l="0" t="0" r="r" b="b"/>
              <a:pathLst>
                <a:path w="54" h="27">
                  <a:moveTo>
                    <a:pt x="0" y="18"/>
                  </a:moveTo>
                  <a:lnTo>
                    <a:pt x="5" y="26"/>
                  </a:lnTo>
                  <a:lnTo>
                    <a:pt x="53" y="0"/>
                  </a:lnTo>
                  <a:lnTo>
                    <a:pt x="19" y="11"/>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07" name="Freeform 207"/>
            <p:cNvSpPr/>
            <p:nvPr/>
          </p:nvSpPr>
          <p:spPr bwMode="auto">
            <a:xfrm>
              <a:off x="4009" y="2235"/>
              <a:ext cx="8" cy="34"/>
            </a:xfrm>
            <a:custGeom>
              <a:avLst/>
              <a:gdLst/>
              <a:ahLst/>
              <a:cxnLst>
                <a:cxn ang="0">
                  <a:pos x="0" y="11"/>
                </a:cxn>
                <a:cxn ang="0">
                  <a:pos x="3" y="29"/>
                </a:cxn>
                <a:cxn ang="0">
                  <a:pos x="9" y="39"/>
                </a:cxn>
                <a:cxn ang="0">
                  <a:pos x="5" y="21"/>
                </a:cxn>
                <a:cxn ang="0">
                  <a:pos x="12" y="18"/>
                </a:cxn>
                <a:cxn ang="0">
                  <a:pos x="12" y="7"/>
                </a:cxn>
                <a:cxn ang="0">
                  <a:pos x="3" y="14"/>
                </a:cxn>
                <a:cxn ang="0">
                  <a:pos x="7" y="0"/>
                </a:cxn>
                <a:cxn ang="0">
                  <a:pos x="0" y="11"/>
                </a:cxn>
              </a:cxnLst>
              <a:rect l="0" t="0" r="r" b="b"/>
              <a:pathLst>
                <a:path w="13" h="40">
                  <a:moveTo>
                    <a:pt x="0" y="11"/>
                  </a:moveTo>
                  <a:lnTo>
                    <a:pt x="3" y="29"/>
                  </a:lnTo>
                  <a:lnTo>
                    <a:pt x="9" y="39"/>
                  </a:lnTo>
                  <a:lnTo>
                    <a:pt x="5" y="21"/>
                  </a:lnTo>
                  <a:lnTo>
                    <a:pt x="12" y="18"/>
                  </a:lnTo>
                  <a:lnTo>
                    <a:pt x="12" y="7"/>
                  </a:lnTo>
                  <a:lnTo>
                    <a:pt x="3" y="14"/>
                  </a:lnTo>
                  <a:lnTo>
                    <a:pt x="7" y="0"/>
                  </a:lnTo>
                  <a:lnTo>
                    <a:pt x="0" y="1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08" name="Freeform 208"/>
            <p:cNvSpPr/>
            <p:nvPr/>
          </p:nvSpPr>
          <p:spPr bwMode="auto">
            <a:xfrm>
              <a:off x="4009" y="2235"/>
              <a:ext cx="14" cy="39"/>
            </a:xfrm>
            <a:custGeom>
              <a:avLst/>
              <a:gdLst/>
              <a:ahLst/>
              <a:cxnLst>
                <a:cxn ang="0">
                  <a:pos x="0" y="13"/>
                </a:cxn>
                <a:cxn ang="0">
                  <a:pos x="5" y="34"/>
                </a:cxn>
                <a:cxn ang="0">
                  <a:pos x="13" y="45"/>
                </a:cxn>
                <a:cxn ang="0">
                  <a:pos x="8" y="24"/>
                </a:cxn>
                <a:cxn ang="0">
                  <a:pos x="18" y="21"/>
                </a:cxn>
                <a:cxn ang="0">
                  <a:pos x="18" y="8"/>
                </a:cxn>
                <a:cxn ang="0">
                  <a:pos x="5" y="16"/>
                </a:cxn>
                <a:cxn ang="0">
                  <a:pos x="11" y="0"/>
                </a:cxn>
                <a:cxn ang="0">
                  <a:pos x="0" y="13"/>
                </a:cxn>
              </a:cxnLst>
              <a:rect l="0" t="0" r="r" b="b"/>
              <a:pathLst>
                <a:path w="19" h="46">
                  <a:moveTo>
                    <a:pt x="0" y="13"/>
                  </a:moveTo>
                  <a:lnTo>
                    <a:pt x="5" y="34"/>
                  </a:lnTo>
                  <a:lnTo>
                    <a:pt x="13" y="45"/>
                  </a:lnTo>
                  <a:lnTo>
                    <a:pt x="8" y="24"/>
                  </a:lnTo>
                  <a:lnTo>
                    <a:pt x="18" y="21"/>
                  </a:lnTo>
                  <a:lnTo>
                    <a:pt x="18" y="8"/>
                  </a:lnTo>
                  <a:lnTo>
                    <a:pt x="5" y="16"/>
                  </a:lnTo>
                  <a:lnTo>
                    <a:pt x="11" y="0"/>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09" name="Freeform 209"/>
            <p:cNvSpPr/>
            <p:nvPr/>
          </p:nvSpPr>
          <p:spPr bwMode="auto">
            <a:xfrm>
              <a:off x="4013" y="2298"/>
              <a:ext cx="29" cy="7"/>
            </a:xfrm>
            <a:custGeom>
              <a:avLst/>
              <a:gdLst/>
              <a:ahLst/>
              <a:cxnLst>
                <a:cxn ang="0">
                  <a:pos x="0" y="1"/>
                </a:cxn>
                <a:cxn ang="0">
                  <a:pos x="22" y="0"/>
                </a:cxn>
                <a:cxn ang="0">
                  <a:pos x="36" y="7"/>
                </a:cxn>
                <a:cxn ang="0">
                  <a:pos x="0" y="1"/>
                </a:cxn>
              </a:cxnLst>
              <a:rect l="0" t="0" r="r" b="b"/>
              <a:pathLst>
                <a:path w="37" h="8">
                  <a:moveTo>
                    <a:pt x="0" y="1"/>
                  </a:moveTo>
                  <a:lnTo>
                    <a:pt x="22" y="0"/>
                  </a:lnTo>
                  <a:lnTo>
                    <a:pt x="36" y="7"/>
                  </a:lnTo>
                  <a:lnTo>
                    <a:pt x="0" y="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10" name="Freeform 210"/>
            <p:cNvSpPr/>
            <p:nvPr/>
          </p:nvSpPr>
          <p:spPr bwMode="auto">
            <a:xfrm>
              <a:off x="4013" y="2298"/>
              <a:ext cx="32" cy="12"/>
            </a:xfrm>
            <a:custGeom>
              <a:avLst/>
              <a:gdLst/>
              <a:ahLst/>
              <a:cxnLst>
                <a:cxn ang="0">
                  <a:pos x="0" y="2"/>
                </a:cxn>
                <a:cxn ang="0">
                  <a:pos x="26" y="0"/>
                </a:cxn>
                <a:cxn ang="0">
                  <a:pos x="42" y="13"/>
                </a:cxn>
                <a:cxn ang="0">
                  <a:pos x="0" y="2"/>
                </a:cxn>
              </a:cxnLst>
              <a:rect l="0" t="0" r="r" b="b"/>
              <a:pathLst>
                <a:path w="43" h="14">
                  <a:moveTo>
                    <a:pt x="0" y="2"/>
                  </a:moveTo>
                  <a:lnTo>
                    <a:pt x="26" y="0"/>
                  </a:lnTo>
                  <a:lnTo>
                    <a:pt x="42" y="13"/>
                  </a:lnTo>
                  <a:lnTo>
                    <a:pt x="0" y="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1" name="Freeform 211"/>
            <p:cNvSpPr/>
            <p:nvPr/>
          </p:nvSpPr>
          <p:spPr bwMode="auto">
            <a:xfrm>
              <a:off x="4046" y="2267"/>
              <a:ext cx="111" cy="105"/>
            </a:xfrm>
            <a:custGeom>
              <a:avLst/>
              <a:gdLst/>
              <a:ahLst/>
              <a:cxnLst>
                <a:cxn ang="0">
                  <a:pos x="0" y="15"/>
                </a:cxn>
                <a:cxn ang="0">
                  <a:pos x="21" y="25"/>
                </a:cxn>
                <a:cxn ang="0">
                  <a:pos x="40" y="22"/>
                </a:cxn>
                <a:cxn ang="0">
                  <a:pos x="15" y="35"/>
                </a:cxn>
                <a:cxn ang="0">
                  <a:pos x="29" y="51"/>
                </a:cxn>
                <a:cxn ang="0">
                  <a:pos x="40" y="37"/>
                </a:cxn>
                <a:cxn ang="0">
                  <a:pos x="51" y="51"/>
                </a:cxn>
                <a:cxn ang="0">
                  <a:pos x="104" y="72"/>
                </a:cxn>
                <a:cxn ang="0">
                  <a:pos x="113" y="100"/>
                </a:cxn>
                <a:cxn ang="0">
                  <a:pos x="107" y="97"/>
                </a:cxn>
                <a:cxn ang="0">
                  <a:pos x="99" y="113"/>
                </a:cxn>
                <a:cxn ang="0">
                  <a:pos x="129" y="108"/>
                </a:cxn>
                <a:cxn ang="0">
                  <a:pos x="147" y="123"/>
                </a:cxn>
                <a:cxn ang="0">
                  <a:pos x="144" y="32"/>
                </a:cxn>
                <a:cxn ang="0">
                  <a:pos x="99" y="15"/>
                </a:cxn>
                <a:cxn ang="0">
                  <a:pos x="61" y="43"/>
                </a:cxn>
                <a:cxn ang="0">
                  <a:pos x="45" y="28"/>
                </a:cxn>
                <a:cxn ang="0">
                  <a:pos x="43" y="5"/>
                </a:cxn>
                <a:cxn ang="0">
                  <a:pos x="23" y="0"/>
                </a:cxn>
                <a:cxn ang="0">
                  <a:pos x="0" y="15"/>
                </a:cxn>
              </a:cxnLst>
              <a:rect l="0" t="0" r="r" b="b"/>
              <a:pathLst>
                <a:path w="148" h="124">
                  <a:moveTo>
                    <a:pt x="0" y="15"/>
                  </a:moveTo>
                  <a:lnTo>
                    <a:pt x="21" y="25"/>
                  </a:lnTo>
                  <a:lnTo>
                    <a:pt x="40" y="22"/>
                  </a:lnTo>
                  <a:lnTo>
                    <a:pt x="15" y="35"/>
                  </a:lnTo>
                  <a:lnTo>
                    <a:pt x="29" y="51"/>
                  </a:lnTo>
                  <a:lnTo>
                    <a:pt x="40" y="37"/>
                  </a:lnTo>
                  <a:lnTo>
                    <a:pt x="51" y="51"/>
                  </a:lnTo>
                  <a:lnTo>
                    <a:pt x="104" y="72"/>
                  </a:lnTo>
                  <a:lnTo>
                    <a:pt x="113" y="100"/>
                  </a:lnTo>
                  <a:lnTo>
                    <a:pt x="107" y="97"/>
                  </a:lnTo>
                  <a:lnTo>
                    <a:pt x="99" y="113"/>
                  </a:lnTo>
                  <a:lnTo>
                    <a:pt x="129" y="108"/>
                  </a:lnTo>
                  <a:lnTo>
                    <a:pt x="147" y="123"/>
                  </a:lnTo>
                  <a:lnTo>
                    <a:pt x="144" y="32"/>
                  </a:lnTo>
                  <a:lnTo>
                    <a:pt x="99" y="15"/>
                  </a:lnTo>
                  <a:lnTo>
                    <a:pt x="61" y="43"/>
                  </a:lnTo>
                  <a:lnTo>
                    <a:pt x="45" y="28"/>
                  </a:lnTo>
                  <a:lnTo>
                    <a:pt x="43" y="5"/>
                  </a:lnTo>
                  <a:lnTo>
                    <a:pt x="23" y="0"/>
                  </a:lnTo>
                  <a:lnTo>
                    <a:pt x="0" y="1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12" name="Freeform 212"/>
            <p:cNvSpPr/>
            <p:nvPr/>
          </p:nvSpPr>
          <p:spPr bwMode="auto">
            <a:xfrm>
              <a:off x="4046" y="2267"/>
              <a:ext cx="114" cy="111"/>
            </a:xfrm>
            <a:custGeom>
              <a:avLst/>
              <a:gdLst/>
              <a:ahLst/>
              <a:cxnLst>
                <a:cxn ang="0">
                  <a:pos x="0" y="16"/>
                </a:cxn>
                <a:cxn ang="0">
                  <a:pos x="22" y="26"/>
                </a:cxn>
                <a:cxn ang="0">
                  <a:pos x="42" y="23"/>
                </a:cxn>
                <a:cxn ang="0">
                  <a:pos x="16" y="37"/>
                </a:cxn>
                <a:cxn ang="0">
                  <a:pos x="30" y="53"/>
                </a:cxn>
                <a:cxn ang="0">
                  <a:pos x="42" y="39"/>
                </a:cxn>
                <a:cxn ang="0">
                  <a:pos x="53" y="53"/>
                </a:cxn>
                <a:cxn ang="0">
                  <a:pos x="108" y="76"/>
                </a:cxn>
                <a:cxn ang="0">
                  <a:pos x="118" y="105"/>
                </a:cxn>
                <a:cxn ang="0">
                  <a:pos x="111" y="102"/>
                </a:cxn>
                <a:cxn ang="0">
                  <a:pos x="103" y="118"/>
                </a:cxn>
                <a:cxn ang="0">
                  <a:pos x="134" y="113"/>
                </a:cxn>
                <a:cxn ang="0">
                  <a:pos x="153" y="129"/>
                </a:cxn>
                <a:cxn ang="0">
                  <a:pos x="150" y="34"/>
                </a:cxn>
                <a:cxn ang="0">
                  <a:pos x="103" y="16"/>
                </a:cxn>
                <a:cxn ang="0">
                  <a:pos x="64" y="45"/>
                </a:cxn>
                <a:cxn ang="0">
                  <a:pos x="47" y="29"/>
                </a:cxn>
                <a:cxn ang="0">
                  <a:pos x="45" y="5"/>
                </a:cxn>
                <a:cxn ang="0">
                  <a:pos x="24" y="0"/>
                </a:cxn>
                <a:cxn ang="0">
                  <a:pos x="0" y="16"/>
                </a:cxn>
              </a:cxnLst>
              <a:rect l="0" t="0" r="r" b="b"/>
              <a:pathLst>
                <a:path w="154" h="130">
                  <a:moveTo>
                    <a:pt x="0" y="16"/>
                  </a:moveTo>
                  <a:lnTo>
                    <a:pt x="22" y="26"/>
                  </a:lnTo>
                  <a:lnTo>
                    <a:pt x="42" y="23"/>
                  </a:lnTo>
                  <a:lnTo>
                    <a:pt x="16" y="37"/>
                  </a:lnTo>
                  <a:lnTo>
                    <a:pt x="30" y="53"/>
                  </a:lnTo>
                  <a:lnTo>
                    <a:pt x="42" y="39"/>
                  </a:lnTo>
                  <a:lnTo>
                    <a:pt x="53" y="53"/>
                  </a:lnTo>
                  <a:lnTo>
                    <a:pt x="108" y="76"/>
                  </a:lnTo>
                  <a:lnTo>
                    <a:pt x="118" y="105"/>
                  </a:lnTo>
                  <a:lnTo>
                    <a:pt x="111" y="102"/>
                  </a:lnTo>
                  <a:lnTo>
                    <a:pt x="103" y="118"/>
                  </a:lnTo>
                  <a:lnTo>
                    <a:pt x="134" y="113"/>
                  </a:lnTo>
                  <a:lnTo>
                    <a:pt x="153" y="129"/>
                  </a:lnTo>
                  <a:lnTo>
                    <a:pt x="150" y="34"/>
                  </a:lnTo>
                  <a:lnTo>
                    <a:pt x="103" y="16"/>
                  </a:lnTo>
                  <a:lnTo>
                    <a:pt x="64" y="45"/>
                  </a:lnTo>
                  <a:lnTo>
                    <a:pt x="47" y="29"/>
                  </a:lnTo>
                  <a:lnTo>
                    <a:pt x="45" y="5"/>
                  </a:lnTo>
                  <a:lnTo>
                    <a:pt x="24" y="0"/>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3" name="Freeform 213"/>
            <p:cNvSpPr/>
            <p:nvPr/>
          </p:nvSpPr>
          <p:spPr bwMode="auto">
            <a:xfrm>
              <a:off x="4049" y="2351"/>
              <a:ext cx="3" cy="5"/>
            </a:xfrm>
            <a:custGeom>
              <a:avLst/>
              <a:gdLst/>
              <a:ahLst/>
              <a:cxnLst>
                <a:cxn ang="0">
                  <a:pos x="0" y="5"/>
                </a:cxn>
                <a:cxn ang="0">
                  <a:pos x="2" y="0"/>
                </a:cxn>
                <a:cxn ang="0">
                  <a:pos x="4" y="3"/>
                </a:cxn>
                <a:cxn ang="0">
                  <a:pos x="0" y="5"/>
                </a:cxn>
              </a:cxnLst>
              <a:rect l="0" t="0" r="r" b="b"/>
              <a:pathLst>
                <a:path w="5" h="6">
                  <a:moveTo>
                    <a:pt x="0" y="5"/>
                  </a:moveTo>
                  <a:lnTo>
                    <a:pt x="2" y="0"/>
                  </a:lnTo>
                  <a:lnTo>
                    <a:pt x="4" y="3"/>
                  </a:lnTo>
                  <a:lnTo>
                    <a:pt x="0" y="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14" name="Freeform 214"/>
            <p:cNvSpPr/>
            <p:nvPr/>
          </p:nvSpPr>
          <p:spPr bwMode="auto">
            <a:xfrm>
              <a:off x="4049" y="2351"/>
              <a:ext cx="8" cy="10"/>
            </a:xfrm>
            <a:custGeom>
              <a:avLst/>
              <a:gdLst/>
              <a:ahLst/>
              <a:cxnLst>
                <a:cxn ang="0">
                  <a:pos x="0" y="11"/>
                </a:cxn>
                <a:cxn ang="0">
                  <a:pos x="5" y="0"/>
                </a:cxn>
                <a:cxn ang="0">
                  <a:pos x="10" y="6"/>
                </a:cxn>
                <a:cxn ang="0">
                  <a:pos x="0" y="11"/>
                </a:cxn>
              </a:cxnLst>
              <a:rect l="0" t="0" r="r" b="b"/>
              <a:pathLst>
                <a:path w="11" h="12">
                  <a:moveTo>
                    <a:pt x="0" y="11"/>
                  </a:moveTo>
                  <a:lnTo>
                    <a:pt x="5" y="0"/>
                  </a:lnTo>
                  <a:lnTo>
                    <a:pt x="10" y="6"/>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5" name="Freeform 215"/>
            <p:cNvSpPr/>
            <p:nvPr/>
          </p:nvSpPr>
          <p:spPr bwMode="auto">
            <a:xfrm>
              <a:off x="3103" y="1734"/>
              <a:ext cx="205" cy="201"/>
            </a:xfrm>
            <a:custGeom>
              <a:avLst/>
              <a:gdLst/>
              <a:ahLst/>
              <a:cxnLst>
                <a:cxn ang="0">
                  <a:pos x="0" y="8"/>
                </a:cxn>
                <a:cxn ang="0">
                  <a:pos x="5" y="0"/>
                </a:cxn>
                <a:cxn ang="0">
                  <a:pos x="25" y="16"/>
                </a:cxn>
                <a:cxn ang="0">
                  <a:pos x="52" y="2"/>
                </a:cxn>
                <a:cxn ang="0">
                  <a:pos x="54" y="16"/>
                </a:cxn>
                <a:cxn ang="0">
                  <a:pos x="67" y="20"/>
                </a:cxn>
                <a:cxn ang="0">
                  <a:pos x="71" y="36"/>
                </a:cxn>
                <a:cxn ang="0">
                  <a:pos x="105" y="52"/>
                </a:cxn>
                <a:cxn ang="0">
                  <a:pos x="141" y="49"/>
                </a:cxn>
                <a:cxn ang="0">
                  <a:pos x="138" y="38"/>
                </a:cxn>
                <a:cxn ang="0">
                  <a:pos x="182" y="23"/>
                </a:cxn>
                <a:cxn ang="0">
                  <a:pos x="244" y="52"/>
                </a:cxn>
                <a:cxn ang="0">
                  <a:pos x="247" y="66"/>
                </a:cxn>
                <a:cxn ang="0">
                  <a:pos x="234" y="93"/>
                </a:cxn>
                <a:cxn ang="0">
                  <a:pos x="239" y="131"/>
                </a:cxn>
                <a:cxn ang="0">
                  <a:pos x="252" y="143"/>
                </a:cxn>
                <a:cxn ang="0">
                  <a:pos x="239" y="161"/>
                </a:cxn>
                <a:cxn ang="0">
                  <a:pos x="275" y="202"/>
                </a:cxn>
                <a:cxn ang="0">
                  <a:pos x="249" y="235"/>
                </a:cxn>
                <a:cxn ang="0">
                  <a:pos x="190" y="227"/>
                </a:cxn>
                <a:cxn ang="0">
                  <a:pos x="174" y="205"/>
                </a:cxn>
                <a:cxn ang="0">
                  <a:pos x="133" y="210"/>
                </a:cxn>
                <a:cxn ang="0">
                  <a:pos x="103" y="194"/>
                </a:cxn>
                <a:cxn ang="0">
                  <a:pos x="82" y="159"/>
                </a:cxn>
                <a:cxn ang="0">
                  <a:pos x="64" y="150"/>
                </a:cxn>
                <a:cxn ang="0">
                  <a:pos x="62" y="159"/>
                </a:cxn>
                <a:cxn ang="0">
                  <a:pos x="44" y="120"/>
                </a:cxn>
                <a:cxn ang="0">
                  <a:pos x="16" y="98"/>
                </a:cxn>
                <a:cxn ang="0">
                  <a:pos x="28" y="66"/>
                </a:cxn>
                <a:cxn ang="0">
                  <a:pos x="19" y="61"/>
                </a:cxn>
                <a:cxn ang="0">
                  <a:pos x="8" y="41"/>
                </a:cxn>
                <a:cxn ang="0">
                  <a:pos x="0" y="8"/>
                </a:cxn>
              </a:cxnLst>
              <a:rect l="0" t="0" r="r" b="b"/>
              <a:pathLst>
                <a:path w="276" h="236">
                  <a:moveTo>
                    <a:pt x="0" y="8"/>
                  </a:moveTo>
                  <a:lnTo>
                    <a:pt x="5" y="0"/>
                  </a:lnTo>
                  <a:lnTo>
                    <a:pt x="25" y="16"/>
                  </a:lnTo>
                  <a:lnTo>
                    <a:pt x="52" y="2"/>
                  </a:lnTo>
                  <a:lnTo>
                    <a:pt x="54" y="16"/>
                  </a:lnTo>
                  <a:lnTo>
                    <a:pt x="67" y="20"/>
                  </a:lnTo>
                  <a:lnTo>
                    <a:pt x="71" y="36"/>
                  </a:lnTo>
                  <a:lnTo>
                    <a:pt x="105" y="52"/>
                  </a:lnTo>
                  <a:lnTo>
                    <a:pt x="141" y="49"/>
                  </a:lnTo>
                  <a:lnTo>
                    <a:pt x="138" y="38"/>
                  </a:lnTo>
                  <a:lnTo>
                    <a:pt x="182" y="23"/>
                  </a:lnTo>
                  <a:lnTo>
                    <a:pt x="244" y="52"/>
                  </a:lnTo>
                  <a:lnTo>
                    <a:pt x="247" y="66"/>
                  </a:lnTo>
                  <a:lnTo>
                    <a:pt x="234" y="93"/>
                  </a:lnTo>
                  <a:lnTo>
                    <a:pt x="239" y="131"/>
                  </a:lnTo>
                  <a:lnTo>
                    <a:pt x="252" y="143"/>
                  </a:lnTo>
                  <a:lnTo>
                    <a:pt x="239" y="161"/>
                  </a:lnTo>
                  <a:lnTo>
                    <a:pt x="275" y="202"/>
                  </a:lnTo>
                  <a:lnTo>
                    <a:pt x="249" y="235"/>
                  </a:lnTo>
                  <a:lnTo>
                    <a:pt x="190" y="227"/>
                  </a:lnTo>
                  <a:lnTo>
                    <a:pt x="174" y="205"/>
                  </a:lnTo>
                  <a:lnTo>
                    <a:pt x="133" y="210"/>
                  </a:lnTo>
                  <a:lnTo>
                    <a:pt x="103" y="194"/>
                  </a:lnTo>
                  <a:lnTo>
                    <a:pt x="82" y="159"/>
                  </a:lnTo>
                  <a:lnTo>
                    <a:pt x="64" y="150"/>
                  </a:lnTo>
                  <a:lnTo>
                    <a:pt x="62" y="159"/>
                  </a:lnTo>
                  <a:lnTo>
                    <a:pt x="44" y="120"/>
                  </a:lnTo>
                  <a:lnTo>
                    <a:pt x="16" y="98"/>
                  </a:lnTo>
                  <a:lnTo>
                    <a:pt x="28" y="66"/>
                  </a:lnTo>
                  <a:lnTo>
                    <a:pt x="19" y="61"/>
                  </a:lnTo>
                  <a:lnTo>
                    <a:pt x="8" y="41"/>
                  </a:lnTo>
                  <a:lnTo>
                    <a:pt x="0" y="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16" name="Freeform 216"/>
            <p:cNvSpPr/>
            <p:nvPr/>
          </p:nvSpPr>
          <p:spPr bwMode="auto">
            <a:xfrm>
              <a:off x="3103" y="1734"/>
              <a:ext cx="209" cy="207"/>
            </a:xfrm>
            <a:custGeom>
              <a:avLst/>
              <a:gdLst/>
              <a:ahLst/>
              <a:cxnLst>
                <a:cxn ang="0">
                  <a:pos x="0" y="8"/>
                </a:cxn>
                <a:cxn ang="0">
                  <a:pos x="5" y="0"/>
                </a:cxn>
                <a:cxn ang="0">
                  <a:pos x="26" y="16"/>
                </a:cxn>
                <a:cxn ang="0">
                  <a:pos x="53" y="2"/>
                </a:cxn>
                <a:cxn ang="0">
                  <a:pos x="55" y="16"/>
                </a:cxn>
                <a:cxn ang="0">
                  <a:pos x="68" y="21"/>
                </a:cxn>
                <a:cxn ang="0">
                  <a:pos x="73" y="37"/>
                </a:cxn>
                <a:cxn ang="0">
                  <a:pos x="107" y="53"/>
                </a:cxn>
                <a:cxn ang="0">
                  <a:pos x="144" y="50"/>
                </a:cxn>
                <a:cxn ang="0">
                  <a:pos x="141" y="39"/>
                </a:cxn>
                <a:cxn ang="0">
                  <a:pos x="186" y="24"/>
                </a:cxn>
                <a:cxn ang="0">
                  <a:pos x="249" y="53"/>
                </a:cxn>
                <a:cxn ang="0">
                  <a:pos x="252" y="68"/>
                </a:cxn>
                <a:cxn ang="0">
                  <a:pos x="239" y="95"/>
                </a:cxn>
                <a:cxn ang="0">
                  <a:pos x="244" y="134"/>
                </a:cxn>
                <a:cxn ang="0">
                  <a:pos x="257" y="147"/>
                </a:cxn>
                <a:cxn ang="0">
                  <a:pos x="244" y="165"/>
                </a:cxn>
                <a:cxn ang="0">
                  <a:pos x="281" y="207"/>
                </a:cxn>
                <a:cxn ang="0">
                  <a:pos x="254" y="241"/>
                </a:cxn>
                <a:cxn ang="0">
                  <a:pos x="194" y="233"/>
                </a:cxn>
                <a:cxn ang="0">
                  <a:pos x="178" y="210"/>
                </a:cxn>
                <a:cxn ang="0">
                  <a:pos x="136" y="215"/>
                </a:cxn>
                <a:cxn ang="0">
                  <a:pos x="105" y="199"/>
                </a:cxn>
                <a:cxn ang="0">
                  <a:pos x="84" y="163"/>
                </a:cxn>
                <a:cxn ang="0">
                  <a:pos x="65" y="154"/>
                </a:cxn>
                <a:cxn ang="0">
                  <a:pos x="63" y="163"/>
                </a:cxn>
                <a:cxn ang="0">
                  <a:pos x="45" y="123"/>
                </a:cxn>
                <a:cxn ang="0">
                  <a:pos x="16" y="100"/>
                </a:cxn>
                <a:cxn ang="0">
                  <a:pos x="29" y="68"/>
                </a:cxn>
                <a:cxn ang="0">
                  <a:pos x="19" y="63"/>
                </a:cxn>
                <a:cxn ang="0">
                  <a:pos x="8" y="42"/>
                </a:cxn>
                <a:cxn ang="0">
                  <a:pos x="0" y="8"/>
                </a:cxn>
              </a:cxnLst>
              <a:rect l="0" t="0" r="r" b="b"/>
              <a:pathLst>
                <a:path w="282" h="242">
                  <a:moveTo>
                    <a:pt x="0" y="8"/>
                  </a:moveTo>
                  <a:lnTo>
                    <a:pt x="5" y="0"/>
                  </a:lnTo>
                  <a:lnTo>
                    <a:pt x="26" y="16"/>
                  </a:lnTo>
                  <a:lnTo>
                    <a:pt x="53" y="2"/>
                  </a:lnTo>
                  <a:lnTo>
                    <a:pt x="55" y="16"/>
                  </a:lnTo>
                  <a:lnTo>
                    <a:pt x="68" y="21"/>
                  </a:lnTo>
                  <a:lnTo>
                    <a:pt x="73" y="37"/>
                  </a:lnTo>
                  <a:lnTo>
                    <a:pt x="107" y="53"/>
                  </a:lnTo>
                  <a:lnTo>
                    <a:pt x="144" y="50"/>
                  </a:lnTo>
                  <a:lnTo>
                    <a:pt x="141" y="39"/>
                  </a:lnTo>
                  <a:lnTo>
                    <a:pt x="186" y="24"/>
                  </a:lnTo>
                  <a:lnTo>
                    <a:pt x="249" y="53"/>
                  </a:lnTo>
                  <a:lnTo>
                    <a:pt x="252" y="68"/>
                  </a:lnTo>
                  <a:lnTo>
                    <a:pt x="239" y="95"/>
                  </a:lnTo>
                  <a:lnTo>
                    <a:pt x="244" y="134"/>
                  </a:lnTo>
                  <a:lnTo>
                    <a:pt x="257" y="147"/>
                  </a:lnTo>
                  <a:lnTo>
                    <a:pt x="244" y="165"/>
                  </a:lnTo>
                  <a:lnTo>
                    <a:pt x="281" y="207"/>
                  </a:lnTo>
                  <a:lnTo>
                    <a:pt x="254" y="241"/>
                  </a:lnTo>
                  <a:lnTo>
                    <a:pt x="194" y="233"/>
                  </a:lnTo>
                  <a:lnTo>
                    <a:pt x="178" y="210"/>
                  </a:lnTo>
                  <a:lnTo>
                    <a:pt x="136" y="215"/>
                  </a:lnTo>
                  <a:lnTo>
                    <a:pt x="105" y="199"/>
                  </a:lnTo>
                  <a:lnTo>
                    <a:pt x="84" y="163"/>
                  </a:lnTo>
                  <a:lnTo>
                    <a:pt x="65" y="154"/>
                  </a:lnTo>
                  <a:lnTo>
                    <a:pt x="63" y="163"/>
                  </a:lnTo>
                  <a:lnTo>
                    <a:pt x="45" y="123"/>
                  </a:lnTo>
                  <a:lnTo>
                    <a:pt x="16" y="100"/>
                  </a:lnTo>
                  <a:lnTo>
                    <a:pt x="29" y="68"/>
                  </a:lnTo>
                  <a:lnTo>
                    <a:pt x="19" y="63"/>
                  </a:lnTo>
                  <a:lnTo>
                    <a:pt x="8" y="42"/>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7" name="Freeform 217"/>
            <p:cNvSpPr/>
            <p:nvPr/>
          </p:nvSpPr>
          <p:spPr bwMode="auto">
            <a:xfrm>
              <a:off x="3043" y="1770"/>
              <a:ext cx="103" cy="111"/>
            </a:xfrm>
            <a:custGeom>
              <a:avLst/>
              <a:gdLst/>
              <a:ahLst/>
              <a:cxnLst>
                <a:cxn ang="0">
                  <a:pos x="0" y="65"/>
                </a:cxn>
                <a:cxn ang="0">
                  <a:pos x="8" y="83"/>
                </a:cxn>
                <a:cxn ang="0">
                  <a:pos x="68" y="110"/>
                </a:cxn>
                <a:cxn ang="0">
                  <a:pos x="68" y="120"/>
                </a:cxn>
                <a:cxn ang="0">
                  <a:pos x="86" y="128"/>
                </a:cxn>
                <a:cxn ang="0">
                  <a:pos x="113" y="128"/>
                </a:cxn>
                <a:cxn ang="0">
                  <a:pos x="131" y="116"/>
                </a:cxn>
                <a:cxn ang="0">
                  <a:pos x="139" y="116"/>
                </a:cxn>
                <a:cxn ang="0">
                  <a:pos x="122" y="77"/>
                </a:cxn>
                <a:cxn ang="0">
                  <a:pos x="94" y="55"/>
                </a:cxn>
                <a:cxn ang="0">
                  <a:pos x="106" y="25"/>
                </a:cxn>
                <a:cxn ang="0">
                  <a:pos x="97" y="20"/>
                </a:cxn>
                <a:cxn ang="0">
                  <a:pos x="86" y="0"/>
                </a:cxn>
                <a:cxn ang="0">
                  <a:pos x="54" y="2"/>
                </a:cxn>
                <a:cxn ang="0">
                  <a:pos x="38" y="12"/>
                </a:cxn>
                <a:cxn ang="0">
                  <a:pos x="35" y="45"/>
                </a:cxn>
                <a:cxn ang="0">
                  <a:pos x="0" y="65"/>
                </a:cxn>
              </a:cxnLst>
              <a:rect l="0" t="0" r="r" b="b"/>
              <a:pathLst>
                <a:path w="140" h="129">
                  <a:moveTo>
                    <a:pt x="0" y="65"/>
                  </a:moveTo>
                  <a:lnTo>
                    <a:pt x="8" y="83"/>
                  </a:lnTo>
                  <a:lnTo>
                    <a:pt x="68" y="110"/>
                  </a:lnTo>
                  <a:lnTo>
                    <a:pt x="68" y="120"/>
                  </a:lnTo>
                  <a:lnTo>
                    <a:pt x="86" y="128"/>
                  </a:lnTo>
                  <a:lnTo>
                    <a:pt x="113" y="128"/>
                  </a:lnTo>
                  <a:lnTo>
                    <a:pt x="131" y="116"/>
                  </a:lnTo>
                  <a:lnTo>
                    <a:pt x="139" y="116"/>
                  </a:lnTo>
                  <a:lnTo>
                    <a:pt x="122" y="77"/>
                  </a:lnTo>
                  <a:lnTo>
                    <a:pt x="94" y="55"/>
                  </a:lnTo>
                  <a:lnTo>
                    <a:pt x="106" y="25"/>
                  </a:lnTo>
                  <a:lnTo>
                    <a:pt x="97" y="20"/>
                  </a:lnTo>
                  <a:lnTo>
                    <a:pt x="86" y="0"/>
                  </a:lnTo>
                  <a:lnTo>
                    <a:pt x="54" y="2"/>
                  </a:lnTo>
                  <a:lnTo>
                    <a:pt x="38" y="12"/>
                  </a:lnTo>
                  <a:lnTo>
                    <a:pt x="35" y="45"/>
                  </a:lnTo>
                  <a:lnTo>
                    <a:pt x="0" y="65"/>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18" name="Freeform 218"/>
            <p:cNvSpPr/>
            <p:nvPr/>
          </p:nvSpPr>
          <p:spPr bwMode="auto">
            <a:xfrm>
              <a:off x="3043" y="1770"/>
              <a:ext cx="108" cy="116"/>
            </a:xfrm>
            <a:custGeom>
              <a:avLst/>
              <a:gdLst/>
              <a:ahLst/>
              <a:cxnLst>
                <a:cxn ang="0">
                  <a:pos x="0" y="68"/>
                </a:cxn>
                <a:cxn ang="0">
                  <a:pos x="8" y="87"/>
                </a:cxn>
                <a:cxn ang="0">
                  <a:pos x="71" y="115"/>
                </a:cxn>
                <a:cxn ang="0">
                  <a:pos x="71" y="126"/>
                </a:cxn>
                <a:cxn ang="0">
                  <a:pos x="90" y="134"/>
                </a:cxn>
                <a:cxn ang="0">
                  <a:pos x="118" y="134"/>
                </a:cxn>
                <a:cxn ang="0">
                  <a:pos x="137" y="121"/>
                </a:cxn>
                <a:cxn ang="0">
                  <a:pos x="145" y="121"/>
                </a:cxn>
                <a:cxn ang="0">
                  <a:pos x="127" y="81"/>
                </a:cxn>
                <a:cxn ang="0">
                  <a:pos x="98" y="58"/>
                </a:cxn>
                <a:cxn ang="0">
                  <a:pos x="111" y="26"/>
                </a:cxn>
                <a:cxn ang="0">
                  <a:pos x="101" y="21"/>
                </a:cxn>
                <a:cxn ang="0">
                  <a:pos x="90" y="0"/>
                </a:cxn>
                <a:cxn ang="0">
                  <a:pos x="56" y="2"/>
                </a:cxn>
                <a:cxn ang="0">
                  <a:pos x="40" y="13"/>
                </a:cxn>
                <a:cxn ang="0">
                  <a:pos x="37" y="47"/>
                </a:cxn>
                <a:cxn ang="0">
                  <a:pos x="0" y="68"/>
                </a:cxn>
              </a:cxnLst>
              <a:rect l="0" t="0" r="r" b="b"/>
              <a:pathLst>
                <a:path w="146" h="135">
                  <a:moveTo>
                    <a:pt x="0" y="68"/>
                  </a:moveTo>
                  <a:lnTo>
                    <a:pt x="8" y="87"/>
                  </a:lnTo>
                  <a:lnTo>
                    <a:pt x="71" y="115"/>
                  </a:lnTo>
                  <a:lnTo>
                    <a:pt x="71" y="126"/>
                  </a:lnTo>
                  <a:lnTo>
                    <a:pt x="90" y="134"/>
                  </a:lnTo>
                  <a:lnTo>
                    <a:pt x="118" y="134"/>
                  </a:lnTo>
                  <a:lnTo>
                    <a:pt x="137" y="121"/>
                  </a:lnTo>
                  <a:lnTo>
                    <a:pt x="145" y="121"/>
                  </a:lnTo>
                  <a:lnTo>
                    <a:pt x="127" y="81"/>
                  </a:lnTo>
                  <a:lnTo>
                    <a:pt x="98" y="58"/>
                  </a:lnTo>
                  <a:lnTo>
                    <a:pt x="111" y="26"/>
                  </a:lnTo>
                  <a:lnTo>
                    <a:pt x="101" y="21"/>
                  </a:lnTo>
                  <a:lnTo>
                    <a:pt x="90" y="0"/>
                  </a:lnTo>
                  <a:lnTo>
                    <a:pt x="56" y="2"/>
                  </a:lnTo>
                  <a:lnTo>
                    <a:pt x="40" y="13"/>
                  </a:lnTo>
                  <a:lnTo>
                    <a:pt x="37" y="47"/>
                  </a:lnTo>
                  <a:lnTo>
                    <a:pt x="0" y="6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19" name="Freeform 219"/>
            <p:cNvSpPr/>
            <p:nvPr/>
          </p:nvSpPr>
          <p:spPr bwMode="auto">
            <a:xfrm>
              <a:off x="3109" y="1884"/>
              <a:ext cx="17" cy="5"/>
            </a:xfrm>
            <a:custGeom>
              <a:avLst/>
              <a:gdLst/>
              <a:ahLst/>
              <a:cxnLst>
                <a:cxn ang="0">
                  <a:pos x="0" y="0"/>
                </a:cxn>
                <a:cxn ang="0">
                  <a:pos x="10" y="4"/>
                </a:cxn>
                <a:cxn ang="0">
                  <a:pos x="22" y="0"/>
                </a:cxn>
                <a:cxn ang="0">
                  <a:pos x="0" y="0"/>
                </a:cxn>
              </a:cxnLst>
              <a:rect l="0" t="0" r="r" b="b"/>
              <a:pathLst>
                <a:path w="23" h="5">
                  <a:moveTo>
                    <a:pt x="0" y="0"/>
                  </a:moveTo>
                  <a:lnTo>
                    <a:pt x="10" y="4"/>
                  </a:lnTo>
                  <a:lnTo>
                    <a:pt x="22" y="0"/>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20" name="Freeform 220"/>
            <p:cNvSpPr/>
            <p:nvPr/>
          </p:nvSpPr>
          <p:spPr bwMode="auto">
            <a:xfrm>
              <a:off x="3109" y="1884"/>
              <a:ext cx="22" cy="10"/>
            </a:xfrm>
            <a:custGeom>
              <a:avLst/>
              <a:gdLst/>
              <a:ahLst/>
              <a:cxnLst>
                <a:cxn ang="0">
                  <a:pos x="0" y="0"/>
                </a:cxn>
                <a:cxn ang="0">
                  <a:pos x="13" y="10"/>
                </a:cxn>
                <a:cxn ang="0">
                  <a:pos x="28" y="0"/>
                </a:cxn>
                <a:cxn ang="0">
                  <a:pos x="0" y="0"/>
                </a:cxn>
              </a:cxnLst>
              <a:rect l="0" t="0" r="r" b="b"/>
              <a:pathLst>
                <a:path w="29" h="11">
                  <a:moveTo>
                    <a:pt x="0" y="0"/>
                  </a:moveTo>
                  <a:lnTo>
                    <a:pt x="13" y="10"/>
                  </a:lnTo>
                  <a:lnTo>
                    <a:pt x="28" y="0"/>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21" name="Freeform 221"/>
            <p:cNvSpPr/>
            <p:nvPr/>
          </p:nvSpPr>
          <p:spPr bwMode="auto">
            <a:xfrm>
              <a:off x="2509" y="1489"/>
              <a:ext cx="43" cy="55"/>
            </a:xfrm>
            <a:custGeom>
              <a:avLst/>
              <a:gdLst/>
              <a:ahLst/>
              <a:cxnLst>
                <a:cxn ang="0">
                  <a:pos x="0" y="55"/>
                </a:cxn>
                <a:cxn ang="0">
                  <a:pos x="13" y="62"/>
                </a:cxn>
                <a:cxn ang="0">
                  <a:pos x="5" y="64"/>
                </a:cxn>
                <a:cxn ang="0">
                  <a:pos x="55" y="57"/>
                </a:cxn>
                <a:cxn ang="0">
                  <a:pos x="58" y="21"/>
                </a:cxn>
                <a:cxn ang="0">
                  <a:pos x="53" y="14"/>
                </a:cxn>
                <a:cxn ang="0">
                  <a:pos x="36" y="18"/>
                </a:cxn>
                <a:cxn ang="0">
                  <a:pos x="32" y="14"/>
                </a:cxn>
                <a:cxn ang="0">
                  <a:pos x="38" y="5"/>
                </a:cxn>
                <a:cxn ang="0">
                  <a:pos x="32" y="0"/>
                </a:cxn>
                <a:cxn ang="0">
                  <a:pos x="26" y="16"/>
                </a:cxn>
                <a:cxn ang="0">
                  <a:pos x="5" y="24"/>
                </a:cxn>
                <a:cxn ang="0">
                  <a:pos x="13" y="26"/>
                </a:cxn>
                <a:cxn ang="0">
                  <a:pos x="7" y="34"/>
                </a:cxn>
                <a:cxn ang="0">
                  <a:pos x="22" y="36"/>
                </a:cxn>
                <a:cxn ang="0">
                  <a:pos x="7" y="50"/>
                </a:cxn>
                <a:cxn ang="0">
                  <a:pos x="24" y="48"/>
                </a:cxn>
                <a:cxn ang="0">
                  <a:pos x="0" y="55"/>
                </a:cxn>
              </a:cxnLst>
              <a:rect l="0" t="0" r="r" b="b"/>
              <a:pathLst>
                <a:path w="59" h="65">
                  <a:moveTo>
                    <a:pt x="0" y="55"/>
                  </a:moveTo>
                  <a:lnTo>
                    <a:pt x="13" y="62"/>
                  </a:lnTo>
                  <a:lnTo>
                    <a:pt x="5" y="64"/>
                  </a:lnTo>
                  <a:lnTo>
                    <a:pt x="55" y="57"/>
                  </a:lnTo>
                  <a:lnTo>
                    <a:pt x="58" y="21"/>
                  </a:lnTo>
                  <a:lnTo>
                    <a:pt x="53" y="14"/>
                  </a:lnTo>
                  <a:lnTo>
                    <a:pt x="36" y="18"/>
                  </a:lnTo>
                  <a:lnTo>
                    <a:pt x="32" y="14"/>
                  </a:lnTo>
                  <a:lnTo>
                    <a:pt x="38" y="5"/>
                  </a:lnTo>
                  <a:lnTo>
                    <a:pt x="32" y="0"/>
                  </a:lnTo>
                  <a:lnTo>
                    <a:pt x="26" y="16"/>
                  </a:lnTo>
                  <a:lnTo>
                    <a:pt x="5" y="24"/>
                  </a:lnTo>
                  <a:lnTo>
                    <a:pt x="13" y="26"/>
                  </a:lnTo>
                  <a:lnTo>
                    <a:pt x="7" y="34"/>
                  </a:lnTo>
                  <a:lnTo>
                    <a:pt x="22" y="36"/>
                  </a:lnTo>
                  <a:lnTo>
                    <a:pt x="7" y="50"/>
                  </a:lnTo>
                  <a:lnTo>
                    <a:pt x="24" y="48"/>
                  </a:lnTo>
                  <a:lnTo>
                    <a:pt x="0" y="5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22" name="Freeform 222"/>
            <p:cNvSpPr/>
            <p:nvPr/>
          </p:nvSpPr>
          <p:spPr bwMode="auto">
            <a:xfrm>
              <a:off x="2509" y="1489"/>
              <a:ext cx="48" cy="60"/>
            </a:xfrm>
            <a:custGeom>
              <a:avLst/>
              <a:gdLst/>
              <a:ahLst/>
              <a:cxnLst>
                <a:cxn ang="0">
                  <a:pos x="0" y="60"/>
                </a:cxn>
                <a:cxn ang="0">
                  <a:pos x="14" y="68"/>
                </a:cxn>
                <a:cxn ang="0">
                  <a:pos x="5" y="70"/>
                </a:cxn>
                <a:cxn ang="0">
                  <a:pos x="61" y="62"/>
                </a:cxn>
                <a:cxn ang="0">
                  <a:pos x="64" y="23"/>
                </a:cxn>
                <a:cxn ang="0">
                  <a:pos x="58" y="15"/>
                </a:cxn>
                <a:cxn ang="0">
                  <a:pos x="40" y="20"/>
                </a:cxn>
                <a:cxn ang="0">
                  <a:pos x="35" y="15"/>
                </a:cxn>
                <a:cxn ang="0">
                  <a:pos x="42" y="5"/>
                </a:cxn>
                <a:cxn ang="0">
                  <a:pos x="35" y="0"/>
                </a:cxn>
                <a:cxn ang="0">
                  <a:pos x="29" y="18"/>
                </a:cxn>
                <a:cxn ang="0">
                  <a:pos x="5" y="26"/>
                </a:cxn>
                <a:cxn ang="0">
                  <a:pos x="14" y="28"/>
                </a:cxn>
                <a:cxn ang="0">
                  <a:pos x="8" y="37"/>
                </a:cxn>
                <a:cxn ang="0">
                  <a:pos x="24" y="39"/>
                </a:cxn>
                <a:cxn ang="0">
                  <a:pos x="8" y="55"/>
                </a:cxn>
                <a:cxn ang="0">
                  <a:pos x="27" y="52"/>
                </a:cxn>
                <a:cxn ang="0">
                  <a:pos x="0" y="60"/>
                </a:cxn>
              </a:cxnLst>
              <a:rect l="0" t="0" r="r" b="b"/>
              <a:pathLst>
                <a:path w="65" h="71">
                  <a:moveTo>
                    <a:pt x="0" y="60"/>
                  </a:moveTo>
                  <a:lnTo>
                    <a:pt x="14" y="68"/>
                  </a:lnTo>
                  <a:lnTo>
                    <a:pt x="5" y="70"/>
                  </a:lnTo>
                  <a:lnTo>
                    <a:pt x="61" y="62"/>
                  </a:lnTo>
                  <a:lnTo>
                    <a:pt x="64" y="23"/>
                  </a:lnTo>
                  <a:lnTo>
                    <a:pt x="58" y="15"/>
                  </a:lnTo>
                  <a:lnTo>
                    <a:pt x="40" y="20"/>
                  </a:lnTo>
                  <a:lnTo>
                    <a:pt x="35" y="15"/>
                  </a:lnTo>
                  <a:lnTo>
                    <a:pt x="42" y="5"/>
                  </a:lnTo>
                  <a:lnTo>
                    <a:pt x="35" y="0"/>
                  </a:lnTo>
                  <a:lnTo>
                    <a:pt x="29" y="18"/>
                  </a:lnTo>
                  <a:lnTo>
                    <a:pt x="5" y="26"/>
                  </a:lnTo>
                  <a:lnTo>
                    <a:pt x="14" y="28"/>
                  </a:lnTo>
                  <a:lnTo>
                    <a:pt x="8" y="37"/>
                  </a:lnTo>
                  <a:lnTo>
                    <a:pt x="24" y="39"/>
                  </a:lnTo>
                  <a:lnTo>
                    <a:pt x="8" y="55"/>
                  </a:lnTo>
                  <a:lnTo>
                    <a:pt x="27" y="52"/>
                  </a:lnTo>
                  <a:lnTo>
                    <a:pt x="0" y="6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23" name="Freeform 223"/>
            <p:cNvSpPr/>
            <p:nvPr/>
          </p:nvSpPr>
          <p:spPr bwMode="auto">
            <a:xfrm>
              <a:off x="2991" y="1830"/>
              <a:ext cx="13" cy="47"/>
            </a:xfrm>
            <a:custGeom>
              <a:avLst/>
              <a:gdLst/>
              <a:ahLst/>
              <a:cxnLst>
                <a:cxn ang="0">
                  <a:pos x="0" y="26"/>
                </a:cxn>
                <a:cxn ang="0">
                  <a:pos x="8" y="54"/>
                </a:cxn>
                <a:cxn ang="0">
                  <a:pos x="10" y="54"/>
                </a:cxn>
                <a:cxn ang="0">
                  <a:pos x="14" y="23"/>
                </a:cxn>
                <a:cxn ang="0">
                  <a:pos x="8" y="23"/>
                </a:cxn>
                <a:cxn ang="0">
                  <a:pos x="8" y="12"/>
                </a:cxn>
                <a:cxn ang="0">
                  <a:pos x="14" y="6"/>
                </a:cxn>
                <a:cxn ang="0">
                  <a:pos x="16" y="0"/>
                </a:cxn>
                <a:cxn ang="0">
                  <a:pos x="10" y="0"/>
                </a:cxn>
                <a:cxn ang="0">
                  <a:pos x="0" y="26"/>
                </a:cxn>
              </a:cxnLst>
              <a:rect l="0" t="0" r="r" b="b"/>
              <a:pathLst>
                <a:path w="17" h="55">
                  <a:moveTo>
                    <a:pt x="0" y="26"/>
                  </a:moveTo>
                  <a:lnTo>
                    <a:pt x="8" y="54"/>
                  </a:lnTo>
                  <a:lnTo>
                    <a:pt x="10" y="54"/>
                  </a:lnTo>
                  <a:lnTo>
                    <a:pt x="14" y="23"/>
                  </a:lnTo>
                  <a:lnTo>
                    <a:pt x="8" y="23"/>
                  </a:lnTo>
                  <a:lnTo>
                    <a:pt x="8" y="12"/>
                  </a:lnTo>
                  <a:lnTo>
                    <a:pt x="14" y="6"/>
                  </a:lnTo>
                  <a:lnTo>
                    <a:pt x="16" y="0"/>
                  </a:lnTo>
                  <a:lnTo>
                    <a:pt x="10" y="0"/>
                  </a:lnTo>
                  <a:lnTo>
                    <a:pt x="0" y="26"/>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24" name="Freeform 224"/>
            <p:cNvSpPr/>
            <p:nvPr/>
          </p:nvSpPr>
          <p:spPr bwMode="auto">
            <a:xfrm>
              <a:off x="2991" y="1830"/>
              <a:ext cx="18" cy="53"/>
            </a:xfrm>
            <a:custGeom>
              <a:avLst/>
              <a:gdLst/>
              <a:ahLst/>
              <a:cxnLst>
                <a:cxn ang="0">
                  <a:pos x="0" y="29"/>
                </a:cxn>
                <a:cxn ang="0">
                  <a:pos x="11" y="60"/>
                </a:cxn>
                <a:cxn ang="0">
                  <a:pos x="14" y="60"/>
                </a:cxn>
                <a:cxn ang="0">
                  <a:pos x="19" y="26"/>
                </a:cxn>
                <a:cxn ang="0">
                  <a:pos x="11" y="26"/>
                </a:cxn>
                <a:cxn ang="0">
                  <a:pos x="11" y="13"/>
                </a:cxn>
                <a:cxn ang="0">
                  <a:pos x="19" y="7"/>
                </a:cxn>
                <a:cxn ang="0">
                  <a:pos x="22" y="0"/>
                </a:cxn>
                <a:cxn ang="0">
                  <a:pos x="14" y="0"/>
                </a:cxn>
                <a:cxn ang="0">
                  <a:pos x="0" y="29"/>
                </a:cxn>
              </a:cxnLst>
              <a:rect l="0" t="0" r="r" b="b"/>
              <a:pathLst>
                <a:path w="23" h="61">
                  <a:moveTo>
                    <a:pt x="0" y="29"/>
                  </a:moveTo>
                  <a:lnTo>
                    <a:pt x="11" y="60"/>
                  </a:lnTo>
                  <a:lnTo>
                    <a:pt x="14" y="60"/>
                  </a:lnTo>
                  <a:lnTo>
                    <a:pt x="19" y="26"/>
                  </a:lnTo>
                  <a:lnTo>
                    <a:pt x="11" y="26"/>
                  </a:lnTo>
                  <a:lnTo>
                    <a:pt x="11" y="13"/>
                  </a:lnTo>
                  <a:lnTo>
                    <a:pt x="19" y="7"/>
                  </a:lnTo>
                  <a:lnTo>
                    <a:pt x="22" y="0"/>
                  </a:lnTo>
                  <a:lnTo>
                    <a:pt x="14" y="0"/>
                  </a:lnTo>
                  <a:lnTo>
                    <a:pt x="0" y="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25" name="Freeform 225"/>
            <p:cNvSpPr/>
            <p:nvPr/>
          </p:nvSpPr>
          <p:spPr bwMode="auto">
            <a:xfrm>
              <a:off x="2696" y="1625"/>
              <a:ext cx="123" cy="134"/>
            </a:xfrm>
            <a:custGeom>
              <a:avLst/>
              <a:gdLst/>
              <a:ahLst/>
              <a:cxnLst>
                <a:cxn ang="0">
                  <a:pos x="0" y="38"/>
                </a:cxn>
                <a:cxn ang="0">
                  <a:pos x="3" y="19"/>
                </a:cxn>
                <a:cxn ang="0">
                  <a:pos x="23" y="10"/>
                </a:cxn>
                <a:cxn ang="0">
                  <a:pos x="34" y="17"/>
                </a:cxn>
                <a:cxn ang="0">
                  <a:pos x="51" y="2"/>
                </a:cxn>
                <a:cxn ang="0">
                  <a:pos x="76" y="0"/>
                </a:cxn>
                <a:cxn ang="0">
                  <a:pos x="97" y="10"/>
                </a:cxn>
                <a:cxn ang="0">
                  <a:pos x="97" y="25"/>
                </a:cxn>
                <a:cxn ang="0">
                  <a:pos x="79" y="28"/>
                </a:cxn>
                <a:cxn ang="0">
                  <a:pos x="81" y="50"/>
                </a:cxn>
                <a:cxn ang="0">
                  <a:pos x="114" y="86"/>
                </a:cxn>
                <a:cxn ang="0">
                  <a:pos x="131" y="88"/>
                </a:cxn>
                <a:cxn ang="0">
                  <a:pos x="129" y="95"/>
                </a:cxn>
                <a:cxn ang="0">
                  <a:pos x="167" y="118"/>
                </a:cxn>
                <a:cxn ang="0">
                  <a:pos x="142" y="116"/>
                </a:cxn>
                <a:cxn ang="0">
                  <a:pos x="148" y="136"/>
                </a:cxn>
                <a:cxn ang="0">
                  <a:pos x="131" y="156"/>
                </a:cxn>
                <a:cxn ang="0">
                  <a:pos x="126" y="118"/>
                </a:cxn>
                <a:cxn ang="0">
                  <a:pos x="61" y="80"/>
                </a:cxn>
                <a:cxn ang="0">
                  <a:pos x="48" y="52"/>
                </a:cxn>
                <a:cxn ang="0">
                  <a:pos x="28" y="45"/>
                </a:cxn>
                <a:cxn ang="0">
                  <a:pos x="11" y="55"/>
                </a:cxn>
                <a:cxn ang="0">
                  <a:pos x="0" y="38"/>
                </a:cxn>
              </a:cxnLst>
              <a:rect l="0" t="0" r="r" b="b"/>
              <a:pathLst>
                <a:path w="168" h="157">
                  <a:moveTo>
                    <a:pt x="0" y="38"/>
                  </a:moveTo>
                  <a:lnTo>
                    <a:pt x="3" y="19"/>
                  </a:lnTo>
                  <a:lnTo>
                    <a:pt x="23" y="10"/>
                  </a:lnTo>
                  <a:lnTo>
                    <a:pt x="34" y="17"/>
                  </a:lnTo>
                  <a:lnTo>
                    <a:pt x="51" y="2"/>
                  </a:lnTo>
                  <a:lnTo>
                    <a:pt x="76" y="0"/>
                  </a:lnTo>
                  <a:lnTo>
                    <a:pt x="97" y="10"/>
                  </a:lnTo>
                  <a:lnTo>
                    <a:pt x="97" y="25"/>
                  </a:lnTo>
                  <a:lnTo>
                    <a:pt x="79" y="28"/>
                  </a:lnTo>
                  <a:lnTo>
                    <a:pt x="81" y="50"/>
                  </a:lnTo>
                  <a:lnTo>
                    <a:pt x="114" y="86"/>
                  </a:lnTo>
                  <a:lnTo>
                    <a:pt x="131" y="88"/>
                  </a:lnTo>
                  <a:lnTo>
                    <a:pt x="129" y="95"/>
                  </a:lnTo>
                  <a:lnTo>
                    <a:pt x="167" y="118"/>
                  </a:lnTo>
                  <a:lnTo>
                    <a:pt x="142" y="116"/>
                  </a:lnTo>
                  <a:lnTo>
                    <a:pt x="148" y="136"/>
                  </a:lnTo>
                  <a:lnTo>
                    <a:pt x="131" y="156"/>
                  </a:lnTo>
                  <a:lnTo>
                    <a:pt x="126" y="118"/>
                  </a:lnTo>
                  <a:lnTo>
                    <a:pt x="61" y="80"/>
                  </a:lnTo>
                  <a:lnTo>
                    <a:pt x="48" y="52"/>
                  </a:lnTo>
                  <a:lnTo>
                    <a:pt x="28" y="45"/>
                  </a:lnTo>
                  <a:lnTo>
                    <a:pt x="11" y="55"/>
                  </a:lnTo>
                  <a:lnTo>
                    <a:pt x="0" y="3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26" name="Freeform 226"/>
            <p:cNvSpPr/>
            <p:nvPr/>
          </p:nvSpPr>
          <p:spPr bwMode="auto">
            <a:xfrm>
              <a:off x="2696" y="1625"/>
              <a:ext cx="128" cy="139"/>
            </a:xfrm>
            <a:custGeom>
              <a:avLst/>
              <a:gdLst/>
              <a:ahLst/>
              <a:cxnLst>
                <a:cxn ang="0">
                  <a:pos x="0" y="39"/>
                </a:cxn>
                <a:cxn ang="0">
                  <a:pos x="3" y="20"/>
                </a:cxn>
                <a:cxn ang="0">
                  <a:pos x="24" y="10"/>
                </a:cxn>
                <a:cxn ang="0">
                  <a:pos x="35" y="18"/>
                </a:cxn>
                <a:cxn ang="0">
                  <a:pos x="53" y="2"/>
                </a:cxn>
                <a:cxn ang="0">
                  <a:pos x="79" y="0"/>
                </a:cxn>
                <a:cxn ang="0">
                  <a:pos x="100" y="10"/>
                </a:cxn>
                <a:cxn ang="0">
                  <a:pos x="100" y="26"/>
                </a:cxn>
                <a:cxn ang="0">
                  <a:pos x="82" y="29"/>
                </a:cxn>
                <a:cxn ang="0">
                  <a:pos x="84" y="52"/>
                </a:cxn>
                <a:cxn ang="0">
                  <a:pos x="118" y="89"/>
                </a:cxn>
                <a:cxn ang="0">
                  <a:pos x="136" y="91"/>
                </a:cxn>
                <a:cxn ang="0">
                  <a:pos x="134" y="99"/>
                </a:cxn>
                <a:cxn ang="0">
                  <a:pos x="173" y="123"/>
                </a:cxn>
                <a:cxn ang="0">
                  <a:pos x="147" y="120"/>
                </a:cxn>
                <a:cxn ang="0">
                  <a:pos x="153" y="141"/>
                </a:cxn>
                <a:cxn ang="0">
                  <a:pos x="136" y="162"/>
                </a:cxn>
                <a:cxn ang="0">
                  <a:pos x="131" y="123"/>
                </a:cxn>
                <a:cxn ang="0">
                  <a:pos x="63" y="83"/>
                </a:cxn>
                <a:cxn ang="0">
                  <a:pos x="50" y="54"/>
                </a:cxn>
                <a:cxn ang="0">
                  <a:pos x="29" y="47"/>
                </a:cxn>
                <a:cxn ang="0">
                  <a:pos x="11" y="57"/>
                </a:cxn>
                <a:cxn ang="0">
                  <a:pos x="0" y="39"/>
                </a:cxn>
              </a:cxnLst>
              <a:rect l="0" t="0" r="r" b="b"/>
              <a:pathLst>
                <a:path w="174" h="163">
                  <a:moveTo>
                    <a:pt x="0" y="39"/>
                  </a:moveTo>
                  <a:lnTo>
                    <a:pt x="3" y="20"/>
                  </a:lnTo>
                  <a:lnTo>
                    <a:pt x="24" y="10"/>
                  </a:lnTo>
                  <a:lnTo>
                    <a:pt x="35" y="18"/>
                  </a:lnTo>
                  <a:lnTo>
                    <a:pt x="53" y="2"/>
                  </a:lnTo>
                  <a:lnTo>
                    <a:pt x="79" y="0"/>
                  </a:lnTo>
                  <a:lnTo>
                    <a:pt x="100" y="10"/>
                  </a:lnTo>
                  <a:lnTo>
                    <a:pt x="100" y="26"/>
                  </a:lnTo>
                  <a:lnTo>
                    <a:pt x="82" y="29"/>
                  </a:lnTo>
                  <a:lnTo>
                    <a:pt x="84" y="52"/>
                  </a:lnTo>
                  <a:lnTo>
                    <a:pt x="118" y="89"/>
                  </a:lnTo>
                  <a:lnTo>
                    <a:pt x="136" y="91"/>
                  </a:lnTo>
                  <a:lnTo>
                    <a:pt x="134" y="99"/>
                  </a:lnTo>
                  <a:lnTo>
                    <a:pt x="173" y="123"/>
                  </a:lnTo>
                  <a:lnTo>
                    <a:pt x="147" y="120"/>
                  </a:lnTo>
                  <a:lnTo>
                    <a:pt x="153" y="141"/>
                  </a:lnTo>
                  <a:lnTo>
                    <a:pt x="136" y="162"/>
                  </a:lnTo>
                  <a:lnTo>
                    <a:pt x="131" y="123"/>
                  </a:lnTo>
                  <a:lnTo>
                    <a:pt x="63" y="83"/>
                  </a:lnTo>
                  <a:lnTo>
                    <a:pt x="50" y="54"/>
                  </a:lnTo>
                  <a:lnTo>
                    <a:pt x="29" y="47"/>
                  </a:lnTo>
                  <a:lnTo>
                    <a:pt x="11" y="57"/>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27" name="Freeform 227"/>
            <p:cNvSpPr/>
            <p:nvPr/>
          </p:nvSpPr>
          <p:spPr bwMode="auto">
            <a:xfrm>
              <a:off x="2711" y="1712"/>
              <a:ext cx="13" cy="29"/>
            </a:xfrm>
            <a:custGeom>
              <a:avLst/>
              <a:gdLst/>
              <a:ahLst/>
              <a:cxnLst>
                <a:cxn ang="0">
                  <a:pos x="0" y="4"/>
                </a:cxn>
                <a:cxn ang="0">
                  <a:pos x="2" y="31"/>
                </a:cxn>
                <a:cxn ang="0">
                  <a:pos x="11" y="33"/>
                </a:cxn>
                <a:cxn ang="0">
                  <a:pos x="18" y="14"/>
                </a:cxn>
                <a:cxn ang="0">
                  <a:pos x="12" y="0"/>
                </a:cxn>
                <a:cxn ang="0">
                  <a:pos x="0" y="4"/>
                </a:cxn>
              </a:cxnLst>
              <a:rect l="0" t="0" r="r" b="b"/>
              <a:pathLst>
                <a:path w="19" h="34">
                  <a:moveTo>
                    <a:pt x="0" y="4"/>
                  </a:moveTo>
                  <a:lnTo>
                    <a:pt x="2" y="31"/>
                  </a:lnTo>
                  <a:lnTo>
                    <a:pt x="11" y="33"/>
                  </a:lnTo>
                  <a:lnTo>
                    <a:pt x="18" y="14"/>
                  </a:lnTo>
                  <a:lnTo>
                    <a:pt x="12" y="0"/>
                  </a:lnTo>
                  <a:lnTo>
                    <a:pt x="0" y="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28" name="Freeform 228"/>
            <p:cNvSpPr/>
            <p:nvPr/>
          </p:nvSpPr>
          <p:spPr bwMode="auto">
            <a:xfrm>
              <a:off x="2711" y="1712"/>
              <a:ext cx="19" cy="34"/>
            </a:xfrm>
            <a:custGeom>
              <a:avLst/>
              <a:gdLst/>
              <a:ahLst/>
              <a:cxnLst>
                <a:cxn ang="0">
                  <a:pos x="0" y="5"/>
                </a:cxn>
                <a:cxn ang="0">
                  <a:pos x="3" y="37"/>
                </a:cxn>
                <a:cxn ang="0">
                  <a:pos x="14" y="39"/>
                </a:cxn>
                <a:cxn ang="0">
                  <a:pos x="24" y="16"/>
                </a:cxn>
                <a:cxn ang="0">
                  <a:pos x="16" y="0"/>
                </a:cxn>
                <a:cxn ang="0">
                  <a:pos x="0" y="5"/>
                </a:cxn>
              </a:cxnLst>
              <a:rect l="0" t="0" r="r" b="b"/>
              <a:pathLst>
                <a:path w="25" h="40">
                  <a:moveTo>
                    <a:pt x="0" y="5"/>
                  </a:moveTo>
                  <a:lnTo>
                    <a:pt x="3" y="37"/>
                  </a:lnTo>
                  <a:lnTo>
                    <a:pt x="14" y="39"/>
                  </a:lnTo>
                  <a:lnTo>
                    <a:pt x="24" y="16"/>
                  </a:lnTo>
                  <a:lnTo>
                    <a:pt x="16" y="0"/>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29" name="Freeform 229"/>
            <p:cNvSpPr/>
            <p:nvPr/>
          </p:nvSpPr>
          <p:spPr bwMode="auto">
            <a:xfrm>
              <a:off x="2758" y="1754"/>
              <a:ext cx="29" cy="21"/>
            </a:xfrm>
            <a:custGeom>
              <a:avLst/>
              <a:gdLst/>
              <a:ahLst/>
              <a:cxnLst>
                <a:cxn ang="0">
                  <a:pos x="0" y="8"/>
                </a:cxn>
                <a:cxn ang="0">
                  <a:pos x="34" y="23"/>
                </a:cxn>
                <a:cxn ang="0">
                  <a:pos x="39" y="0"/>
                </a:cxn>
                <a:cxn ang="0">
                  <a:pos x="0" y="8"/>
                </a:cxn>
              </a:cxnLst>
              <a:rect l="0" t="0" r="r" b="b"/>
              <a:pathLst>
                <a:path w="40" h="24">
                  <a:moveTo>
                    <a:pt x="0" y="8"/>
                  </a:moveTo>
                  <a:lnTo>
                    <a:pt x="34" y="23"/>
                  </a:lnTo>
                  <a:lnTo>
                    <a:pt x="39" y="0"/>
                  </a:lnTo>
                  <a:lnTo>
                    <a:pt x="0" y="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30" name="Freeform 230"/>
            <p:cNvSpPr/>
            <p:nvPr/>
          </p:nvSpPr>
          <p:spPr bwMode="auto">
            <a:xfrm>
              <a:off x="2758" y="1754"/>
              <a:ext cx="33" cy="26"/>
            </a:xfrm>
            <a:custGeom>
              <a:avLst/>
              <a:gdLst/>
              <a:ahLst/>
              <a:cxnLst>
                <a:cxn ang="0">
                  <a:pos x="0" y="10"/>
                </a:cxn>
                <a:cxn ang="0">
                  <a:pos x="39" y="29"/>
                </a:cxn>
                <a:cxn ang="0">
                  <a:pos x="45" y="0"/>
                </a:cxn>
                <a:cxn ang="0">
                  <a:pos x="0" y="10"/>
                </a:cxn>
              </a:cxnLst>
              <a:rect l="0" t="0" r="r" b="b"/>
              <a:pathLst>
                <a:path w="46" h="30">
                  <a:moveTo>
                    <a:pt x="0" y="10"/>
                  </a:moveTo>
                  <a:lnTo>
                    <a:pt x="39" y="29"/>
                  </a:lnTo>
                  <a:lnTo>
                    <a:pt x="45"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1" name="Freeform 231"/>
            <p:cNvSpPr/>
            <p:nvPr/>
          </p:nvSpPr>
          <p:spPr bwMode="auto">
            <a:xfrm>
              <a:off x="2529" y="2128"/>
              <a:ext cx="60" cy="74"/>
            </a:xfrm>
            <a:custGeom>
              <a:avLst/>
              <a:gdLst/>
              <a:ahLst/>
              <a:cxnLst>
                <a:cxn ang="0">
                  <a:pos x="0" y="57"/>
                </a:cxn>
                <a:cxn ang="0">
                  <a:pos x="2" y="45"/>
                </a:cxn>
                <a:cxn ang="0">
                  <a:pos x="5" y="30"/>
                </a:cxn>
                <a:cxn ang="0">
                  <a:pos x="12" y="30"/>
                </a:cxn>
                <a:cxn ang="0">
                  <a:pos x="7" y="6"/>
                </a:cxn>
                <a:cxn ang="0">
                  <a:pos x="32" y="0"/>
                </a:cxn>
                <a:cxn ang="0">
                  <a:pos x="46" y="6"/>
                </a:cxn>
                <a:cxn ang="0">
                  <a:pos x="51" y="13"/>
                </a:cxn>
                <a:cxn ang="0">
                  <a:pos x="80" y="15"/>
                </a:cxn>
                <a:cxn ang="0">
                  <a:pos x="75" y="79"/>
                </a:cxn>
                <a:cxn ang="0">
                  <a:pos x="14" y="86"/>
                </a:cxn>
                <a:cxn ang="0">
                  <a:pos x="14" y="65"/>
                </a:cxn>
                <a:cxn ang="0">
                  <a:pos x="0" y="57"/>
                </a:cxn>
              </a:cxnLst>
              <a:rect l="0" t="0" r="r" b="b"/>
              <a:pathLst>
                <a:path w="81" h="87">
                  <a:moveTo>
                    <a:pt x="0" y="57"/>
                  </a:moveTo>
                  <a:lnTo>
                    <a:pt x="2" y="45"/>
                  </a:lnTo>
                  <a:lnTo>
                    <a:pt x="5" y="30"/>
                  </a:lnTo>
                  <a:lnTo>
                    <a:pt x="12" y="30"/>
                  </a:lnTo>
                  <a:lnTo>
                    <a:pt x="7" y="6"/>
                  </a:lnTo>
                  <a:lnTo>
                    <a:pt x="32" y="0"/>
                  </a:lnTo>
                  <a:lnTo>
                    <a:pt x="46" y="6"/>
                  </a:lnTo>
                  <a:lnTo>
                    <a:pt x="51" y="13"/>
                  </a:lnTo>
                  <a:lnTo>
                    <a:pt x="80" y="15"/>
                  </a:lnTo>
                  <a:lnTo>
                    <a:pt x="75" y="79"/>
                  </a:lnTo>
                  <a:lnTo>
                    <a:pt x="14" y="86"/>
                  </a:lnTo>
                  <a:lnTo>
                    <a:pt x="14" y="65"/>
                  </a:lnTo>
                  <a:lnTo>
                    <a:pt x="0" y="5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32" name="Freeform 232"/>
            <p:cNvSpPr/>
            <p:nvPr/>
          </p:nvSpPr>
          <p:spPr bwMode="auto">
            <a:xfrm>
              <a:off x="2529" y="2128"/>
              <a:ext cx="64" cy="78"/>
            </a:xfrm>
            <a:custGeom>
              <a:avLst/>
              <a:gdLst/>
              <a:ahLst/>
              <a:cxnLst>
                <a:cxn ang="0">
                  <a:pos x="0" y="61"/>
                </a:cxn>
                <a:cxn ang="0">
                  <a:pos x="2" y="48"/>
                </a:cxn>
                <a:cxn ang="0">
                  <a:pos x="5" y="32"/>
                </a:cxn>
                <a:cxn ang="0">
                  <a:pos x="13" y="32"/>
                </a:cxn>
                <a:cxn ang="0">
                  <a:pos x="8" y="6"/>
                </a:cxn>
                <a:cxn ang="0">
                  <a:pos x="34" y="0"/>
                </a:cxn>
                <a:cxn ang="0">
                  <a:pos x="49" y="6"/>
                </a:cxn>
                <a:cxn ang="0">
                  <a:pos x="55" y="14"/>
                </a:cxn>
                <a:cxn ang="0">
                  <a:pos x="86" y="16"/>
                </a:cxn>
                <a:cxn ang="0">
                  <a:pos x="81" y="84"/>
                </a:cxn>
                <a:cxn ang="0">
                  <a:pos x="15" y="92"/>
                </a:cxn>
                <a:cxn ang="0">
                  <a:pos x="15" y="69"/>
                </a:cxn>
                <a:cxn ang="0">
                  <a:pos x="0" y="61"/>
                </a:cxn>
              </a:cxnLst>
              <a:rect l="0" t="0" r="r" b="b"/>
              <a:pathLst>
                <a:path w="87" h="93">
                  <a:moveTo>
                    <a:pt x="0" y="61"/>
                  </a:moveTo>
                  <a:lnTo>
                    <a:pt x="2" y="48"/>
                  </a:lnTo>
                  <a:lnTo>
                    <a:pt x="5" y="32"/>
                  </a:lnTo>
                  <a:lnTo>
                    <a:pt x="13" y="32"/>
                  </a:lnTo>
                  <a:lnTo>
                    <a:pt x="8" y="6"/>
                  </a:lnTo>
                  <a:lnTo>
                    <a:pt x="34" y="0"/>
                  </a:lnTo>
                  <a:lnTo>
                    <a:pt x="49" y="6"/>
                  </a:lnTo>
                  <a:lnTo>
                    <a:pt x="55" y="14"/>
                  </a:lnTo>
                  <a:lnTo>
                    <a:pt x="86" y="16"/>
                  </a:lnTo>
                  <a:lnTo>
                    <a:pt x="81" y="84"/>
                  </a:lnTo>
                  <a:lnTo>
                    <a:pt x="15" y="92"/>
                  </a:lnTo>
                  <a:lnTo>
                    <a:pt x="15" y="69"/>
                  </a:lnTo>
                  <a:lnTo>
                    <a:pt x="0" y="6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3" name="Freeform 233"/>
            <p:cNvSpPr/>
            <p:nvPr/>
          </p:nvSpPr>
          <p:spPr bwMode="auto">
            <a:xfrm>
              <a:off x="4033" y="1819"/>
              <a:ext cx="24" cy="32"/>
            </a:xfrm>
            <a:custGeom>
              <a:avLst/>
              <a:gdLst/>
              <a:ahLst/>
              <a:cxnLst>
                <a:cxn ang="0">
                  <a:pos x="0" y="11"/>
                </a:cxn>
                <a:cxn ang="0">
                  <a:pos x="3" y="20"/>
                </a:cxn>
                <a:cxn ang="0">
                  <a:pos x="9" y="11"/>
                </a:cxn>
                <a:cxn ang="0">
                  <a:pos x="11" y="15"/>
                </a:cxn>
                <a:cxn ang="0">
                  <a:pos x="9" y="36"/>
                </a:cxn>
                <a:cxn ang="0">
                  <a:pos x="20" y="33"/>
                </a:cxn>
                <a:cxn ang="0">
                  <a:pos x="31" y="15"/>
                </a:cxn>
                <a:cxn ang="0">
                  <a:pos x="26" y="2"/>
                </a:cxn>
                <a:cxn ang="0">
                  <a:pos x="11" y="0"/>
                </a:cxn>
                <a:cxn ang="0">
                  <a:pos x="0" y="11"/>
                </a:cxn>
              </a:cxnLst>
              <a:rect l="0" t="0" r="r" b="b"/>
              <a:pathLst>
                <a:path w="32" h="37">
                  <a:moveTo>
                    <a:pt x="0" y="11"/>
                  </a:moveTo>
                  <a:lnTo>
                    <a:pt x="3" y="20"/>
                  </a:lnTo>
                  <a:lnTo>
                    <a:pt x="9" y="11"/>
                  </a:lnTo>
                  <a:lnTo>
                    <a:pt x="11" y="15"/>
                  </a:lnTo>
                  <a:lnTo>
                    <a:pt x="9" y="36"/>
                  </a:lnTo>
                  <a:lnTo>
                    <a:pt x="20" y="33"/>
                  </a:lnTo>
                  <a:lnTo>
                    <a:pt x="31" y="15"/>
                  </a:lnTo>
                  <a:lnTo>
                    <a:pt x="26" y="2"/>
                  </a:lnTo>
                  <a:lnTo>
                    <a:pt x="11" y="0"/>
                  </a:lnTo>
                  <a:lnTo>
                    <a:pt x="0" y="11"/>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34" name="Freeform 234"/>
            <p:cNvSpPr/>
            <p:nvPr/>
          </p:nvSpPr>
          <p:spPr bwMode="auto">
            <a:xfrm>
              <a:off x="4033" y="1819"/>
              <a:ext cx="29" cy="38"/>
            </a:xfrm>
            <a:custGeom>
              <a:avLst/>
              <a:gdLst/>
              <a:ahLst/>
              <a:cxnLst>
                <a:cxn ang="0">
                  <a:pos x="0" y="13"/>
                </a:cxn>
                <a:cxn ang="0">
                  <a:pos x="3" y="23"/>
                </a:cxn>
                <a:cxn ang="0">
                  <a:pos x="11" y="13"/>
                </a:cxn>
                <a:cxn ang="0">
                  <a:pos x="13" y="18"/>
                </a:cxn>
                <a:cxn ang="0">
                  <a:pos x="11" y="42"/>
                </a:cxn>
                <a:cxn ang="0">
                  <a:pos x="24" y="39"/>
                </a:cxn>
                <a:cxn ang="0">
                  <a:pos x="37" y="18"/>
                </a:cxn>
                <a:cxn ang="0">
                  <a:pos x="31" y="2"/>
                </a:cxn>
                <a:cxn ang="0">
                  <a:pos x="13" y="0"/>
                </a:cxn>
                <a:cxn ang="0">
                  <a:pos x="0" y="13"/>
                </a:cxn>
              </a:cxnLst>
              <a:rect l="0" t="0" r="r" b="b"/>
              <a:pathLst>
                <a:path w="38" h="43">
                  <a:moveTo>
                    <a:pt x="0" y="13"/>
                  </a:moveTo>
                  <a:lnTo>
                    <a:pt x="3" y="23"/>
                  </a:lnTo>
                  <a:lnTo>
                    <a:pt x="11" y="13"/>
                  </a:lnTo>
                  <a:lnTo>
                    <a:pt x="13" y="18"/>
                  </a:lnTo>
                  <a:lnTo>
                    <a:pt x="11" y="42"/>
                  </a:lnTo>
                  <a:lnTo>
                    <a:pt x="24" y="39"/>
                  </a:lnTo>
                  <a:lnTo>
                    <a:pt x="37" y="18"/>
                  </a:lnTo>
                  <a:lnTo>
                    <a:pt x="31" y="2"/>
                  </a:lnTo>
                  <a:lnTo>
                    <a:pt x="13" y="0"/>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5" name="Freeform 235"/>
            <p:cNvSpPr/>
            <p:nvPr/>
          </p:nvSpPr>
          <p:spPr bwMode="auto">
            <a:xfrm>
              <a:off x="4046" y="1710"/>
              <a:ext cx="119" cy="112"/>
            </a:xfrm>
            <a:custGeom>
              <a:avLst/>
              <a:gdLst/>
              <a:ahLst/>
              <a:cxnLst>
                <a:cxn ang="0">
                  <a:pos x="0" y="120"/>
                </a:cxn>
                <a:cxn ang="0">
                  <a:pos x="29" y="98"/>
                </a:cxn>
                <a:cxn ang="0">
                  <a:pos x="68" y="98"/>
                </a:cxn>
                <a:cxn ang="0">
                  <a:pos x="84" y="68"/>
                </a:cxn>
                <a:cxn ang="0">
                  <a:pos x="94" y="68"/>
                </a:cxn>
                <a:cxn ang="0">
                  <a:pos x="94" y="78"/>
                </a:cxn>
                <a:cxn ang="0">
                  <a:pos x="109" y="68"/>
                </a:cxn>
                <a:cxn ang="0">
                  <a:pos x="129" y="43"/>
                </a:cxn>
                <a:cxn ang="0">
                  <a:pos x="135" y="8"/>
                </a:cxn>
                <a:cxn ang="0">
                  <a:pos x="145" y="11"/>
                </a:cxn>
                <a:cxn ang="0">
                  <a:pos x="142" y="0"/>
                </a:cxn>
                <a:cxn ang="0">
                  <a:pos x="149" y="0"/>
                </a:cxn>
                <a:cxn ang="0">
                  <a:pos x="160" y="33"/>
                </a:cxn>
                <a:cxn ang="0">
                  <a:pos x="145" y="55"/>
                </a:cxn>
                <a:cxn ang="0">
                  <a:pos x="145" y="76"/>
                </a:cxn>
                <a:cxn ang="0">
                  <a:pos x="137" y="102"/>
                </a:cxn>
                <a:cxn ang="0">
                  <a:pos x="129" y="108"/>
                </a:cxn>
                <a:cxn ang="0">
                  <a:pos x="129" y="96"/>
                </a:cxn>
                <a:cxn ang="0">
                  <a:pos x="104" y="113"/>
                </a:cxn>
                <a:cxn ang="0">
                  <a:pos x="84" y="105"/>
                </a:cxn>
                <a:cxn ang="0">
                  <a:pos x="84" y="119"/>
                </a:cxn>
                <a:cxn ang="0">
                  <a:pos x="71" y="130"/>
                </a:cxn>
                <a:cxn ang="0">
                  <a:pos x="67" y="111"/>
                </a:cxn>
                <a:cxn ang="0">
                  <a:pos x="0" y="120"/>
                </a:cxn>
              </a:cxnLst>
              <a:rect l="0" t="0" r="r" b="b"/>
              <a:pathLst>
                <a:path w="161" h="131">
                  <a:moveTo>
                    <a:pt x="0" y="120"/>
                  </a:moveTo>
                  <a:lnTo>
                    <a:pt x="29" y="98"/>
                  </a:lnTo>
                  <a:lnTo>
                    <a:pt x="68" y="98"/>
                  </a:lnTo>
                  <a:lnTo>
                    <a:pt x="84" y="68"/>
                  </a:lnTo>
                  <a:lnTo>
                    <a:pt x="94" y="68"/>
                  </a:lnTo>
                  <a:lnTo>
                    <a:pt x="94" y="78"/>
                  </a:lnTo>
                  <a:lnTo>
                    <a:pt x="109" y="68"/>
                  </a:lnTo>
                  <a:lnTo>
                    <a:pt x="129" y="43"/>
                  </a:lnTo>
                  <a:lnTo>
                    <a:pt x="135" y="8"/>
                  </a:lnTo>
                  <a:lnTo>
                    <a:pt x="145" y="11"/>
                  </a:lnTo>
                  <a:lnTo>
                    <a:pt x="142" y="0"/>
                  </a:lnTo>
                  <a:lnTo>
                    <a:pt x="149" y="0"/>
                  </a:lnTo>
                  <a:lnTo>
                    <a:pt x="160" y="33"/>
                  </a:lnTo>
                  <a:lnTo>
                    <a:pt x="145" y="55"/>
                  </a:lnTo>
                  <a:lnTo>
                    <a:pt x="145" y="76"/>
                  </a:lnTo>
                  <a:lnTo>
                    <a:pt x="137" y="102"/>
                  </a:lnTo>
                  <a:lnTo>
                    <a:pt x="129" y="108"/>
                  </a:lnTo>
                  <a:lnTo>
                    <a:pt x="129" y="96"/>
                  </a:lnTo>
                  <a:lnTo>
                    <a:pt x="104" y="113"/>
                  </a:lnTo>
                  <a:lnTo>
                    <a:pt x="84" y="105"/>
                  </a:lnTo>
                  <a:lnTo>
                    <a:pt x="84" y="119"/>
                  </a:lnTo>
                  <a:lnTo>
                    <a:pt x="71" y="130"/>
                  </a:lnTo>
                  <a:lnTo>
                    <a:pt x="67" y="111"/>
                  </a:lnTo>
                  <a:lnTo>
                    <a:pt x="0" y="12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36" name="Freeform 236"/>
            <p:cNvSpPr/>
            <p:nvPr/>
          </p:nvSpPr>
          <p:spPr bwMode="auto">
            <a:xfrm>
              <a:off x="4046" y="1710"/>
              <a:ext cx="125" cy="117"/>
            </a:xfrm>
            <a:custGeom>
              <a:avLst/>
              <a:gdLst/>
              <a:ahLst/>
              <a:cxnLst>
                <a:cxn ang="0">
                  <a:pos x="0" y="126"/>
                </a:cxn>
                <a:cxn ang="0">
                  <a:pos x="30" y="102"/>
                </a:cxn>
                <a:cxn ang="0">
                  <a:pos x="71" y="102"/>
                </a:cxn>
                <a:cxn ang="0">
                  <a:pos x="87" y="71"/>
                </a:cxn>
                <a:cxn ang="0">
                  <a:pos x="98" y="71"/>
                </a:cxn>
                <a:cxn ang="0">
                  <a:pos x="98" y="82"/>
                </a:cxn>
                <a:cxn ang="0">
                  <a:pos x="113" y="71"/>
                </a:cxn>
                <a:cxn ang="0">
                  <a:pos x="134" y="45"/>
                </a:cxn>
                <a:cxn ang="0">
                  <a:pos x="140" y="8"/>
                </a:cxn>
                <a:cxn ang="0">
                  <a:pos x="150" y="11"/>
                </a:cxn>
                <a:cxn ang="0">
                  <a:pos x="147" y="0"/>
                </a:cxn>
                <a:cxn ang="0">
                  <a:pos x="155" y="0"/>
                </a:cxn>
                <a:cxn ang="0">
                  <a:pos x="166" y="34"/>
                </a:cxn>
                <a:cxn ang="0">
                  <a:pos x="150" y="58"/>
                </a:cxn>
                <a:cxn ang="0">
                  <a:pos x="150" y="79"/>
                </a:cxn>
                <a:cxn ang="0">
                  <a:pos x="142" y="107"/>
                </a:cxn>
                <a:cxn ang="0">
                  <a:pos x="134" y="113"/>
                </a:cxn>
                <a:cxn ang="0">
                  <a:pos x="134" y="100"/>
                </a:cxn>
                <a:cxn ang="0">
                  <a:pos x="108" y="118"/>
                </a:cxn>
                <a:cxn ang="0">
                  <a:pos x="87" y="110"/>
                </a:cxn>
                <a:cxn ang="0">
                  <a:pos x="87" y="124"/>
                </a:cxn>
                <a:cxn ang="0">
                  <a:pos x="74" y="136"/>
                </a:cxn>
                <a:cxn ang="0">
                  <a:pos x="69" y="116"/>
                </a:cxn>
                <a:cxn ang="0">
                  <a:pos x="0" y="126"/>
                </a:cxn>
              </a:cxnLst>
              <a:rect l="0" t="0" r="r" b="b"/>
              <a:pathLst>
                <a:path w="167" h="137">
                  <a:moveTo>
                    <a:pt x="0" y="126"/>
                  </a:moveTo>
                  <a:lnTo>
                    <a:pt x="30" y="102"/>
                  </a:lnTo>
                  <a:lnTo>
                    <a:pt x="71" y="102"/>
                  </a:lnTo>
                  <a:lnTo>
                    <a:pt x="87" y="71"/>
                  </a:lnTo>
                  <a:lnTo>
                    <a:pt x="98" y="71"/>
                  </a:lnTo>
                  <a:lnTo>
                    <a:pt x="98" y="82"/>
                  </a:lnTo>
                  <a:lnTo>
                    <a:pt x="113" y="71"/>
                  </a:lnTo>
                  <a:lnTo>
                    <a:pt x="134" y="45"/>
                  </a:lnTo>
                  <a:lnTo>
                    <a:pt x="140" y="8"/>
                  </a:lnTo>
                  <a:lnTo>
                    <a:pt x="150" y="11"/>
                  </a:lnTo>
                  <a:lnTo>
                    <a:pt x="147" y="0"/>
                  </a:lnTo>
                  <a:lnTo>
                    <a:pt x="155" y="0"/>
                  </a:lnTo>
                  <a:lnTo>
                    <a:pt x="166" y="34"/>
                  </a:lnTo>
                  <a:lnTo>
                    <a:pt x="150" y="58"/>
                  </a:lnTo>
                  <a:lnTo>
                    <a:pt x="150" y="79"/>
                  </a:lnTo>
                  <a:lnTo>
                    <a:pt x="142" y="107"/>
                  </a:lnTo>
                  <a:lnTo>
                    <a:pt x="134" y="113"/>
                  </a:lnTo>
                  <a:lnTo>
                    <a:pt x="134" y="100"/>
                  </a:lnTo>
                  <a:lnTo>
                    <a:pt x="108" y="118"/>
                  </a:lnTo>
                  <a:lnTo>
                    <a:pt x="87" y="110"/>
                  </a:lnTo>
                  <a:lnTo>
                    <a:pt x="87" y="124"/>
                  </a:lnTo>
                  <a:lnTo>
                    <a:pt x="74" y="136"/>
                  </a:lnTo>
                  <a:lnTo>
                    <a:pt x="69" y="116"/>
                  </a:lnTo>
                  <a:lnTo>
                    <a:pt x="0" y="1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7" name="Freeform 237"/>
            <p:cNvSpPr/>
            <p:nvPr/>
          </p:nvSpPr>
          <p:spPr bwMode="auto">
            <a:xfrm>
              <a:off x="4063" y="1816"/>
              <a:ext cx="21" cy="17"/>
            </a:xfrm>
            <a:custGeom>
              <a:avLst/>
              <a:gdLst/>
              <a:ahLst/>
              <a:cxnLst>
                <a:cxn ang="0">
                  <a:pos x="0" y="11"/>
                </a:cxn>
                <a:cxn ang="0">
                  <a:pos x="8" y="19"/>
                </a:cxn>
                <a:cxn ang="0">
                  <a:pos x="21" y="11"/>
                </a:cxn>
                <a:cxn ang="0">
                  <a:pos x="28" y="0"/>
                </a:cxn>
                <a:cxn ang="0">
                  <a:pos x="0" y="11"/>
                </a:cxn>
              </a:cxnLst>
              <a:rect l="0" t="0" r="r" b="b"/>
              <a:pathLst>
                <a:path w="29" h="20">
                  <a:moveTo>
                    <a:pt x="0" y="11"/>
                  </a:moveTo>
                  <a:lnTo>
                    <a:pt x="8" y="19"/>
                  </a:lnTo>
                  <a:lnTo>
                    <a:pt x="21" y="11"/>
                  </a:lnTo>
                  <a:lnTo>
                    <a:pt x="28" y="0"/>
                  </a:lnTo>
                  <a:lnTo>
                    <a:pt x="0" y="11"/>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38" name="Freeform 238"/>
            <p:cNvSpPr/>
            <p:nvPr/>
          </p:nvSpPr>
          <p:spPr bwMode="auto">
            <a:xfrm>
              <a:off x="4063" y="1816"/>
              <a:ext cx="26" cy="21"/>
            </a:xfrm>
            <a:custGeom>
              <a:avLst/>
              <a:gdLst/>
              <a:ahLst/>
              <a:cxnLst>
                <a:cxn ang="0">
                  <a:pos x="0" y="15"/>
                </a:cxn>
                <a:cxn ang="0">
                  <a:pos x="10" y="25"/>
                </a:cxn>
                <a:cxn ang="0">
                  <a:pos x="25" y="15"/>
                </a:cxn>
                <a:cxn ang="0">
                  <a:pos x="34" y="0"/>
                </a:cxn>
                <a:cxn ang="0">
                  <a:pos x="0" y="15"/>
                </a:cxn>
              </a:cxnLst>
              <a:rect l="0" t="0" r="r" b="b"/>
              <a:pathLst>
                <a:path w="35" h="26">
                  <a:moveTo>
                    <a:pt x="0" y="15"/>
                  </a:moveTo>
                  <a:lnTo>
                    <a:pt x="10" y="25"/>
                  </a:lnTo>
                  <a:lnTo>
                    <a:pt x="25" y="15"/>
                  </a:lnTo>
                  <a:lnTo>
                    <a:pt x="34" y="0"/>
                  </a:lnTo>
                  <a:lnTo>
                    <a:pt x="0"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39" name="Freeform 239"/>
            <p:cNvSpPr/>
            <p:nvPr/>
          </p:nvSpPr>
          <p:spPr bwMode="auto">
            <a:xfrm>
              <a:off x="4145" y="1650"/>
              <a:ext cx="61" cy="55"/>
            </a:xfrm>
            <a:custGeom>
              <a:avLst/>
              <a:gdLst/>
              <a:ahLst/>
              <a:cxnLst>
                <a:cxn ang="0">
                  <a:pos x="0" y="48"/>
                </a:cxn>
                <a:cxn ang="0">
                  <a:pos x="3" y="64"/>
                </a:cxn>
                <a:cxn ang="0">
                  <a:pos x="18" y="59"/>
                </a:cxn>
                <a:cxn ang="0">
                  <a:pos x="7" y="49"/>
                </a:cxn>
                <a:cxn ang="0">
                  <a:pos x="47" y="57"/>
                </a:cxn>
                <a:cxn ang="0">
                  <a:pos x="54" y="40"/>
                </a:cxn>
                <a:cxn ang="0">
                  <a:pos x="81" y="36"/>
                </a:cxn>
                <a:cxn ang="0">
                  <a:pos x="71" y="26"/>
                </a:cxn>
                <a:cxn ang="0">
                  <a:pos x="74" y="18"/>
                </a:cxn>
                <a:cxn ang="0">
                  <a:pos x="51" y="21"/>
                </a:cxn>
                <a:cxn ang="0">
                  <a:pos x="27" y="0"/>
                </a:cxn>
                <a:cxn ang="0">
                  <a:pos x="18" y="36"/>
                </a:cxn>
                <a:cxn ang="0">
                  <a:pos x="7" y="36"/>
                </a:cxn>
                <a:cxn ang="0">
                  <a:pos x="0" y="48"/>
                </a:cxn>
              </a:cxnLst>
              <a:rect l="0" t="0" r="r" b="b"/>
              <a:pathLst>
                <a:path w="82" h="65">
                  <a:moveTo>
                    <a:pt x="0" y="48"/>
                  </a:moveTo>
                  <a:lnTo>
                    <a:pt x="3" y="64"/>
                  </a:lnTo>
                  <a:lnTo>
                    <a:pt x="18" y="59"/>
                  </a:lnTo>
                  <a:lnTo>
                    <a:pt x="7" y="49"/>
                  </a:lnTo>
                  <a:lnTo>
                    <a:pt x="47" y="57"/>
                  </a:lnTo>
                  <a:lnTo>
                    <a:pt x="54" y="40"/>
                  </a:lnTo>
                  <a:lnTo>
                    <a:pt x="81" y="36"/>
                  </a:lnTo>
                  <a:lnTo>
                    <a:pt x="71" y="26"/>
                  </a:lnTo>
                  <a:lnTo>
                    <a:pt x="74" y="18"/>
                  </a:lnTo>
                  <a:lnTo>
                    <a:pt x="51" y="21"/>
                  </a:lnTo>
                  <a:lnTo>
                    <a:pt x="27" y="0"/>
                  </a:lnTo>
                  <a:lnTo>
                    <a:pt x="18" y="36"/>
                  </a:lnTo>
                  <a:lnTo>
                    <a:pt x="7" y="36"/>
                  </a:lnTo>
                  <a:lnTo>
                    <a:pt x="0" y="4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40" name="Freeform 240"/>
            <p:cNvSpPr/>
            <p:nvPr/>
          </p:nvSpPr>
          <p:spPr bwMode="auto">
            <a:xfrm>
              <a:off x="4145" y="1650"/>
              <a:ext cx="65" cy="61"/>
            </a:xfrm>
            <a:custGeom>
              <a:avLst/>
              <a:gdLst/>
              <a:ahLst/>
              <a:cxnLst>
                <a:cxn ang="0">
                  <a:pos x="0" y="52"/>
                </a:cxn>
                <a:cxn ang="0">
                  <a:pos x="3" y="70"/>
                </a:cxn>
                <a:cxn ang="0">
                  <a:pos x="19" y="65"/>
                </a:cxn>
                <a:cxn ang="0">
                  <a:pos x="8" y="54"/>
                </a:cxn>
                <a:cxn ang="0">
                  <a:pos x="50" y="62"/>
                </a:cxn>
                <a:cxn ang="0">
                  <a:pos x="58" y="44"/>
                </a:cxn>
                <a:cxn ang="0">
                  <a:pos x="87" y="39"/>
                </a:cxn>
                <a:cxn ang="0">
                  <a:pos x="76" y="28"/>
                </a:cxn>
                <a:cxn ang="0">
                  <a:pos x="79" y="20"/>
                </a:cxn>
                <a:cxn ang="0">
                  <a:pos x="55" y="23"/>
                </a:cxn>
                <a:cxn ang="0">
                  <a:pos x="29" y="0"/>
                </a:cxn>
                <a:cxn ang="0">
                  <a:pos x="19" y="39"/>
                </a:cxn>
                <a:cxn ang="0">
                  <a:pos x="8" y="39"/>
                </a:cxn>
                <a:cxn ang="0">
                  <a:pos x="0" y="52"/>
                </a:cxn>
              </a:cxnLst>
              <a:rect l="0" t="0" r="r" b="b"/>
              <a:pathLst>
                <a:path w="88" h="71">
                  <a:moveTo>
                    <a:pt x="0" y="52"/>
                  </a:moveTo>
                  <a:lnTo>
                    <a:pt x="3" y="70"/>
                  </a:lnTo>
                  <a:lnTo>
                    <a:pt x="19" y="65"/>
                  </a:lnTo>
                  <a:lnTo>
                    <a:pt x="8" y="54"/>
                  </a:lnTo>
                  <a:lnTo>
                    <a:pt x="50" y="62"/>
                  </a:lnTo>
                  <a:lnTo>
                    <a:pt x="58" y="44"/>
                  </a:lnTo>
                  <a:lnTo>
                    <a:pt x="87" y="39"/>
                  </a:lnTo>
                  <a:lnTo>
                    <a:pt x="76" y="28"/>
                  </a:lnTo>
                  <a:lnTo>
                    <a:pt x="79" y="20"/>
                  </a:lnTo>
                  <a:lnTo>
                    <a:pt x="55" y="23"/>
                  </a:lnTo>
                  <a:lnTo>
                    <a:pt x="29" y="0"/>
                  </a:lnTo>
                  <a:lnTo>
                    <a:pt x="19" y="39"/>
                  </a:lnTo>
                  <a:lnTo>
                    <a:pt x="8" y="39"/>
                  </a:lnTo>
                  <a:lnTo>
                    <a:pt x="0" y="5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41" name="Freeform 241"/>
            <p:cNvSpPr/>
            <p:nvPr/>
          </p:nvSpPr>
          <p:spPr bwMode="auto">
            <a:xfrm>
              <a:off x="3000" y="1828"/>
              <a:ext cx="44" cy="53"/>
            </a:xfrm>
            <a:custGeom>
              <a:avLst/>
              <a:gdLst/>
              <a:ahLst/>
              <a:cxnLst>
                <a:cxn ang="0">
                  <a:pos x="0" y="26"/>
                </a:cxn>
                <a:cxn ang="0">
                  <a:pos x="0" y="15"/>
                </a:cxn>
                <a:cxn ang="0">
                  <a:pos x="7" y="9"/>
                </a:cxn>
                <a:cxn ang="0">
                  <a:pos x="24" y="15"/>
                </a:cxn>
                <a:cxn ang="0">
                  <a:pos x="52" y="0"/>
                </a:cxn>
                <a:cxn ang="0">
                  <a:pos x="59" y="17"/>
                </a:cxn>
                <a:cxn ang="0">
                  <a:pos x="28" y="25"/>
                </a:cxn>
                <a:cxn ang="0">
                  <a:pos x="43" y="40"/>
                </a:cxn>
                <a:cxn ang="0">
                  <a:pos x="36" y="48"/>
                </a:cxn>
                <a:cxn ang="0">
                  <a:pos x="19" y="60"/>
                </a:cxn>
                <a:cxn ang="0">
                  <a:pos x="3" y="57"/>
                </a:cxn>
                <a:cxn ang="0">
                  <a:pos x="7" y="26"/>
                </a:cxn>
                <a:cxn ang="0">
                  <a:pos x="0" y="26"/>
                </a:cxn>
              </a:cxnLst>
              <a:rect l="0" t="0" r="r" b="b"/>
              <a:pathLst>
                <a:path w="60" h="61">
                  <a:moveTo>
                    <a:pt x="0" y="26"/>
                  </a:moveTo>
                  <a:lnTo>
                    <a:pt x="0" y="15"/>
                  </a:lnTo>
                  <a:lnTo>
                    <a:pt x="7" y="9"/>
                  </a:lnTo>
                  <a:lnTo>
                    <a:pt x="24" y="15"/>
                  </a:lnTo>
                  <a:lnTo>
                    <a:pt x="52" y="0"/>
                  </a:lnTo>
                  <a:lnTo>
                    <a:pt x="59" y="17"/>
                  </a:lnTo>
                  <a:lnTo>
                    <a:pt x="28" y="25"/>
                  </a:lnTo>
                  <a:lnTo>
                    <a:pt x="43" y="40"/>
                  </a:lnTo>
                  <a:lnTo>
                    <a:pt x="36" y="48"/>
                  </a:lnTo>
                  <a:lnTo>
                    <a:pt x="19" y="60"/>
                  </a:lnTo>
                  <a:lnTo>
                    <a:pt x="3" y="57"/>
                  </a:lnTo>
                  <a:lnTo>
                    <a:pt x="7" y="26"/>
                  </a:lnTo>
                  <a:lnTo>
                    <a:pt x="0" y="26"/>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42" name="Freeform 242"/>
            <p:cNvSpPr/>
            <p:nvPr/>
          </p:nvSpPr>
          <p:spPr bwMode="auto">
            <a:xfrm>
              <a:off x="3000" y="1828"/>
              <a:ext cx="49" cy="58"/>
            </a:xfrm>
            <a:custGeom>
              <a:avLst/>
              <a:gdLst/>
              <a:ahLst/>
              <a:cxnLst>
                <a:cxn ang="0">
                  <a:pos x="0" y="29"/>
                </a:cxn>
                <a:cxn ang="0">
                  <a:pos x="0" y="16"/>
                </a:cxn>
                <a:cxn ang="0">
                  <a:pos x="8" y="10"/>
                </a:cxn>
                <a:cxn ang="0">
                  <a:pos x="26" y="16"/>
                </a:cxn>
                <a:cxn ang="0">
                  <a:pos x="57" y="0"/>
                </a:cxn>
                <a:cxn ang="0">
                  <a:pos x="65" y="19"/>
                </a:cxn>
                <a:cxn ang="0">
                  <a:pos x="31" y="27"/>
                </a:cxn>
                <a:cxn ang="0">
                  <a:pos x="47" y="44"/>
                </a:cxn>
                <a:cxn ang="0">
                  <a:pos x="40" y="53"/>
                </a:cxn>
                <a:cxn ang="0">
                  <a:pos x="21" y="66"/>
                </a:cxn>
                <a:cxn ang="0">
                  <a:pos x="3" y="63"/>
                </a:cxn>
                <a:cxn ang="0">
                  <a:pos x="8" y="29"/>
                </a:cxn>
                <a:cxn ang="0">
                  <a:pos x="0" y="29"/>
                </a:cxn>
              </a:cxnLst>
              <a:rect l="0" t="0" r="r" b="b"/>
              <a:pathLst>
                <a:path w="66" h="67">
                  <a:moveTo>
                    <a:pt x="0" y="29"/>
                  </a:moveTo>
                  <a:lnTo>
                    <a:pt x="0" y="16"/>
                  </a:lnTo>
                  <a:lnTo>
                    <a:pt x="8" y="10"/>
                  </a:lnTo>
                  <a:lnTo>
                    <a:pt x="26" y="16"/>
                  </a:lnTo>
                  <a:lnTo>
                    <a:pt x="57" y="0"/>
                  </a:lnTo>
                  <a:lnTo>
                    <a:pt x="65" y="19"/>
                  </a:lnTo>
                  <a:lnTo>
                    <a:pt x="31" y="27"/>
                  </a:lnTo>
                  <a:lnTo>
                    <a:pt x="47" y="44"/>
                  </a:lnTo>
                  <a:lnTo>
                    <a:pt x="40" y="53"/>
                  </a:lnTo>
                  <a:lnTo>
                    <a:pt x="21" y="66"/>
                  </a:lnTo>
                  <a:lnTo>
                    <a:pt x="3" y="63"/>
                  </a:lnTo>
                  <a:lnTo>
                    <a:pt x="8" y="29"/>
                  </a:lnTo>
                  <a:lnTo>
                    <a:pt x="0" y="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43" name="Freeform 243"/>
            <p:cNvSpPr/>
            <p:nvPr/>
          </p:nvSpPr>
          <p:spPr bwMode="auto">
            <a:xfrm>
              <a:off x="2991" y="2204"/>
              <a:ext cx="83" cy="110"/>
            </a:xfrm>
            <a:custGeom>
              <a:avLst/>
              <a:gdLst/>
              <a:ahLst/>
              <a:cxnLst>
                <a:cxn ang="0">
                  <a:pos x="0" y="8"/>
                </a:cxn>
                <a:cxn ang="0">
                  <a:pos x="13" y="34"/>
                </a:cxn>
                <a:cxn ang="0">
                  <a:pos x="0" y="59"/>
                </a:cxn>
                <a:cxn ang="0">
                  <a:pos x="10" y="67"/>
                </a:cxn>
                <a:cxn ang="0">
                  <a:pos x="3" y="77"/>
                </a:cxn>
                <a:cxn ang="0">
                  <a:pos x="75" y="127"/>
                </a:cxn>
                <a:cxn ang="0">
                  <a:pos x="104" y="87"/>
                </a:cxn>
                <a:cxn ang="0">
                  <a:pos x="100" y="77"/>
                </a:cxn>
                <a:cxn ang="0">
                  <a:pos x="100" y="22"/>
                </a:cxn>
                <a:cxn ang="0">
                  <a:pos x="110" y="10"/>
                </a:cxn>
                <a:cxn ang="0">
                  <a:pos x="70" y="14"/>
                </a:cxn>
                <a:cxn ang="0">
                  <a:pos x="28" y="0"/>
                </a:cxn>
                <a:cxn ang="0">
                  <a:pos x="0" y="8"/>
                </a:cxn>
              </a:cxnLst>
              <a:rect l="0" t="0" r="r" b="b"/>
              <a:pathLst>
                <a:path w="111" h="128">
                  <a:moveTo>
                    <a:pt x="0" y="8"/>
                  </a:moveTo>
                  <a:lnTo>
                    <a:pt x="13" y="34"/>
                  </a:lnTo>
                  <a:lnTo>
                    <a:pt x="0" y="59"/>
                  </a:lnTo>
                  <a:lnTo>
                    <a:pt x="10" y="67"/>
                  </a:lnTo>
                  <a:lnTo>
                    <a:pt x="3" y="77"/>
                  </a:lnTo>
                  <a:lnTo>
                    <a:pt x="75" y="127"/>
                  </a:lnTo>
                  <a:lnTo>
                    <a:pt x="104" y="87"/>
                  </a:lnTo>
                  <a:lnTo>
                    <a:pt x="100" y="77"/>
                  </a:lnTo>
                  <a:lnTo>
                    <a:pt x="100" y="22"/>
                  </a:lnTo>
                  <a:lnTo>
                    <a:pt x="110" y="10"/>
                  </a:lnTo>
                  <a:lnTo>
                    <a:pt x="70" y="14"/>
                  </a:lnTo>
                  <a:lnTo>
                    <a:pt x="28" y="0"/>
                  </a:lnTo>
                  <a:lnTo>
                    <a:pt x="0" y="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44" name="Freeform 244"/>
            <p:cNvSpPr/>
            <p:nvPr/>
          </p:nvSpPr>
          <p:spPr bwMode="auto">
            <a:xfrm>
              <a:off x="2991" y="2204"/>
              <a:ext cx="87" cy="115"/>
            </a:xfrm>
            <a:custGeom>
              <a:avLst/>
              <a:gdLst/>
              <a:ahLst/>
              <a:cxnLst>
                <a:cxn ang="0">
                  <a:pos x="0" y="8"/>
                </a:cxn>
                <a:cxn ang="0">
                  <a:pos x="14" y="36"/>
                </a:cxn>
                <a:cxn ang="0">
                  <a:pos x="0" y="62"/>
                </a:cxn>
                <a:cxn ang="0">
                  <a:pos x="11" y="70"/>
                </a:cxn>
                <a:cxn ang="0">
                  <a:pos x="3" y="81"/>
                </a:cxn>
                <a:cxn ang="0">
                  <a:pos x="79" y="133"/>
                </a:cxn>
                <a:cxn ang="0">
                  <a:pos x="110" y="91"/>
                </a:cxn>
                <a:cxn ang="0">
                  <a:pos x="105" y="81"/>
                </a:cxn>
                <a:cxn ang="0">
                  <a:pos x="105" y="23"/>
                </a:cxn>
                <a:cxn ang="0">
                  <a:pos x="116" y="10"/>
                </a:cxn>
                <a:cxn ang="0">
                  <a:pos x="74" y="15"/>
                </a:cxn>
                <a:cxn ang="0">
                  <a:pos x="29" y="0"/>
                </a:cxn>
                <a:cxn ang="0">
                  <a:pos x="0" y="8"/>
                </a:cxn>
              </a:cxnLst>
              <a:rect l="0" t="0" r="r" b="b"/>
              <a:pathLst>
                <a:path w="117" h="134">
                  <a:moveTo>
                    <a:pt x="0" y="8"/>
                  </a:moveTo>
                  <a:lnTo>
                    <a:pt x="14" y="36"/>
                  </a:lnTo>
                  <a:lnTo>
                    <a:pt x="0" y="62"/>
                  </a:lnTo>
                  <a:lnTo>
                    <a:pt x="11" y="70"/>
                  </a:lnTo>
                  <a:lnTo>
                    <a:pt x="3" y="81"/>
                  </a:lnTo>
                  <a:lnTo>
                    <a:pt x="79" y="133"/>
                  </a:lnTo>
                  <a:lnTo>
                    <a:pt x="110" y="91"/>
                  </a:lnTo>
                  <a:lnTo>
                    <a:pt x="105" y="81"/>
                  </a:lnTo>
                  <a:lnTo>
                    <a:pt x="105" y="23"/>
                  </a:lnTo>
                  <a:lnTo>
                    <a:pt x="116" y="10"/>
                  </a:lnTo>
                  <a:lnTo>
                    <a:pt x="74" y="15"/>
                  </a:lnTo>
                  <a:lnTo>
                    <a:pt x="29" y="0"/>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45" name="Freeform 245"/>
            <p:cNvSpPr/>
            <p:nvPr/>
          </p:nvSpPr>
          <p:spPr bwMode="auto">
            <a:xfrm>
              <a:off x="3978" y="1687"/>
              <a:ext cx="64" cy="74"/>
            </a:xfrm>
            <a:custGeom>
              <a:avLst/>
              <a:gdLst/>
              <a:ahLst/>
              <a:cxnLst>
                <a:cxn ang="0">
                  <a:pos x="0" y="51"/>
                </a:cxn>
                <a:cxn ang="0">
                  <a:pos x="15" y="56"/>
                </a:cxn>
                <a:cxn ang="0">
                  <a:pos x="6" y="80"/>
                </a:cxn>
                <a:cxn ang="0">
                  <a:pos x="29" y="86"/>
                </a:cxn>
                <a:cxn ang="0">
                  <a:pos x="54" y="71"/>
                </a:cxn>
                <a:cxn ang="0">
                  <a:pos x="42" y="51"/>
                </a:cxn>
                <a:cxn ang="0">
                  <a:pos x="74" y="35"/>
                </a:cxn>
                <a:cxn ang="0">
                  <a:pos x="86" y="9"/>
                </a:cxn>
                <a:cxn ang="0">
                  <a:pos x="83" y="7"/>
                </a:cxn>
                <a:cxn ang="0">
                  <a:pos x="79" y="0"/>
                </a:cxn>
                <a:cxn ang="0">
                  <a:pos x="51" y="17"/>
                </a:cxn>
                <a:cxn ang="0">
                  <a:pos x="51" y="24"/>
                </a:cxn>
                <a:cxn ang="0">
                  <a:pos x="35" y="24"/>
                </a:cxn>
                <a:cxn ang="0">
                  <a:pos x="0" y="51"/>
                </a:cxn>
              </a:cxnLst>
              <a:rect l="0" t="0" r="r" b="b"/>
              <a:pathLst>
                <a:path w="87" h="87">
                  <a:moveTo>
                    <a:pt x="0" y="51"/>
                  </a:moveTo>
                  <a:lnTo>
                    <a:pt x="15" y="56"/>
                  </a:lnTo>
                  <a:lnTo>
                    <a:pt x="6" y="80"/>
                  </a:lnTo>
                  <a:lnTo>
                    <a:pt x="29" y="86"/>
                  </a:lnTo>
                  <a:lnTo>
                    <a:pt x="54" y="71"/>
                  </a:lnTo>
                  <a:lnTo>
                    <a:pt x="42" y="51"/>
                  </a:lnTo>
                  <a:lnTo>
                    <a:pt x="74" y="35"/>
                  </a:lnTo>
                  <a:lnTo>
                    <a:pt x="86" y="9"/>
                  </a:lnTo>
                  <a:lnTo>
                    <a:pt x="83" y="7"/>
                  </a:lnTo>
                  <a:lnTo>
                    <a:pt x="79" y="0"/>
                  </a:lnTo>
                  <a:lnTo>
                    <a:pt x="51" y="17"/>
                  </a:lnTo>
                  <a:lnTo>
                    <a:pt x="51" y="24"/>
                  </a:lnTo>
                  <a:lnTo>
                    <a:pt x="35" y="24"/>
                  </a:lnTo>
                  <a:lnTo>
                    <a:pt x="0" y="5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46" name="Freeform 246"/>
            <p:cNvSpPr/>
            <p:nvPr/>
          </p:nvSpPr>
          <p:spPr bwMode="auto">
            <a:xfrm>
              <a:off x="3978" y="1687"/>
              <a:ext cx="67" cy="79"/>
            </a:xfrm>
            <a:custGeom>
              <a:avLst/>
              <a:gdLst/>
              <a:ahLst/>
              <a:cxnLst>
                <a:cxn ang="0">
                  <a:pos x="0" y="55"/>
                </a:cxn>
                <a:cxn ang="0">
                  <a:pos x="16" y="60"/>
                </a:cxn>
                <a:cxn ang="0">
                  <a:pos x="6" y="86"/>
                </a:cxn>
                <a:cxn ang="0">
                  <a:pos x="31" y="92"/>
                </a:cxn>
                <a:cxn ang="0">
                  <a:pos x="58" y="76"/>
                </a:cxn>
                <a:cxn ang="0">
                  <a:pos x="45" y="55"/>
                </a:cxn>
                <a:cxn ang="0">
                  <a:pos x="79" y="37"/>
                </a:cxn>
                <a:cxn ang="0">
                  <a:pos x="92" y="10"/>
                </a:cxn>
                <a:cxn ang="0">
                  <a:pos x="89" y="8"/>
                </a:cxn>
                <a:cxn ang="0">
                  <a:pos x="84" y="0"/>
                </a:cxn>
                <a:cxn ang="0">
                  <a:pos x="55" y="18"/>
                </a:cxn>
                <a:cxn ang="0">
                  <a:pos x="55" y="26"/>
                </a:cxn>
                <a:cxn ang="0">
                  <a:pos x="37" y="26"/>
                </a:cxn>
                <a:cxn ang="0">
                  <a:pos x="0" y="55"/>
                </a:cxn>
              </a:cxnLst>
              <a:rect l="0" t="0" r="r" b="b"/>
              <a:pathLst>
                <a:path w="93" h="93">
                  <a:moveTo>
                    <a:pt x="0" y="55"/>
                  </a:moveTo>
                  <a:lnTo>
                    <a:pt x="16" y="60"/>
                  </a:lnTo>
                  <a:lnTo>
                    <a:pt x="6" y="86"/>
                  </a:lnTo>
                  <a:lnTo>
                    <a:pt x="31" y="92"/>
                  </a:lnTo>
                  <a:lnTo>
                    <a:pt x="58" y="76"/>
                  </a:lnTo>
                  <a:lnTo>
                    <a:pt x="45" y="55"/>
                  </a:lnTo>
                  <a:lnTo>
                    <a:pt x="79" y="37"/>
                  </a:lnTo>
                  <a:lnTo>
                    <a:pt x="92" y="10"/>
                  </a:lnTo>
                  <a:lnTo>
                    <a:pt x="89" y="8"/>
                  </a:lnTo>
                  <a:lnTo>
                    <a:pt x="84" y="0"/>
                  </a:lnTo>
                  <a:lnTo>
                    <a:pt x="55" y="18"/>
                  </a:lnTo>
                  <a:lnTo>
                    <a:pt x="55" y="26"/>
                  </a:lnTo>
                  <a:lnTo>
                    <a:pt x="37" y="26"/>
                  </a:lnTo>
                  <a:lnTo>
                    <a:pt x="0" y="5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47" name="Freeform 247"/>
            <p:cNvSpPr/>
            <p:nvPr/>
          </p:nvSpPr>
          <p:spPr bwMode="auto">
            <a:xfrm>
              <a:off x="3994" y="1752"/>
              <a:ext cx="36" cy="56"/>
            </a:xfrm>
            <a:custGeom>
              <a:avLst/>
              <a:gdLst/>
              <a:ahLst/>
              <a:cxnLst>
                <a:cxn ang="0">
                  <a:pos x="0" y="65"/>
                </a:cxn>
                <a:cxn ang="0">
                  <a:pos x="6" y="15"/>
                </a:cxn>
                <a:cxn ang="0">
                  <a:pos x="30" y="0"/>
                </a:cxn>
                <a:cxn ang="0">
                  <a:pos x="46" y="38"/>
                </a:cxn>
                <a:cxn ang="0">
                  <a:pos x="27" y="58"/>
                </a:cxn>
                <a:cxn ang="0">
                  <a:pos x="0" y="65"/>
                </a:cxn>
              </a:cxnLst>
              <a:rect l="0" t="0" r="r" b="b"/>
              <a:pathLst>
                <a:path w="47" h="66">
                  <a:moveTo>
                    <a:pt x="0" y="65"/>
                  </a:moveTo>
                  <a:lnTo>
                    <a:pt x="6" y="15"/>
                  </a:lnTo>
                  <a:lnTo>
                    <a:pt x="30" y="0"/>
                  </a:lnTo>
                  <a:lnTo>
                    <a:pt x="46" y="38"/>
                  </a:lnTo>
                  <a:lnTo>
                    <a:pt x="27" y="58"/>
                  </a:lnTo>
                  <a:lnTo>
                    <a:pt x="0" y="6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48" name="Freeform 248"/>
            <p:cNvSpPr/>
            <p:nvPr/>
          </p:nvSpPr>
          <p:spPr bwMode="auto">
            <a:xfrm>
              <a:off x="3994" y="1752"/>
              <a:ext cx="40" cy="61"/>
            </a:xfrm>
            <a:custGeom>
              <a:avLst/>
              <a:gdLst/>
              <a:ahLst/>
              <a:cxnLst>
                <a:cxn ang="0">
                  <a:pos x="0" y="71"/>
                </a:cxn>
                <a:cxn ang="0">
                  <a:pos x="7" y="16"/>
                </a:cxn>
                <a:cxn ang="0">
                  <a:pos x="34" y="0"/>
                </a:cxn>
                <a:cxn ang="0">
                  <a:pos x="52" y="42"/>
                </a:cxn>
                <a:cxn ang="0">
                  <a:pos x="31" y="63"/>
                </a:cxn>
                <a:cxn ang="0">
                  <a:pos x="0" y="71"/>
                </a:cxn>
              </a:cxnLst>
              <a:rect l="0" t="0" r="r" b="b"/>
              <a:pathLst>
                <a:path w="53" h="72">
                  <a:moveTo>
                    <a:pt x="0" y="71"/>
                  </a:moveTo>
                  <a:lnTo>
                    <a:pt x="7" y="16"/>
                  </a:lnTo>
                  <a:lnTo>
                    <a:pt x="34" y="0"/>
                  </a:lnTo>
                  <a:lnTo>
                    <a:pt x="52" y="42"/>
                  </a:lnTo>
                  <a:lnTo>
                    <a:pt x="31" y="63"/>
                  </a:lnTo>
                  <a:lnTo>
                    <a:pt x="0" y="7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49" name="Freeform 249"/>
            <p:cNvSpPr/>
            <p:nvPr/>
          </p:nvSpPr>
          <p:spPr bwMode="auto">
            <a:xfrm>
              <a:off x="3130" y="1874"/>
              <a:ext cx="14" cy="16"/>
            </a:xfrm>
            <a:custGeom>
              <a:avLst/>
              <a:gdLst/>
              <a:ahLst/>
              <a:cxnLst>
                <a:cxn ang="0">
                  <a:pos x="0" y="10"/>
                </a:cxn>
                <a:cxn ang="0">
                  <a:pos x="14" y="0"/>
                </a:cxn>
                <a:cxn ang="0">
                  <a:pos x="18" y="20"/>
                </a:cxn>
                <a:cxn ang="0">
                  <a:pos x="0" y="10"/>
                </a:cxn>
              </a:cxnLst>
              <a:rect l="0" t="0" r="r" b="b"/>
              <a:pathLst>
                <a:path w="19" h="21">
                  <a:moveTo>
                    <a:pt x="0" y="10"/>
                  </a:moveTo>
                  <a:lnTo>
                    <a:pt x="14" y="0"/>
                  </a:lnTo>
                  <a:lnTo>
                    <a:pt x="18" y="20"/>
                  </a:lnTo>
                  <a:lnTo>
                    <a:pt x="0" y="1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50" name="Freeform 250"/>
            <p:cNvSpPr/>
            <p:nvPr/>
          </p:nvSpPr>
          <p:spPr bwMode="auto">
            <a:xfrm>
              <a:off x="3130" y="1874"/>
              <a:ext cx="18" cy="23"/>
            </a:xfrm>
            <a:custGeom>
              <a:avLst/>
              <a:gdLst/>
              <a:ahLst/>
              <a:cxnLst>
                <a:cxn ang="0">
                  <a:pos x="0" y="13"/>
                </a:cxn>
                <a:cxn ang="0">
                  <a:pos x="19" y="0"/>
                </a:cxn>
                <a:cxn ang="0">
                  <a:pos x="24" y="26"/>
                </a:cxn>
                <a:cxn ang="0">
                  <a:pos x="0" y="13"/>
                </a:cxn>
              </a:cxnLst>
              <a:rect l="0" t="0" r="r" b="b"/>
              <a:pathLst>
                <a:path w="25" h="27">
                  <a:moveTo>
                    <a:pt x="0" y="13"/>
                  </a:moveTo>
                  <a:lnTo>
                    <a:pt x="19" y="0"/>
                  </a:lnTo>
                  <a:lnTo>
                    <a:pt x="24" y="26"/>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1" name="Freeform 251"/>
            <p:cNvSpPr/>
            <p:nvPr/>
          </p:nvSpPr>
          <p:spPr bwMode="auto">
            <a:xfrm>
              <a:off x="3712" y="1976"/>
              <a:ext cx="74" cy="101"/>
            </a:xfrm>
            <a:custGeom>
              <a:avLst/>
              <a:gdLst/>
              <a:ahLst/>
              <a:cxnLst>
                <a:cxn ang="0">
                  <a:pos x="0" y="25"/>
                </a:cxn>
                <a:cxn ang="0">
                  <a:pos x="12" y="40"/>
                </a:cxn>
                <a:cxn ang="0">
                  <a:pos x="10" y="70"/>
                </a:cxn>
                <a:cxn ang="0">
                  <a:pos x="44" y="60"/>
                </a:cxn>
                <a:cxn ang="0">
                  <a:pos x="60" y="70"/>
                </a:cxn>
                <a:cxn ang="0">
                  <a:pos x="74" y="100"/>
                </a:cxn>
                <a:cxn ang="0">
                  <a:pos x="70" y="118"/>
                </a:cxn>
                <a:cxn ang="0">
                  <a:pos x="99" y="112"/>
                </a:cxn>
                <a:cxn ang="0">
                  <a:pos x="85" y="75"/>
                </a:cxn>
                <a:cxn ang="0">
                  <a:pos x="53" y="46"/>
                </a:cxn>
                <a:cxn ang="0">
                  <a:pos x="60" y="30"/>
                </a:cxn>
                <a:cxn ang="0">
                  <a:pos x="42" y="23"/>
                </a:cxn>
                <a:cxn ang="0">
                  <a:pos x="25" y="0"/>
                </a:cxn>
                <a:cxn ang="0">
                  <a:pos x="21" y="0"/>
                </a:cxn>
                <a:cxn ang="0">
                  <a:pos x="21" y="15"/>
                </a:cxn>
                <a:cxn ang="0">
                  <a:pos x="12" y="10"/>
                </a:cxn>
                <a:cxn ang="0">
                  <a:pos x="0" y="25"/>
                </a:cxn>
              </a:cxnLst>
              <a:rect l="0" t="0" r="r" b="b"/>
              <a:pathLst>
                <a:path w="100" h="119">
                  <a:moveTo>
                    <a:pt x="0" y="25"/>
                  </a:moveTo>
                  <a:lnTo>
                    <a:pt x="12" y="40"/>
                  </a:lnTo>
                  <a:lnTo>
                    <a:pt x="10" y="70"/>
                  </a:lnTo>
                  <a:lnTo>
                    <a:pt x="44" y="60"/>
                  </a:lnTo>
                  <a:lnTo>
                    <a:pt x="60" y="70"/>
                  </a:lnTo>
                  <a:lnTo>
                    <a:pt x="74" y="100"/>
                  </a:lnTo>
                  <a:lnTo>
                    <a:pt x="70" y="118"/>
                  </a:lnTo>
                  <a:lnTo>
                    <a:pt x="99" y="112"/>
                  </a:lnTo>
                  <a:lnTo>
                    <a:pt x="85" y="75"/>
                  </a:lnTo>
                  <a:lnTo>
                    <a:pt x="53" y="46"/>
                  </a:lnTo>
                  <a:lnTo>
                    <a:pt x="60" y="30"/>
                  </a:lnTo>
                  <a:lnTo>
                    <a:pt x="42" y="23"/>
                  </a:lnTo>
                  <a:lnTo>
                    <a:pt x="25" y="0"/>
                  </a:lnTo>
                  <a:lnTo>
                    <a:pt x="21" y="0"/>
                  </a:lnTo>
                  <a:lnTo>
                    <a:pt x="21" y="15"/>
                  </a:lnTo>
                  <a:lnTo>
                    <a:pt x="12" y="10"/>
                  </a:lnTo>
                  <a:lnTo>
                    <a:pt x="0" y="2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52" name="Freeform 252"/>
            <p:cNvSpPr/>
            <p:nvPr/>
          </p:nvSpPr>
          <p:spPr bwMode="auto">
            <a:xfrm>
              <a:off x="3712" y="1976"/>
              <a:ext cx="79" cy="106"/>
            </a:xfrm>
            <a:custGeom>
              <a:avLst/>
              <a:gdLst/>
              <a:ahLst/>
              <a:cxnLst>
                <a:cxn ang="0">
                  <a:pos x="0" y="26"/>
                </a:cxn>
                <a:cxn ang="0">
                  <a:pos x="13" y="42"/>
                </a:cxn>
                <a:cxn ang="0">
                  <a:pos x="11" y="74"/>
                </a:cxn>
                <a:cxn ang="0">
                  <a:pos x="47" y="63"/>
                </a:cxn>
                <a:cxn ang="0">
                  <a:pos x="64" y="74"/>
                </a:cxn>
                <a:cxn ang="0">
                  <a:pos x="79" y="105"/>
                </a:cxn>
                <a:cxn ang="0">
                  <a:pos x="74" y="124"/>
                </a:cxn>
                <a:cxn ang="0">
                  <a:pos x="105" y="118"/>
                </a:cxn>
                <a:cxn ang="0">
                  <a:pos x="90" y="79"/>
                </a:cxn>
                <a:cxn ang="0">
                  <a:pos x="56" y="48"/>
                </a:cxn>
                <a:cxn ang="0">
                  <a:pos x="64" y="32"/>
                </a:cxn>
                <a:cxn ang="0">
                  <a:pos x="45" y="24"/>
                </a:cxn>
                <a:cxn ang="0">
                  <a:pos x="27" y="0"/>
                </a:cxn>
                <a:cxn ang="0">
                  <a:pos x="22" y="0"/>
                </a:cxn>
                <a:cxn ang="0">
                  <a:pos x="22" y="16"/>
                </a:cxn>
                <a:cxn ang="0">
                  <a:pos x="13" y="11"/>
                </a:cxn>
                <a:cxn ang="0">
                  <a:pos x="0" y="26"/>
                </a:cxn>
              </a:cxnLst>
              <a:rect l="0" t="0" r="r" b="b"/>
              <a:pathLst>
                <a:path w="106" h="125">
                  <a:moveTo>
                    <a:pt x="0" y="26"/>
                  </a:moveTo>
                  <a:lnTo>
                    <a:pt x="13" y="42"/>
                  </a:lnTo>
                  <a:lnTo>
                    <a:pt x="11" y="74"/>
                  </a:lnTo>
                  <a:lnTo>
                    <a:pt x="47" y="63"/>
                  </a:lnTo>
                  <a:lnTo>
                    <a:pt x="64" y="74"/>
                  </a:lnTo>
                  <a:lnTo>
                    <a:pt x="79" y="105"/>
                  </a:lnTo>
                  <a:lnTo>
                    <a:pt x="74" y="124"/>
                  </a:lnTo>
                  <a:lnTo>
                    <a:pt x="105" y="118"/>
                  </a:lnTo>
                  <a:lnTo>
                    <a:pt x="90" y="79"/>
                  </a:lnTo>
                  <a:lnTo>
                    <a:pt x="56" y="48"/>
                  </a:lnTo>
                  <a:lnTo>
                    <a:pt x="64" y="32"/>
                  </a:lnTo>
                  <a:lnTo>
                    <a:pt x="45" y="24"/>
                  </a:lnTo>
                  <a:lnTo>
                    <a:pt x="27" y="0"/>
                  </a:lnTo>
                  <a:lnTo>
                    <a:pt x="22" y="0"/>
                  </a:lnTo>
                  <a:lnTo>
                    <a:pt x="22" y="16"/>
                  </a:lnTo>
                  <a:lnTo>
                    <a:pt x="13" y="11"/>
                  </a:lnTo>
                  <a:lnTo>
                    <a:pt x="0" y="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3" name="Freeform 253"/>
            <p:cNvSpPr/>
            <p:nvPr/>
          </p:nvSpPr>
          <p:spPr bwMode="auto">
            <a:xfrm>
              <a:off x="3003" y="1808"/>
              <a:ext cx="14" cy="19"/>
            </a:xfrm>
            <a:custGeom>
              <a:avLst/>
              <a:gdLst/>
              <a:ahLst/>
              <a:cxnLst>
                <a:cxn ang="0">
                  <a:pos x="0" y="20"/>
                </a:cxn>
                <a:cxn ang="0">
                  <a:pos x="6" y="20"/>
                </a:cxn>
                <a:cxn ang="0">
                  <a:pos x="20" y="6"/>
                </a:cxn>
                <a:cxn ang="0">
                  <a:pos x="12" y="0"/>
                </a:cxn>
                <a:cxn ang="0">
                  <a:pos x="0" y="20"/>
                </a:cxn>
              </a:cxnLst>
              <a:rect l="0" t="0" r="r" b="b"/>
              <a:pathLst>
                <a:path w="21" h="21">
                  <a:moveTo>
                    <a:pt x="0" y="20"/>
                  </a:moveTo>
                  <a:lnTo>
                    <a:pt x="6" y="20"/>
                  </a:lnTo>
                  <a:lnTo>
                    <a:pt x="20" y="6"/>
                  </a:lnTo>
                  <a:lnTo>
                    <a:pt x="12" y="0"/>
                  </a:lnTo>
                  <a:lnTo>
                    <a:pt x="0" y="2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54" name="Freeform 254"/>
            <p:cNvSpPr/>
            <p:nvPr/>
          </p:nvSpPr>
          <p:spPr bwMode="auto">
            <a:xfrm>
              <a:off x="3003" y="1808"/>
              <a:ext cx="19" cy="23"/>
            </a:xfrm>
            <a:custGeom>
              <a:avLst/>
              <a:gdLst/>
              <a:ahLst/>
              <a:cxnLst>
                <a:cxn ang="0">
                  <a:pos x="0" y="26"/>
                </a:cxn>
                <a:cxn ang="0">
                  <a:pos x="8" y="26"/>
                </a:cxn>
                <a:cxn ang="0">
                  <a:pos x="26" y="8"/>
                </a:cxn>
                <a:cxn ang="0">
                  <a:pos x="15" y="0"/>
                </a:cxn>
                <a:cxn ang="0">
                  <a:pos x="0" y="26"/>
                </a:cxn>
              </a:cxnLst>
              <a:rect l="0" t="0" r="r" b="b"/>
              <a:pathLst>
                <a:path w="27" h="27">
                  <a:moveTo>
                    <a:pt x="0" y="26"/>
                  </a:moveTo>
                  <a:lnTo>
                    <a:pt x="8" y="26"/>
                  </a:lnTo>
                  <a:lnTo>
                    <a:pt x="26" y="8"/>
                  </a:lnTo>
                  <a:lnTo>
                    <a:pt x="15" y="0"/>
                  </a:lnTo>
                  <a:lnTo>
                    <a:pt x="0" y="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5" name="Freeform 255"/>
            <p:cNvSpPr/>
            <p:nvPr/>
          </p:nvSpPr>
          <p:spPr bwMode="auto">
            <a:xfrm>
              <a:off x="2498" y="2155"/>
              <a:ext cx="38" cy="47"/>
            </a:xfrm>
            <a:custGeom>
              <a:avLst/>
              <a:gdLst/>
              <a:ahLst/>
              <a:cxnLst>
                <a:cxn ang="0">
                  <a:pos x="0" y="19"/>
                </a:cxn>
                <a:cxn ang="0">
                  <a:pos x="13" y="0"/>
                </a:cxn>
                <a:cxn ang="0">
                  <a:pos x="26" y="0"/>
                </a:cxn>
                <a:cxn ang="0">
                  <a:pos x="26" y="14"/>
                </a:cxn>
                <a:cxn ang="0">
                  <a:pos x="39" y="14"/>
                </a:cxn>
                <a:cxn ang="0">
                  <a:pos x="38" y="26"/>
                </a:cxn>
                <a:cxn ang="0">
                  <a:pos x="51" y="33"/>
                </a:cxn>
                <a:cxn ang="0">
                  <a:pos x="51" y="54"/>
                </a:cxn>
                <a:cxn ang="0">
                  <a:pos x="0" y="19"/>
                </a:cxn>
              </a:cxnLst>
              <a:rect l="0" t="0" r="r" b="b"/>
              <a:pathLst>
                <a:path w="52" h="55">
                  <a:moveTo>
                    <a:pt x="0" y="19"/>
                  </a:moveTo>
                  <a:lnTo>
                    <a:pt x="13" y="0"/>
                  </a:lnTo>
                  <a:lnTo>
                    <a:pt x="26" y="0"/>
                  </a:lnTo>
                  <a:lnTo>
                    <a:pt x="26" y="14"/>
                  </a:lnTo>
                  <a:lnTo>
                    <a:pt x="39" y="14"/>
                  </a:lnTo>
                  <a:lnTo>
                    <a:pt x="38" y="26"/>
                  </a:lnTo>
                  <a:lnTo>
                    <a:pt x="51" y="33"/>
                  </a:lnTo>
                  <a:lnTo>
                    <a:pt x="51" y="54"/>
                  </a:lnTo>
                  <a:lnTo>
                    <a:pt x="0" y="1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56" name="Freeform 256"/>
            <p:cNvSpPr/>
            <p:nvPr/>
          </p:nvSpPr>
          <p:spPr bwMode="auto">
            <a:xfrm>
              <a:off x="2498" y="2155"/>
              <a:ext cx="42" cy="51"/>
            </a:xfrm>
            <a:custGeom>
              <a:avLst/>
              <a:gdLst/>
              <a:ahLst/>
              <a:cxnLst>
                <a:cxn ang="0">
                  <a:pos x="0" y="21"/>
                </a:cxn>
                <a:cxn ang="0">
                  <a:pos x="15" y="0"/>
                </a:cxn>
                <a:cxn ang="0">
                  <a:pos x="29" y="0"/>
                </a:cxn>
                <a:cxn ang="0">
                  <a:pos x="29" y="16"/>
                </a:cxn>
                <a:cxn ang="0">
                  <a:pos x="44" y="16"/>
                </a:cxn>
                <a:cxn ang="0">
                  <a:pos x="42" y="29"/>
                </a:cxn>
                <a:cxn ang="0">
                  <a:pos x="57" y="37"/>
                </a:cxn>
                <a:cxn ang="0">
                  <a:pos x="57" y="60"/>
                </a:cxn>
                <a:cxn ang="0">
                  <a:pos x="0" y="21"/>
                </a:cxn>
              </a:cxnLst>
              <a:rect l="0" t="0" r="r" b="b"/>
              <a:pathLst>
                <a:path w="58" h="61">
                  <a:moveTo>
                    <a:pt x="0" y="21"/>
                  </a:moveTo>
                  <a:lnTo>
                    <a:pt x="15" y="0"/>
                  </a:lnTo>
                  <a:lnTo>
                    <a:pt x="29" y="0"/>
                  </a:lnTo>
                  <a:lnTo>
                    <a:pt x="29" y="16"/>
                  </a:lnTo>
                  <a:lnTo>
                    <a:pt x="44" y="16"/>
                  </a:lnTo>
                  <a:lnTo>
                    <a:pt x="42" y="29"/>
                  </a:lnTo>
                  <a:lnTo>
                    <a:pt x="57" y="37"/>
                  </a:lnTo>
                  <a:lnTo>
                    <a:pt x="57" y="60"/>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7" name="Freeform 257"/>
            <p:cNvSpPr/>
            <p:nvPr/>
          </p:nvSpPr>
          <p:spPr bwMode="auto">
            <a:xfrm>
              <a:off x="2723" y="1830"/>
              <a:ext cx="168" cy="180"/>
            </a:xfrm>
            <a:custGeom>
              <a:avLst/>
              <a:gdLst/>
              <a:ahLst/>
              <a:cxnLst>
                <a:cxn ang="0">
                  <a:pos x="0" y="109"/>
                </a:cxn>
                <a:cxn ang="0">
                  <a:pos x="3" y="46"/>
                </a:cxn>
                <a:cxn ang="0">
                  <a:pos x="28" y="0"/>
                </a:cxn>
                <a:cxn ang="0">
                  <a:pos x="84" y="13"/>
                </a:cxn>
                <a:cxn ang="0">
                  <a:pos x="92" y="25"/>
                </a:cxn>
                <a:cxn ang="0">
                  <a:pos x="135" y="46"/>
                </a:cxn>
                <a:cxn ang="0">
                  <a:pos x="151" y="38"/>
                </a:cxn>
                <a:cxn ang="0">
                  <a:pos x="153" y="17"/>
                </a:cxn>
                <a:cxn ang="0">
                  <a:pos x="166" y="5"/>
                </a:cxn>
                <a:cxn ang="0">
                  <a:pos x="227" y="23"/>
                </a:cxn>
                <a:cxn ang="0">
                  <a:pos x="217" y="49"/>
                </a:cxn>
                <a:cxn ang="0">
                  <a:pos x="227" y="171"/>
                </a:cxn>
                <a:cxn ang="0">
                  <a:pos x="227" y="198"/>
                </a:cxn>
                <a:cxn ang="0">
                  <a:pos x="212" y="201"/>
                </a:cxn>
                <a:cxn ang="0">
                  <a:pos x="212" y="209"/>
                </a:cxn>
                <a:cxn ang="0">
                  <a:pos x="96" y="153"/>
                </a:cxn>
                <a:cxn ang="0">
                  <a:pos x="82" y="155"/>
                </a:cxn>
                <a:cxn ang="0">
                  <a:pos x="36" y="150"/>
                </a:cxn>
                <a:cxn ang="0">
                  <a:pos x="0" y="109"/>
                </a:cxn>
              </a:cxnLst>
              <a:rect l="0" t="0" r="r" b="b"/>
              <a:pathLst>
                <a:path w="228" h="210">
                  <a:moveTo>
                    <a:pt x="0" y="109"/>
                  </a:moveTo>
                  <a:lnTo>
                    <a:pt x="3" y="46"/>
                  </a:lnTo>
                  <a:lnTo>
                    <a:pt x="28" y="0"/>
                  </a:lnTo>
                  <a:lnTo>
                    <a:pt x="84" y="13"/>
                  </a:lnTo>
                  <a:lnTo>
                    <a:pt x="92" y="25"/>
                  </a:lnTo>
                  <a:lnTo>
                    <a:pt x="135" y="46"/>
                  </a:lnTo>
                  <a:lnTo>
                    <a:pt x="151" y="38"/>
                  </a:lnTo>
                  <a:lnTo>
                    <a:pt x="153" y="17"/>
                  </a:lnTo>
                  <a:lnTo>
                    <a:pt x="166" y="5"/>
                  </a:lnTo>
                  <a:lnTo>
                    <a:pt x="227" y="23"/>
                  </a:lnTo>
                  <a:lnTo>
                    <a:pt x="217" y="49"/>
                  </a:lnTo>
                  <a:lnTo>
                    <a:pt x="227" y="171"/>
                  </a:lnTo>
                  <a:lnTo>
                    <a:pt x="227" y="198"/>
                  </a:lnTo>
                  <a:lnTo>
                    <a:pt x="212" y="201"/>
                  </a:lnTo>
                  <a:lnTo>
                    <a:pt x="212" y="209"/>
                  </a:lnTo>
                  <a:lnTo>
                    <a:pt x="96" y="153"/>
                  </a:lnTo>
                  <a:lnTo>
                    <a:pt x="82" y="155"/>
                  </a:lnTo>
                  <a:lnTo>
                    <a:pt x="36" y="150"/>
                  </a:lnTo>
                  <a:lnTo>
                    <a:pt x="0" y="10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58" name="Freeform 258"/>
            <p:cNvSpPr/>
            <p:nvPr/>
          </p:nvSpPr>
          <p:spPr bwMode="auto">
            <a:xfrm>
              <a:off x="2723" y="1830"/>
              <a:ext cx="173" cy="185"/>
            </a:xfrm>
            <a:custGeom>
              <a:avLst/>
              <a:gdLst/>
              <a:ahLst/>
              <a:cxnLst>
                <a:cxn ang="0">
                  <a:pos x="0" y="112"/>
                </a:cxn>
                <a:cxn ang="0">
                  <a:pos x="3" y="47"/>
                </a:cxn>
                <a:cxn ang="0">
                  <a:pos x="29" y="0"/>
                </a:cxn>
                <a:cxn ang="0">
                  <a:pos x="86" y="13"/>
                </a:cxn>
                <a:cxn ang="0">
                  <a:pos x="94" y="26"/>
                </a:cxn>
                <a:cxn ang="0">
                  <a:pos x="139" y="47"/>
                </a:cxn>
                <a:cxn ang="0">
                  <a:pos x="155" y="39"/>
                </a:cxn>
                <a:cxn ang="0">
                  <a:pos x="157" y="18"/>
                </a:cxn>
                <a:cxn ang="0">
                  <a:pos x="170" y="5"/>
                </a:cxn>
                <a:cxn ang="0">
                  <a:pos x="233" y="24"/>
                </a:cxn>
                <a:cxn ang="0">
                  <a:pos x="223" y="50"/>
                </a:cxn>
                <a:cxn ang="0">
                  <a:pos x="233" y="176"/>
                </a:cxn>
                <a:cxn ang="0">
                  <a:pos x="233" y="204"/>
                </a:cxn>
                <a:cxn ang="0">
                  <a:pos x="218" y="207"/>
                </a:cxn>
                <a:cxn ang="0">
                  <a:pos x="218" y="215"/>
                </a:cxn>
                <a:cxn ang="0">
                  <a:pos x="99" y="157"/>
                </a:cxn>
                <a:cxn ang="0">
                  <a:pos x="84" y="159"/>
                </a:cxn>
                <a:cxn ang="0">
                  <a:pos x="37" y="154"/>
                </a:cxn>
                <a:cxn ang="0">
                  <a:pos x="0" y="112"/>
                </a:cxn>
              </a:cxnLst>
              <a:rect l="0" t="0" r="r" b="b"/>
              <a:pathLst>
                <a:path w="234" h="216">
                  <a:moveTo>
                    <a:pt x="0" y="112"/>
                  </a:moveTo>
                  <a:lnTo>
                    <a:pt x="3" y="47"/>
                  </a:lnTo>
                  <a:lnTo>
                    <a:pt x="29" y="0"/>
                  </a:lnTo>
                  <a:lnTo>
                    <a:pt x="86" y="13"/>
                  </a:lnTo>
                  <a:lnTo>
                    <a:pt x="94" y="26"/>
                  </a:lnTo>
                  <a:lnTo>
                    <a:pt x="139" y="47"/>
                  </a:lnTo>
                  <a:lnTo>
                    <a:pt x="155" y="39"/>
                  </a:lnTo>
                  <a:lnTo>
                    <a:pt x="157" y="18"/>
                  </a:lnTo>
                  <a:lnTo>
                    <a:pt x="170" y="5"/>
                  </a:lnTo>
                  <a:lnTo>
                    <a:pt x="233" y="24"/>
                  </a:lnTo>
                  <a:lnTo>
                    <a:pt x="223" y="50"/>
                  </a:lnTo>
                  <a:lnTo>
                    <a:pt x="233" y="176"/>
                  </a:lnTo>
                  <a:lnTo>
                    <a:pt x="233" y="204"/>
                  </a:lnTo>
                  <a:lnTo>
                    <a:pt x="218" y="207"/>
                  </a:lnTo>
                  <a:lnTo>
                    <a:pt x="218" y="215"/>
                  </a:lnTo>
                  <a:lnTo>
                    <a:pt x="99" y="157"/>
                  </a:lnTo>
                  <a:lnTo>
                    <a:pt x="84" y="159"/>
                  </a:lnTo>
                  <a:lnTo>
                    <a:pt x="37" y="154"/>
                  </a:lnTo>
                  <a:lnTo>
                    <a:pt x="0" y="11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59" name="Freeform 259"/>
            <p:cNvSpPr/>
            <p:nvPr/>
          </p:nvSpPr>
          <p:spPr bwMode="auto">
            <a:xfrm>
              <a:off x="2683" y="1573"/>
              <a:ext cx="2" cy="5"/>
            </a:xfrm>
            <a:custGeom>
              <a:avLst/>
              <a:gdLst/>
              <a:ahLst/>
              <a:cxnLst>
                <a:cxn ang="0">
                  <a:pos x="0" y="5"/>
                </a:cxn>
                <a:cxn ang="0">
                  <a:pos x="2" y="0"/>
                </a:cxn>
                <a:cxn ang="0">
                  <a:pos x="2" y="5"/>
                </a:cxn>
                <a:cxn ang="0">
                  <a:pos x="0" y="5"/>
                </a:cxn>
              </a:cxnLst>
              <a:rect l="0" t="0" r="r" b="b"/>
              <a:pathLst>
                <a:path w="3" h="6">
                  <a:moveTo>
                    <a:pt x="0" y="5"/>
                  </a:moveTo>
                  <a:lnTo>
                    <a:pt x="2" y="0"/>
                  </a:lnTo>
                  <a:lnTo>
                    <a:pt x="2" y="5"/>
                  </a:lnTo>
                  <a:lnTo>
                    <a:pt x="0" y="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60" name="Freeform 260"/>
            <p:cNvSpPr/>
            <p:nvPr/>
          </p:nvSpPr>
          <p:spPr bwMode="auto">
            <a:xfrm>
              <a:off x="2683" y="1573"/>
              <a:ext cx="7" cy="10"/>
            </a:xfrm>
            <a:custGeom>
              <a:avLst/>
              <a:gdLst/>
              <a:ahLst/>
              <a:cxnLst>
                <a:cxn ang="0">
                  <a:pos x="0" y="11"/>
                </a:cxn>
                <a:cxn ang="0">
                  <a:pos x="6" y="0"/>
                </a:cxn>
                <a:cxn ang="0">
                  <a:pos x="8" y="11"/>
                </a:cxn>
                <a:cxn ang="0">
                  <a:pos x="0" y="11"/>
                </a:cxn>
              </a:cxnLst>
              <a:rect l="0" t="0" r="r" b="b"/>
              <a:pathLst>
                <a:path w="9" h="12">
                  <a:moveTo>
                    <a:pt x="0" y="11"/>
                  </a:moveTo>
                  <a:lnTo>
                    <a:pt x="6" y="0"/>
                  </a:lnTo>
                  <a:lnTo>
                    <a:pt x="8" y="11"/>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61" name="Freeform 261"/>
            <p:cNvSpPr/>
            <p:nvPr/>
          </p:nvSpPr>
          <p:spPr bwMode="auto">
            <a:xfrm>
              <a:off x="3090" y="2414"/>
              <a:ext cx="76" cy="170"/>
            </a:xfrm>
            <a:custGeom>
              <a:avLst/>
              <a:gdLst/>
              <a:ahLst/>
              <a:cxnLst>
                <a:cxn ang="0">
                  <a:pos x="0" y="143"/>
                </a:cxn>
                <a:cxn ang="0">
                  <a:pos x="12" y="183"/>
                </a:cxn>
                <a:cxn ang="0">
                  <a:pos x="29" y="198"/>
                </a:cxn>
                <a:cxn ang="0">
                  <a:pos x="59" y="183"/>
                </a:cxn>
                <a:cxn ang="0">
                  <a:pos x="93" y="49"/>
                </a:cxn>
                <a:cxn ang="0">
                  <a:pos x="101" y="53"/>
                </a:cxn>
                <a:cxn ang="0">
                  <a:pos x="81" y="0"/>
                </a:cxn>
                <a:cxn ang="0">
                  <a:pos x="67" y="23"/>
                </a:cxn>
                <a:cxn ang="0">
                  <a:pos x="67" y="36"/>
                </a:cxn>
                <a:cxn ang="0">
                  <a:pos x="44" y="53"/>
                </a:cxn>
                <a:cxn ang="0">
                  <a:pos x="19" y="61"/>
                </a:cxn>
                <a:cxn ang="0">
                  <a:pos x="12" y="79"/>
                </a:cxn>
                <a:cxn ang="0">
                  <a:pos x="19" y="112"/>
                </a:cxn>
                <a:cxn ang="0">
                  <a:pos x="0" y="143"/>
                </a:cxn>
              </a:cxnLst>
              <a:rect l="0" t="0" r="r" b="b"/>
              <a:pathLst>
                <a:path w="102" h="199">
                  <a:moveTo>
                    <a:pt x="0" y="143"/>
                  </a:moveTo>
                  <a:lnTo>
                    <a:pt x="12" y="183"/>
                  </a:lnTo>
                  <a:lnTo>
                    <a:pt x="29" y="198"/>
                  </a:lnTo>
                  <a:lnTo>
                    <a:pt x="59" y="183"/>
                  </a:lnTo>
                  <a:lnTo>
                    <a:pt x="93" y="49"/>
                  </a:lnTo>
                  <a:lnTo>
                    <a:pt x="101" y="53"/>
                  </a:lnTo>
                  <a:lnTo>
                    <a:pt x="81" y="0"/>
                  </a:lnTo>
                  <a:lnTo>
                    <a:pt x="67" y="23"/>
                  </a:lnTo>
                  <a:lnTo>
                    <a:pt x="67" y="36"/>
                  </a:lnTo>
                  <a:lnTo>
                    <a:pt x="44" y="53"/>
                  </a:lnTo>
                  <a:lnTo>
                    <a:pt x="19" y="61"/>
                  </a:lnTo>
                  <a:lnTo>
                    <a:pt x="12" y="79"/>
                  </a:lnTo>
                  <a:lnTo>
                    <a:pt x="19" y="112"/>
                  </a:lnTo>
                  <a:lnTo>
                    <a:pt x="0" y="14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62" name="Freeform 262"/>
            <p:cNvSpPr/>
            <p:nvPr/>
          </p:nvSpPr>
          <p:spPr bwMode="auto">
            <a:xfrm>
              <a:off x="3090" y="2414"/>
              <a:ext cx="80" cy="175"/>
            </a:xfrm>
            <a:custGeom>
              <a:avLst/>
              <a:gdLst/>
              <a:ahLst/>
              <a:cxnLst>
                <a:cxn ang="0">
                  <a:pos x="0" y="147"/>
                </a:cxn>
                <a:cxn ang="0">
                  <a:pos x="13" y="189"/>
                </a:cxn>
                <a:cxn ang="0">
                  <a:pos x="31" y="204"/>
                </a:cxn>
                <a:cxn ang="0">
                  <a:pos x="63" y="189"/>
                </a:cxn>
                <a:cxn ang="0">
                  <a:pos x="99" y="50"/>
                </a:cxn>
                <a:cxn ang="0">
                  <a:pos x="107" y="55"/>
                </a:cxn>
                <a:cxn ang="0">
                  <a:pos x="86" y="0"/>
                </a:cxn>
                <a:cxn ang="0">
                  <a:pos x="71" y="24"/>
                </a:cxn>
                <a:cxn ang="0">
                  <a:pos x="71" y="37"/>
                </a:cxn>
                <a:cxn ang="0">
                  <a:pos x="47" y="55"/>
                </a:cxn>
                <a:cxn ang="0">
                  <a:pos x="20" y="63"/>
                </a:cxn>
                <a:cxn ang="0">
                  <a:pos x="13" y="81"/>
                </a:cxn>
                <a:cxn ang="0">
                  <a:pos x="20" y="115"/>
                </a:cxn>
                <a:cxn ang="0">
                  <a:pos x="0" y="147"/>
                </a:cxn>
              </a:cxnLst>
              <a:rect l="0" t="0" r="r" b="b"/>
              <a:pathLst>
                <a:path w="108" h="205">
                  <a:moveTo>
                    <a:pt x="0" y="147"/>
                  </a:moveTo>
                  <a:lnTo>
                    <a:pt x="13" y="189"/>
                  </a:lnTo>
                  <a:lnTo>
                    <a:pt x="31" y="204"/>
                  </a:lnTo>
                  <a:lnTo>
                    <a:pt x="63" y="189"/>
                  </a:lnTo>
                  <a:lnTo>
                    <a:pt x="99" y="50"/>
                  </a:lnTo>
                  <a:lnTo>
                    <a:pt x="107" y="55"/>
                  </a:lnTo>
                  <a:lnTo>
                    <a:pt x="86" y="0"/>
                  </a:lnTo>
                  <a:lnTo>
                    <a:pt x="71" y="24"/>
                  </a:lnTo>
                  <a:lnTo>
                    <a:pt x="71" y="37"/>
                  </a:lnTo>
                  <a:lnTo>
                    <a:pt x="47" y="55"/>
                  </a:lnTo>
                  <a:lnTo>
                    <a:pt x="20" y="63"/>
                  </a:lnTo>
                  <a:lnTo>
                    <a:pt x="13" y="81"/>
                  </a:lnTo>
                  <a:lnTo>
                    <a:pt x="20" y="115"/>
                  </a:lnTo>
                  <a:lnTo>
                    <a:pt x="0" y="1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63" name="Freeform 263"/>
            <p:cNvSpPr/>
            <p:nvPr/>
          </p:nvSpPr>
          <p:spPr bwMode="auto">
            <a:xfrm>
              <a:off x="2977" y="2379"/>
              <a:ext cx="33" cy="94"/>
            </a:xfrm>
            <a:custGeom>
              <a:avLst/>
              <a:gdLst/>
              <a:ahLst/>
              <a:cxnLst>
                <a:cxn ang="0">
                  <a:pos x="0" y="63"/>
                </a:cxn>
                <a:cxn ang="0">
                  <a:pos x="6" y="67"/>
                </a:cxn>
                <a:cxn ang="0">
                  <a:pos x="23" y="75"/>
                </a:cxn>
                <a:cxn ang="0">
                  <a:pos x="20" y="95"/>
                </a:cxn>
                <a:cxn ang="0">
                  <a:pos x="34" y="109"/>
                </a:cxn>
                <a:cxn ang="0">
                  <a:pos x="43" y="80"/>
                </a:cxn>
                <a:cxn ang="0">
                  <a:pos x="27" y="60"/>
                </a:cxn>
                <a:cxn ang="0">
                  <a:pos x="32" y="72"/>
                </a:cxn>
                <a:cxn ang="0">
                  <a:pos x="25" y="70"/>
                </a:cxn>
                <a:cxn ang="0">
                  <a:pos x="18" y="43"/>
                </a:cxn>
                <a:cxn ang="0">
                  <a:pos x="18" y="5"/>
                </a:cxn>
                <a:cxn ang="0">
                  <a:pos x="2" y="0"/>
                </a:cxn>
                <a:cxn ang="0">
                  <a:pos x="13" y="20"/>
                </a:cxn>
                <a:cxn ang="0">
                  <a:pos x="0" y="63"/>
                </a:cxn>
              </a:cxnLst>
              <a:rect l="0" t="0" r="r" b="b"/>
              <a:pathLst>
                <a:path w="44" h="110">
                  <a:moveTo>
                    <a:pt x="0" y="63"/>
                  </a:moveTo>
                  <a:lnTo>
                    <a:pt x="6" y="67"/>
                  </a:lnTo>
                  <a:lnTo>
                    <a:pt x="23" y="75"/>
                  </a:lnTo>
                  <a:lnTo>
                    <a:pt x="20" y="95"/>
                  </a:lnTo>
                  <a:lnTo>
                    <a:pt x="34" y="109"/>
                  </a:lnTo>
                  <a:lnTo>
                    <a:pt x="43" y="80"/>
                  </a:lnTo>
                  <a:lnTo>
                    <a:pt x="27" y="60"/>
                  </a:lnTo>
                  <a:lnTo>
                    <a:pt x="32" y="72"/>
                  </a:lnTo>
                  <a:lnTo>
                    <a:pt x="25" y="70"/>
                  </a:lnTo>
                  <a:lnTo>
                    <a:pt x="18" y="43"/>
                  </a:lnTo>
                  <a:lnTo>
                    <a:pt x="18" y="5"/>
                  </a:lnTo>
                  <a:lnTo>
                    <a:pt x="2" y="0"/>
                  </a:lnTo>
                  <a:lnTo>
                    <a:pt x="13" y="20"/>
                  </a:lnTo>
                  <a:lnTo>
                    <a:pt x="0" y="6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64" name="Freeform 264"/>
            <p:cNvSpPr/>
            <p:nvPr/>
          </p:nvSpPr>
          <p:spPr bwMode="auto">
            <a:xfrm>
              <a:off x="2977" y="2379"/>
              <a:ext cx="38" cy="99"/>
            </a:xfrm>
            <a:custGeom>
              <a:avLst/>
              <a:gdLst/>
              <a:ahLst/>
              <a:cxnLst>
                <a:cxn ang="0">
                  <a:pos x="0" y="66"/>
                </a:cxn>
                <a:cxn ang="0">
                  <a:pos x="7" y="71"/>
                </a:cxn>
                <a:cxn ang="0">
                  <a:pos x="26" y="79"/>
                </a:cxn>
                <a:cxn ang="0">
                  <a:pos x="23" y="100"/>
                </a:cxn>
                <a:cxn ang="0">
                  <a:pos x="39" y="115"/>
                </a:cxn>
                <a:cxn ang="0">
                  <a:pos x="49" y="84"/>
                </a:cxn>
                <a:cxn ang="0">
                  <a:pos x="31" y="63"/>
                </a:cxn>
                <a:cxn ang="0">
                  <a:pos x="36" y="76"/>
                </a:cxn>
                <a:cxn ang="0">
                  <a:pos x="28" y="74"/>
                </a:cxn>
                <a:cxn ang="0">
                  <a:pos x="20" y="45"/>
                </a:cxn>
                <a:cxn ang="0">
                  <a:pos x="20" y="5"/>
                </a:cxn>
                <a:cxn ang="0">
                  <a:pos x="2" y="0"/>
                </a:cxn>
                <a:cxn ang="0">
                  <a:pos x="15" y="21"/>
                </a:cxn>
                <a:cxn ang="0">
                  <a:pos x="0" y="66"/>
                </a:cxn>
              </a:cxnLst>
              <a:rect l="0" t="0" r="r" b="b"/>
              <a:pathLst>
                <a:path w="50" h="116">
                  <a:moveTo>
                    <a:pt x="0" y="66"/>
                  </a:moveTo>
                  <a:lnTo>
                    <a:pt x="7" y="71"/>
                  </a:lnTo>
                  <a:lnTo>
                    <a:pt x="26" y="79"/>
                  </a:lnTo>
                  <a:lnTo>
                    <a:pt x="23" y="100"/>
                  </a:lnTo>
                  <a:lnTo>
                    <a:pt x="39" y="115"/>
                  </a:lnTo>
                  <a:lnTo>
                    <a:pt x="49" y="84"/>
                  </a:lnTo>
                  <a:lnTo>
                    <a:pt x="31" y="63"/>
                  </a:lnTo>
                  <a:lnTo>
                    <a:pt x="36" y="76"/>
                  </a:lnTo>
                  <a:lnTo>
                    <a:pt x="28" y="74"/>
                  </a:lnTo>
                  <a:lnTo>
                    <a:pt x="20" y="45"/>
                  </a:lnTo>
                  <a:lnTo>
                    <a:pt x="20" y="5"/>
                  </a:lnTo>
                  <a:lnTo>
                    <a:pt x="2" y="0"/>
                  </a:lnTo>
                  <a:lnTo>
                    <a:pt x="15" y="21"/>
                  </a:lnTo>
                  <a:lnTo>
                    <a:pt x="0" y="6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65" name="Freeform 265"/>
            <p:cNvSpPr/>
            <p:nvPr/>
          </p:nvSpPr>
          <p:spPr bwMode="auto">
            <a:xfrm>
              <a:off x="3714" y="2180"/>
              <a:ext cx="37" cy="58"/>
            </a:xfrm>
            <a:custGeom>
              <a:avLst/>
              <a:gdLst/>
              <a:ahLst/>
              <a:cxnLst>
                <a:cxn ang="0">
                  <a:pos x="0" y="0"/>
                </a:cxn>
                <a:cxn ang="0">
                  <a:pos x="7" y="0"/>
                </a:cxn>
                <a:cxn ang="0">
                  <a:pos x="12" y="9"/>
                </a:cxn>
                <a:cxn ang="0">
                  <a:pos x="23" y="5"/>
                </a:cxn>
                <a:cxn ang="0">
                  <a:pos x="39" y="21"/>
                </a:cxn>
                <a:cxn ang="0">
                  <a:pos x="47" y="67"/>
                </a:cxn>
                <a:cxn ang="0">
                  <a:pos x="14" y="48"/>
                </a:cxn>
                <a:cxn ang="0">
                  <a:pos x="0" y="0"/>
                </a:cxn>
              </a:cxnLst>
              <a:rect l="0" t="0" r="r" b="b"/>
              <a:pathLst>
                <a:path w="48" h="68">
                  <a:moveTo>
                    <a:pt x="0" y="0"/>
                  </a:moveTo>
                  <a:lnTo>
                    <a:pt x="7" y="0"/>
                  </a:lnTo>
                  <a:lnTo>
                    <a:pt x="12" y="9"/>
                  </a:lnTo>
                  <a:lnTo>
                    <a:pt x="23" y="5"/>
                  </a:lnTo>
                  <a:lnTo>
                    <a:pt x="39" y="21"/>
                  </a:lnTo>
                  <a:lnTo>
                    <a:pt x="47" y="67"/>
                  </a:lnTo>
                  <a:lnTo>
                    <a:pt x="14" y="48"/>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66" name="Freeform 266"/>
            <p:cNvSpPr/>
            <p:nvPr/>
          </p:nvSpPr>
          <p:spPr bwMode="auto">
            <a:xfrm>
              <a:off x="3714" y="2180"/>
              <a:ext cx="40" cy="63"/>
            </a:xfrm>
            <a:custGeom>
              <a:avLst/>
              <a:gdLst/>
              <a:ahLst/>
              <a:cxnLst>
                <a:cxn ang="0">
                  <a:pos x="0" y="0"/>
                </a:cxn>
                <a:cxn ang="0">
                  <a:pos x="8" y="0"/>
                </a:cxn>
                <a:cxn ang="0">
                  <a:pos x="13" y="10"/>
                </a:cxn>
                <a:cxn ang="0">
                  <a:pos x="26" y="5"/>
                </a:cxn>
                <a:cxn ang="0">
                  <a:pos x="44" y="23"/>
                </a:cxn>
                <a:cxn ang="0">
                  <a:pos x="53" y="73"/>
                </a:cxn>
                <a:cxn ang="0">
                  <a:pos x="16" y="52"/>
                </a:cxn>
                <a:cxn ang="0">
                  <a:pos x="0" y="0"/>
                </a:cxn>
              </a:cxnLst>
              <a:rect l="0" t="0" r="r" b="b"/>
              <a:pathLst>
                <a:path w="54" h="74">
                  <a:moveTo>
                    <a:pt x="0" y="0"/>
                  </a:moveTo>
                  <a:lnTo>
                    <a:pt x="8" y="0"/>
                  </a:lnTo>
                  <a:lnTo>
                    <a:pt x="13" y="10"/>
                  </a:lnTo>
                  <a:lnTo>
                    <a:pt x="26" y="5"/>
                  </a:lnTo>
                  <a:lnTo>
                    <a:pt x="44" y="23"/>
                  </a:lnTo>
                  <a:lnTo>
                    <a:pt x="53" y="73"/>
                  </a:lnTo>
                  <a:lnTo>
                    <a:pt x="16" y="5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67" name="Freeform 267"/>
            <p:cNvSpPr/>
            <p:nvPr/>
          </p:nvSpPr>
          <p:spPr bwMode="auto">
            <a:xfrm>
              <a:off x="3817" y="2175"/>
              <a:ext cx="100" cy="70"/>
            </a:xfrm>
            <a:custGeom>
              <a:avLst/>
              <a:gdLst/>
              <a:ahLst/>
              <a:cxnLst>
                <a:cxn ang="0">
                  <a:pos x="0" y="71"/>
                </a:cxn>
                <a:cxn ang="0">
                  <a:pos x="11" y="80"/>
                </a:cxn>
                <a:cxn ang="0">
                  <a:pos x="55" y="77"/>
                </a:cxn>
                <a:cxn ang="0">
                  <a:pos x="67" y="73"/>
                </a:cxn>
                <a:cxn ang="0">
                  <a:pos x="87" y="33"/>
                </a:cxn>
                <a:cxn ang="0">
                  <a:pos x="110" y="36"/>
                </a:cxn>
                <a:cxn ang="0">
                  <a:pos x="135" y="24"/>
                </a:cxn>
                <a:cxn ang="0">
                  <a:pos x="110" y="12"/>
                </a:cxn>
                <a:cxn ang="0">
                  <a:pos x="105" y="0"/>
                </a:cxn>
                <a:cxn ang="0">
                  <a:pos x="78" y="26"/>
                </a:cxn>
                <a:cxn ang="0">
                  <a:pos x="70" y="39"/>
                </a:cxn>
                <a:cxn ang="0">
                  <a:pos x="59" y="32"/>
                </a:cxn>
                <a:cxn ang="0">
                  <a:pos x="42" y="50"/>
                </a:cxn>
                <a:cxn ang="0">
                  <a:pos x="27" y="53"/>
                </a:cxn>
                <a:cxn ang="0">
                  <a:pos x="19" y="73"/>
                </a:cxn>
                <a:cxn ang="0">
                  <a:pos x="0" y="71"/>
                </a:cxn>
              </a:cxnLst>
              <a:rect l="0" t="0" r="r" b="b"/>
              <a:pathLst>
                <a:path w="136" h="81">
                  <a:moveTo>
                    <a:pt x="0" y="71"/>
                  </a:moveTo>
                  <a:lnTo>
                    <a:pt x="11" y="80"/>
                  </a:lnTo>
                  <a:lnTo>
                    <a:pt x="55" y="77"/>
                  </a:lnTo>
                  <a:lnTo>
                    <a:pt x="67" y="73"/>
                  </a:lnTo>
                  <a:lnTo>
                    <a:pt x="87" y="33"/>
                  </a:lnTo>
                  <a:lnTo>
                    <a:pt x="110" y="36"/>
                  </a:lnTo>
                  <a:lnTo>
                    <a:pt x="135" y="24"/>
                  </a:lnTo>
                  <a:lnTo>
                    <a:pt x="110" y="12"/>
                  </a:lnTo>
                  <a:lnTo>
                    <a:pt x="105" y="0"/>
                  </a:lnTo>
                  <a:lnTo>
                    <a:pt x="78" y="26"/>
                  </a:lnTo>
                  <a:lnTo>
                    <a:pt x="70" y="39"/>
                  </a:lnTo>
                  <a:lnTo>
                    <a:pt x="59" y="32"/>
                  </a:lnTo>
                  <a:lnTo>
                    <a:pt x="42" y="50"/>
                  </a:lnTo>
                  <a:lnTo>
                    <a:pt x="27" y="53"/>
                  </a:lnTo>
                  <a:lnTo>
                    <a:pt x="19" y="73"/>
                  </a:lnTo>
                  <a:lnTo>
                    <a:pt x="0" y="7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68" name="Freeform 268"/>
            <p:cNvSpPr/>
            <p:nvPr/>
          </p:nvSpPr>
          <p:spPr bwMode="auto">
            <a:xfrm>
              <a:off x="3817" y="2175"/>
              <a:ext cx="104" cy="75"/>
            </a:xfrm>
            <a:custGeom>
              <a:avLst/>
              <a:gdLst/>
              <a:ahLst/>
              <a:cxnLst>
                <a:cxn ang="0">
                  <a:pos x="0" y="76"/>
                </a:cxn>
                <a:cxn ang="0">
                  <a:pos x="12" y="86"/>
                </a:cxn>
                <a:cxn ang="0">
                  <a:pos x="57" y="83"/>
                </a:cxn>
                <a:cxn ang="0">
                  <a:pos x="70" y="78"/>
                </a:cxn>
                <a:cxn ang="0">
                  <a:pos x="91" y="36"/>
                </a:cxn>
                <a:cxn ang="0">
                  <a:pos x="115" y="39"/>
                </a:cxn>
                <a:cxn ang="0">
                  <a:pos x="141" y="26"/>
                </a:cxn>
                <a:cxn ang="0">
                  <a:pos x="115" y="13"/>
                </a:cxn>
                <a:cxn ang="0">
                  <a:pos x="110" y="0"/>
                </a:cxn>
                <a:cxn ang="0">
                  <a:pos x="81" y="28"/>
                </a:cxn>
                <a:cxn ang="0">
                  <a:pos x="73" y="42"/>
                </a:cxn>
                <a:cxn ang="0">
                  <a:pos x="62" y="34"/>
                </a:cxn>
                <a:cxn ang="0">
                  <a:pos x="44" y="54"/>
                </a:cxn>
                <a:cxn ang="0">
                  <a:pos x="28" y="57"/>
                </a:cxn>
                <a:cxn ang="0">
                  <a:pos x="20" y="78"/>
                </a:cxn>
                <a:cxn ang="0">
                  <a:pos x="0" y="76"/>
                </a:cxn>
              </a:cxnLst>
              <a:rect l="0" t="0" r="r" b="b"/>
              <a:pathLst>
                <a:path w="142" h="87">
                  <a:moveTo>
                    <a:pt x="0" y="76"/>
                  </a:moveTo>
                  <a:lnTo>
                    <a:pt x="12" y="86"/>
                  </a:lnTo>
                  <a:lnTo>
                    <a:pt x="57" y="83"/>
                  </a:lnTo>
                  <a:lnTo>
                    <a:pt x="70" y="78"/>
                  </a:lnTo>
                  <a:lnTo>
                    <a:pt x="91" y="36"/>
                  </a:lnTo>
                  <a:lnTo>
                    <a:pt x="115" y="39"/>
                  </a:lnTo>
                  <a:lnTo>
                    <a:pt x="141" y="26"/>
                  </a:lnTo>
                  <a:lnTo>
                    <a:pt x="115" y="13"/>
                  </a:lnTo>
                  <a:lnTo>
                    <a:pt x="110" y="0"/>
                  </a:lnTo>
                  <a:lnTo>
                    <a:pt x="81" y="28"/>
                  </a:lnTo>
                  <a:lnTo>
                    <a:pt x="73" y="42"/>
                  </a:lnTo>
                  <a:lnTo>
                    <a:pt x="62" y="34"/>
                  </a:lnTo>
                  <a:lnTo>
                    <a:pt x="44" y="54"/>
                  </a:lnTo>
                  <a:lnTo>
                    <a:pt x="28" y="57"/>
                  </a:lnTo>
                  <a:lnTo>
                    <a:pt x="20" y="78"/>
                  </a:lnTo>
                  <a:lnTo>
                    <a:pt x="0" y="7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69" name="Freeform 269"/>
            <p:cNvSpPr/>
            <p:nvPr/>
          </p:nvSpPr>
          <p:spPr bwMode="auto">
            <a:xfrm>
              <a:off x="2490" y="1942"/>
              <a:ext cx="175" cy="186"/>
            </a:xfrm>
            <a:custGeom>
              <a:avLst/>
              <a:gdLst/>
              <a:ahLst/>
              <a:cxnLst>
                <a:cxn ang="0">
                  <a:pos x="0" y="151"/>
                </a:cxn>
                <a:cxn ang="0">
                  <a:pos x="11" y="135"/>
                </a:cxn>
                <a:cxn ang="0">
                  <a:pos x="23" y="145"/>
                </a:cxn>
                <a:cxn ang="0">
                  <a:pos x="95" y="140"/>
                </a:cxn>
                <a:cxn ang="0">
                  <a:pos x="80" y="0"/>
                </a:cxn>
                <a:cxn ang="0">
                  <a:pos x="102" y="0"/>
                </a:cxn>
                <a:cxn ang="0">
                  <a:pos x="220" y="77"/>
                </a:cxn>
                <a:cxn ang="0">
                  <a:pos x="220" y="90"/>
                </a:cxn>
                <a:cxn ang="0">
                  <a:pos x="236" y="85"/>
                </a:cxn>
                <a:cxn ang="0">
                  <a:pos x="236" y="129"/>
                </a:cxn>
                <a:cxn ang="0">
                  <a:pos x="222" y="143"/>
                </a:cxn>
                <a:cxn ang="0">
                  <a:pos x="177" y="148"/>
                </a:cxn>
                <a:cxn ang="0">
                  <a:pos x="121" y="175"/>
                </a:cxn>
                <a:cxn ang="0">
                  <a:pos x="99" y="217"/>
                </a:cxn>
                <a:cxn ang="0">
                  <a:pos x="85" y="211"/>
                </a:cxn>
                <a:cxn ang="0">
                  <a:pos x="59" y="217"/>
                </a:cxn>
                <a:cxn ang="0">
                  <a:pos x="47" y="184"/>
                </a:cxn>
                <a:cxn ang="0">
                  <a:pos x="20" y="192"/>
                </a:cxn>
                <a:cxn ang="0">
                  <a:pos x="14" y="186"/>
                </a:cxn>
                <a:cxn ang="0">
                  <a:pos x="0" y="151"/>
                </a:cxn>
              </a:cxnLst>
              <a:rect l="0" t="0" r="r" b="b"/>
              <a:pathLst>
                <a:path w="237" h="218">
                  <a:moveTo>
                    <a:pt x="0" y="151"/>
                  </a:moveTo>
                  <a:lnTo>
                    <a:pt x="11" y="135"/>
                  </a:lnTo>
                  <a:lnTo>
                    <a:pt x="23" y="145"/>
                  </a:lnTo>
                  <a:lnTo>
                    <a:pt x="95" y="140"/>
                  </a:lnTo>
                  <a:lnTo>
                    <a:pt x="80" y="0"/>
                  </a:lnTo>
                  <a:lnTo>
                    <a:pt x="102" y="0"/>
                  </a:lnTo>
                  <a:lnTo>
                    <a:pt x="220" y="77"/>
                  </a:lnTo>
                  <a:lnTo>
                    <a:pt x="220" y="90"/>
                  </a:lnTo>
                  <a:lnTo>
                    <a:pt x="236" y="85"/>
                  </a:lnTo>
                  <a:lnTo>
                    <a:pt x="236" y="129"/>
                  </a:lnTo>
                  <a:lnTo>
                    <a:pt x="222" y="143"/>
                  </a:lnTo>
                  <a:lnTo>
                    <a:pt x="177" y="148"/>
                  </a:lnTo>
                  <a:lnTo>
                    <a:pt x="121" y="175"/>
                  </a:lnTo>
                  <a:lnTo>
                    <a:pt x="99" y="217"/>
                  </a:lnTo>
                  <a:lnTo>
                    <a:pt x="85" y="211"/>
                  </a:lnTo>
                  <a:lnTo>
                    <a:pt x="59" y="217"/>
                  </a:lnTo>
                  <a:lnTo>
                    <a:pt x="47" y="184"/>
                  </a:lnTo>
                  <a:lnTo>
                    <a:pt x="20" y="192"/>
                  </a:lnTo>
                  <a:lnTo>
                    <a:pt x="14" y="186"/>
                  </a:lnTo>
                  <a:lnTo>
                    <a:pt x="0" y="15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70" name="Freeform 270"/>
            <p:cNvSpPr/>
            <p:nvPr/>
          </p:nvSpPr>
          <p:spPr bwMode="auto">
            <a:xfrm>
              <a:off x="2490" y="1942"/>
              <a:ext cx="180" cy="192"/>
            </a:xfrm>
            <a:custGeom>
              <a:avLst/>
              <a:gdLst/>
              <a:ahLst/>
              <a:cxnLst>
                <a:cxn ang="0">
                  <a:pos x="0" y="155"/>
                </a:cxn>
                <a:cxn ang="0">
                  <a:pos x="11" y="139"/>
                </a:cxn>
                <a:cxn ang="0">
                  <a:pos x="24" y="149"/>
                </a:cxn>
                <a:cxn ang="0">
                  <a:pos x="97" y="144"/>
                </a:cxn>
                <a:cxn ang="0">
                  <a:pos x="82" y="0"/>
                </a:cxn>
                <a:cxn ang="0">
                  <a:pos x="105" y="0"/>
                </a:cxn>
                <a:cxn ang="0">
                  <a:pos x="226" y="79"/>
                </a:cxn>
                <a:cxn ang="0">
                  <a:pos x="226" y="92"/>
                </a:cxn>
                <a:cxn ang="0">
                  <a:pos x="242" y="87"/>
                </a:cxn>
                <a:cxn ang="0">
                  <a:pos x="242" y="133"/>
                </a:cxn>
                <a:cxn ang="0">
                  <a:pos x="228" y="147"/>
                </a:cxn>
                <a:cxn ang="0">
                  <a:pos x="181" y="152"/>
                </a:cxn>
                <a:cxn ang="0">
                  <a:pos x="124" y="180"/>
                </a:cxn>
                <a:cxn ang="0">
                  <a:pos x="102" y="223"/>
                </a:cxn>
                <a:cxn ang="0">
                  <a:pos x="87" y="217"/>
                </a:cxn>
                <a:cxn ang="0">
                  <a:pos x="61" y="223"/>
                </a:cxn>
                <a:cxn ang="0">
                  <a:pos x="48" y="189"/>
                </a:cxn>
                <a:cxn ang="0">
                  <a:pos x="21" y="197"/>
                </a:cxn>
                <a:cxn ang="0">
                  <a:pos x="14" y="191"/>
                </a:cxn>
                <a:cxn ang="0">
                  <a:pos x="0" y="155"/>
                </a:cxn>
              </a:cxnLst>
              <a:rect l="0" t="0" r="r" b="b"/>
              <a:pathLst>
                <a:path w="243" h="224">
                  <a:moveTo>
                    <a:pt x="0" y="155"/>
                  </a:moveTo>
                  <a:lnTo>
                    <a:pt x="11" y="139"/>
                  </a:lnTo>
                  <a:lnTo>
                    <a:pt x="24" y="149"/>
                  </a:lnTo>
                  <a:lnTo>
                    <a:pt x="97" y="144"/>
                  </a:lnTo>
                  <a:lnTo>
                    <a:pt x="82" y="0"/>
                  </a:lnTo>
                  <a:lnTo>
                    <a:pt x="105" y="0"/>
                  </a:lnTo>
                  <a:lnTo>
                    <a:pt x="226" y="79"/>
                  </a:lnTo>
                  <a:lnTo>
                    <a:pt x="226" y="92"/>
                  </a:lnTo>
                  <a:lnTo>
                    <a:pt x="242" y="87"/>
                  </a:lnTo>
                  <a:lnTo>
                    <a:pt x="242" y="133"/>
                  </a:lnTo>
                  <a:lnTo>
                    <a:pt x="228" y="147"/>
                  </a:lnTo>
                  <a:lnTo>
                    <a:pt x="181" y="152"/>
                  </a:lnTo>
                  <a:lnTo>
                    <a:pt x="124" y="180"/>
                  </a:lnTo>
                  <a:lnTo>
                    <a:pt x="102" y="223"/>
                  </a:lnTo>
                  <a:lnTo>
                    <a:pt x="87" y="217"/>
                  </a:lnTo>
                  <a:lnTo>
                    <a:pt x="61" y="223"/>
                  </a:lnTo>
                  <a:lnTo>
                    <a:pt x="48" y="189"/>
                  </a:lnTo>
                  <a:lnTo>
                    <a:pt x="21" y="197"/>
                  </a:lnTo>
                  <a:lnTo>
                    <a:pt x="14" y="191"/>
                  </a:lnTo>
                  <a:lnTo>
                    <a:pt x="0" y="15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1" name="Freeform 271"/>
            <p:cNvSpPr/>
            <p:nvPr/>
          </p:nvSpPr>
          <p:spPr bwMode="auto">
            <a:xfrm>
              <a:off x="2437" y="1911"/>
              <a:ext cx="127" cy="159"/>
            </a:xfrm>
            <a:custGeom>
              <a:avLst/>
              <a:gdLst/>
              <a:ahLst/>
              <a:cxnLst>
                <a:cxn ang="0">
                  <a:pos x="0" y="94"/>
                </a:cxn>
                <a:cxn ang="0">
                  <a:pos x="11" y="105"/>
                </a:cxn>
                <a:cxn ang="0">
                  <a:pos x="14" y="132"/>
                </a:cxn>
                <a:cxn ang="0">
                  <a:pos x="6" y="165"/>
                </a:cxn>
                <a:cxn ang="0">
                  <a:pos x="39" y="158"/>
                </a:cxn>
                <a:cxn ang="0">
                  <a:pos x="69" y="186"/>
                </a:cxn>
                <a:cxn ang="0">
                  <a:pos x="79" y="171"/>
                </a:cxn>
                <a:cxn ang="0">
                  <a:pos x="92" y="180"/>
                </a:cxn>
                <a:cxn ang="0">
                  <a:pos x="162" y="175"/>
                </a:cxn>
                <a:cxn ang="0">
                  <a:pos x="148" y="36"/>
                </a:cxn>
                <a:cxn ang="0">
                  <a:pos x="170" y="36"/>
                </a:cxn>
                <a:cxn ang="0">
                  <a:pos x="120" y="0"/>
                </a:cxn>
                <a:cxn ang="0">
                  <a:pos x="120" y="20"/>
                </a:cxn>
                <a:cxn ang="0">
                  <a:pos x="74" y="20"/>
                </a:cxn>
                <a:cxn ang="0">
                  <a:pos x="74" y="58"/>
                </a:cxn>
                <a:cxn ang="0">
                  <a:pos x="56" y="66"/>
                </a:cxn>
                <a:cxn ang="0">
                  <a:pos x="56" y="86"/>
                </a:cxn>
                <a:cxn ang="0">
                  <a:pos x="0" y="94"/>
                </a:cxn>
              </a:cxnLst>
              <a:rect l="0" t="0" r="r" b="b"/>
              <a:pathLst>
                <a:path w="171" h="187">
                  <a:moveTo>
                    <a:pt x="0" y="94"/>
                  </a:moveTo>
                  <a:lnTo>
                    <a:pt x="11" y="105"/>
                  </a:lnTo>
                  <a:lnTo>
                    <a:pt x="14" y="132"/>
                  </a:lnTo>
                  <a:lnTo>
                    <a:pt x="6" y="165"/>
                  </a:lnTo>
                  <a:lnTo>
                    <a:pt x="39" y="158"/>
                  </a:lnTo>
                  <a:lnTo>
                    <a:pt x="69" y="186"/>
                  </a:lnTo>
                  <a:lnTo>
                    <a:pt x="79" y="171"/>
                  </a:lnTo>
                  <a:lnTo>
                    <a:pt x="92" y="180"/>
                  </a:lnTo>
                  <a:lnTo>
                    <a:pt x="162" y="175"/>
                  </a:lnTo>
                  <a:lnTo>
                    <a:pt x="148" y="36"/>
                  </a:lnTo>
                  <a:lnTo>
                    <a:pt x="170" y="36"/>
                  </a:lnTo>
                  <a:lnTo>
                    <a:pt x="120" y="0"/>
                  </a:lnTo>
                  <a:lnTo>
                    <a:pt x="120" y="20"/>
                  </a:lnTo>
                  <a:lnTo>
                    <a:pt x="74" y="20"/>
                  </a:lnTo>
                  <a:lnTo>
                    <a:pt x="74" y="58"/>
                  </a:lnTo>
                  <a:lnTo>
                    <a:pt x="56" y="66"/>
                  </a:lnTo>
                  <a:lnTo>
                    <a:pt x="56" y="86"/>
                  </a:lnTo>
                  <a:lnTo>
                    <a:pt x="0" y="9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72" name="Freeform 272"/>
            <p:cNvSpPr/>
            <p:nvPr/>
          </p:nvSpPr>
          <p:spPr bwMode="auto">
            <a:xfrm>
              <a:off x="2437" y="1911"/>
              <a:ext cx="131" cy="164"/>
            </a:xfrm>
            <a:custGeom>
              <a:avLst/>
              <a:gdLst/>
              <a:ahLst/>
              <a:cxnLst>
                <a:cxn ang="0">
                  <a:pos x="0" y="97"/>
                </a:cxn>
                <a:cxn ang="0">
                  <a:pos x="11" y="108"/>
                </a:cxn>
                <a:cxn ang="0">
                  <a:pos x="14" y="136"/>
                </a:cxn>
                <a:cxn ang="0">
                  <a:pos x="6" y="170"/>
                </a:cxn>
                <a:cxn ang="0">
                  <a:pos x="40" y="163"/>
                </a:cxn>
                <a:cxn ang="0">
                  <a:pos x="71" y="192"/>
                </a:cxn>
                <a:cxn ang="0">
                  <a:pos x="82" y="176"/>
                </a:cxn>
                <a:cxn ang="0">
                  <a:pos x="95" y="186"/>
                </a:cxn>
                <a:cxn ang="0">
                  <a:pos x="168" y="181"/>
                </a:cxn>
                <a:cxn ang="0">
                  <a:pos x="153" y="37"/>
                </a:cxn>
                <a:cxn ang="0">
                  <a:pos x="176" y="37"/>
                </a:cxn>
                <a:cxn ang="0">
                  <a:pos x="124" y="0"/>
                </a:cxn>
                <a:cxn ang="0">
                  <a:pos x="124" y="21"/>
                </a:cxn>
                <a:cxn ang="0">
                  <a:pos x="77" y="21"/>
                </a:cxn>
                <a:cxn ang="0">
                  <a:pos x="77" y="60"/>
                </a:cxn>
                <a:cxn ang="0">
                  <a:pos x="58" y="68"/>
                </a:cxn>
                <a:cxn ang="0">
                  <a:pos x="58" y="89"/>
                </a:cxn>
                <a:cxn ang="0">
                  <a:pos x="0" y="97"/>
                </a:cxn>
              </a:cxnLst>
              <a:rect l="0" t="0" r="r" b="b"/>
              <a:pathLst>
                <a:path w="177" h="193">
                  <a:moveTo>
                    <a:pt x="0" y="97"/>
                  </a:moveTo>
                  <a:lnTo>
                    <a:pt x="11" y="108"/>
                  </a:lnTo>
                  <a:lnTo>
                    <a:pt x="14" y="136"/>
                  </a:lnTo>
                  <a:lnTo>
                    <a:pt x="6" y="170"/>
                  </a:lnTo>
                  <a:lnTo>
                    <a:pt x="40" y="163"/>
                  </a:lnTo>
                  <a:lnTo>
                    <a:pt x="71" y="192"/>
                  </a:lnTo>
                  <a:lnTo>
                    <a:pt x="82" y="176"/>
                  </a:lnTo>
                  <a:lnTo>
                    <a:pt x="95" y="186"/>
                  </a:lnTo>
                  <a:lnTo>
                    <a:pt x="168" y="181"/>
                  </a:lnTo>
                  <a:lnTo>
                    <a:pt x="153" y="37"/>
                  </a:lnTo>
                  <a:lnTo>
                    <a:pt x="176" y="37"/>
                  </a:lnTo>
                  <a:lnTo>
                    <a:pt x="124" y="0"/>
                  </a:lnTo>
                  <a:lnTo>
                    <a:pt x="124" y="21"/>
                  </a:lnTo>
                  <a:lnTo>
                    <a:pt x="77" y="21"/>
                  </a:lnTo>
                  <a:lnTo>
                    <a:pt x="77" y="60"/>
                  </a:lnTo>
                  <a:lnTo>
                    <a:pt x="58" y="68"/>
                  </a:lnTo>
                  <a:lnTo>
                    <a:pt x="58" y="89"/>
                  </a:lnTo>
                  <a:lnTo>
                    <a:pt x="0" y="9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3" name="Freeform 273"/>
            <p:cNvSpPr/>
            <p:nvPr/>
          </p:nvSpPr>
          <p:spPr bwMode="auto">
            <a:xfrm>
              <a:off x="1348" y="1836"/>
              <a:ext cx="326" cy="237"/>
            </a:xfrm>
            <a:custGeom>
              <a:avLst/>
              <a:gdLst/>
              <a:ahLst/>
              <a:cxnLst>
                <a:cxn ang="0">
                  <a:pos x="0" y="3"/>
                </a:cxn>
                <a:cxn ang="0">
                  <a:pos x="21" y="47"/>
                </a:cxn>
                <a:cxn ang="0">
                  <a:pos x="44" y="68"/>
                </a:cxn>
                <a:cxn ang="0">
                  <a:pos x="41" y="77"/>
                </a:cxn>
                <a:cxn ang="0">
                  <a:pos x="32" y="80"/>
                </a:cxn>
                <a:cxn ang="0">
                  <a:pos x="59" y="91"/>
                </a:cxn>
                <a:cxn ang="0">
                  <a:pos x="73" y="111"/>
                </a:cxn>
                <a:cxn ang="0">
                  <a:pos x="70" y="124"/>
                </a:cxn>
                <a:cxn ang="0">
                  <a:pos x="104" y="152"/>
                </a:cxn>
                <a:cxn ang="0">
                  <a:pos x="111" y="144"/>
                </a:cxn>
                <a:cxn ang="0">
                  <a:pos x="37" y="42"/>
                </a:cxn>
                <a:cxn ang="0">
                  <a:pos x="32" y="14"/>
                </a:cxn>
                <a:cxn ang="0">
                  <a:pos x="47" y="19"/>
                </a:cxn>
                <a:cxn ang="0">
                  <a:pos x="75" y="65"/>
                </a:cxn>
                <a:cxn ang="0">
                  <a:pos x="114" y="98"/>
                </a:cxn>
                <a:cxn ang="0">
                  <a:pos x="114" y="111"/>
                </a:cxn>
                <a:cxn ang="0">
                  <a:pos x="169" y="158"/>
                </a:cxn>
                <a:cxn ang="0">
                  <a:pos x="174" y="175"/>
                </a:cxn>
                <a:cxn ang="0">
                  <a:pos x="169" y="191"/>
                </a:cxn>
                <a:cxn ang="0">
                  <a:pos x="182" y="206"/>
                </a:cxn>
                <a:cxn ang="0">
                  <a:pos x="284" y="257"/>
                </a:cxn>
                <a:cxn ang="0">
                  <a:pos x="329" y="252"/>
                </a:cxn>
                <a:cxn ang="0">
                  <a:pos x="359" y="275"/>
                </a:cxn>
                <a:cxn ang="0">
                  <a:pos x="370" y="252"/>
                </a:cxn>
                <a:cxn ang="0">
                  <a:pos x="383" y="252"/>
                </a:cxn>
                <a:cxn ang="0">
                  <a:pos x="370" y="234"/>
                </a:cxn>
                <a:cxn ang="0">
                  <a:pos x="403" y="229"/>
                </a:cxn>
                <a:cxn ang="0">
                  <a:pos x="414" y="218"/>
                </a:cxn>
                <a:cxn ang="0">
                  <a:pos x="419" y="213"/>
                </a:cxn>
                <a:cxn ang="0">
                  <a:pos x="422" y="223"/>
                </a:cxn>
                <a:cxn ang="0">
                  <a:pos x="440" y="180"/>
                </a:cxn>
                <a:cxn ang="0">
                  <a:pos x="419" y="170"/>
                </a:cxn>
                <a:cxn ang="0">
                  <a:pos x="386" y="180"/>
                </a:cxn>
                <a:cxn ang="0">
                  <a:pos x="370" y="218"/>
                </a:cxn>
                <a:cxn ang="0">
                  <a:pos x="329" y="223"/>
                </a:cxn>
                <a:cxn ang="0">
                  <a:pos x="308" y="211"/>
                </a:cxn>
                <a:cxn ang="0">
                  <a:pos x="282" y="162"/>
                </a:cxn>
                <a:cxn ang="0">
                  <a:pos x="277" y="124"/>
                </a:cxn>
                <a:cxn ang="0">
                  <a:pos x="290" y="108"/>
                </a:cxn>
                <a:cxn ang="0">
                  <a:pos x="261" y="98"/>
                </a:cxn>
                <a:cxn ang="0">
                  <a:pos x="226" y="44"/>
                </a:cxn>
                <a:cxn ang="0">
                  <a:pos x="194" y="57"/>
                </a:cxn>
                <a:cxn ang="0">
                  <a:pos x="153" y="14"/>
                </a:cxn>
                <a:cxn ang="0">
                  <a:pos x="86" y="22"/>
                </a:cxn>
                <a:cxn ang="0">
                  <a:pos x="32" y="0"/>
                </a:cxn>
                <a:cxn ang="0">
                  <a:pos x="0" y="3"/>
                </a:cxn>
              </a:cxnLst>
              <a:rect l="0" t="0" r="r" b="b"/>
              <a:pathLst>
                <a:path w="441" h="276">
                  <a:moveTo>
                    <a:pt x="0" y="3"/>
                  </a:moveTo>
                  <a:lnTo>
                    <a:pt x="21" y="47"/>
                  </a:lnTo>
                  <a:lnTo>
                    <a:pt x="44" y="68"/>
                  </a:lnTo>
                  <a:lnTo>
                    <a:pt x="41" y="77"/>
                  </a:lnTo>
                  <a:lnTo>
                    <a:pt x="32" y="80"/>
                  </a:lnTo>
                  <a:lnTo>
                    <a:pt x="59" y="91"/>
                  </a:lnTo>
                  <a:lnTo>
                    <a:pt x="73" y="111"/>
                  </a:lnTo>
                  <a:lnTo>
                    <a:pt x="70" y="124"/>
                  </a:lnTo>
                  <a:lnTo>
                    <a:pt x="104" y="152"/>
                  </a:lnTo>
                  <a:lnTo>
                    <a:pt x="111" y="144"/>
                  </a:lnTo>
                  <a:lnTo>
                    <a:pt x="37" y="42"/>
                  </a:lnTo>
                  <a:lnTo>
                    <a:pt x="32" y="14"/>
                  </a:lnTo>
                  <a:lnTo>
                    <a:pt x="47" y="19"/>
                  </a:lnTo>
                  <a:lnTo>
                    <a:pt x="75" y="65"/>
                  </a:lnTo>
                  <a:lnTo>
                    <a:pt x="114" y="98"/>
                  </a:lnTo>
                  <a:lnTo>
                    <a:pt x="114" y="111"/>
                  </a:lnTo>
                  <a:lnTo>
                    <a:pt x="169" y="158"/>
                  </a:lnTo>
                  <a:lnTo>
                    <a:pt x="174" y="175"/>
                  </a:lnTo>
                  <a:lnTo>
                    <a:pt x="169" y="191"/>
                  </a:lnTo>
                  <a:lnTo>
                    <a:pt x="182" y="206"/>
                  </a:lnTo>
                  <a:lnTo>
                    <a:pt x="284" y="257"/>
                  </a:lnTo>
                  <a:lnTo>
                    <a:pt x="329" y="252"/>
                  </a:lnTo>
                  <a:lnTo>
                    <a:pt x="359" y="275"/>
                  </a:lnTo>
                  <a:lnTo>
                    <a:pt x="370" y="252"/>
                  </a:lnTo>
                  <a:lnTo>
                    <a:pt x="383" y="252"/>
                  </a:lnTo>
                  <a:lnTo>
                    <a:pt x="370" y="234"/>
                  </a:lnTo>
                  <a:lnTo>
                    <a:pt x="403" y="229"/>
                  </a:lnTo>
                  <a:lnTo>
                    <a:pt x="414" y="218"/>
                  </a:lnTo>
                  <a:lnTo>
                    <a:pt x="419" y="213"/>
                  </a:lnTo>
                  <a:lnTo>
                    <a:pt x="422" y="223"/>
                  </a:lnTo>
                  <a:lnTo>
                    <a:pt x="440" y="180"/>
                  </a:lnTo>
                  <a:lnTo>
                    <a:pt x="419" y="170"/>
                  </a:lnTo>
                  <a:lnTo>
                    <a:pt x="386" y="180"/>
                  </a:lnTo>
                  <a:lnTo>
                    <a:pt x="370" y="218"/>
                  </a:lnTo>
                  <a:lnTo>
                    <a:pt x="329" y="223"/>
                  </a:lnTo>
                  <a:lnTo>
                    <a:pt x="308" y="211"/>
                  </a:lnTo>
                  <a:lnTo>
                    <a:pt x="282" y="162"/>
                  </a:lnTo>
                  <a:lnTo>
                    <a:pt x="277" y="124"/>
                  </a:lnTo>
                  <a:lnTo>
                    <a:pt x="290" y="108"/>
                  </a:lnTo>
                  <a:lnTo>
                    <a:pt x="261" y="98"/>
                  </a:lnTo>
                  <a:lnTo>
                    <a:pt x="226" y="44"/>
                  </a:lnTo>
                  <a:lnTo>
                    <a:pt x="194" y="57"/>
                  </a:lnTo>
                  <a:lnTo>
                    <a:pt x="153" y="14"/>
                  </a:lnTo>
                  <a:lnTo>
                    <a:pt x="86" y="22"/>
                  </a:lnTo>
                  <a:lnTo>
                    <a:pt x="32" y="0"/>
                  </a:lnTo>
                  <a:lnTo>
                    <a:pt x="0" y="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74" name="Freeform 274"/>
            <p:cNvSpPr/>
            <p:nvPr/>
          </p:nvSpPr>
          <p:spPr bwMode="auto">
            <a:xfrm>
              <a:off x="1348" y="1836"/>
              <a:ext cx="331" cy="241"/>
            </a:xfrm>
            <a:custGeom>
              <a:avLst/>
              <a:gdLst/>
              <a:ahLst/>
              <a:cxnLst>
                <a:cxn ang="0">
                  <a:pos x="0" y="3"/>
                </a:cxn>
                <a:cxn ang="0">
                  <a:pos x="21" y="48"/>
                </a:cxn>
                <a:cxn ang="0">
                  <a:pos x="45" y="69"/>
                </a:cxn>
                <a:cxn ang="0">
                  <a:pos x="42" y="79"/>
                </a:cxn>
                <a:cxn ang="0">
                  <a:pos x="32" y="82"/>
                </a:cxn>
                <a:cxn ang="0">
                  <a:pos x="60" y="93"/>
                </a:cxn>
                <a:cxn ang="0">
                  <a:pos x="74" y="113"/>
                </a:cxn>
                <a:cxn ang="0">
                  <a:pos x="71" y="127"/>
                </a:cxn>
                <a:cxn ang="0">
                  <a:pos x="105" y="155"/>
                </a:cxn>
                <a:cxn ang="0">
                  <a:pos x="113" y="147"/>
                </a:cxn>
                <a:cxn ang="0">
                  <a:pos x="37" y="43"/>
                </a:cxn>
                <a:cxn ang="0">
                  <a:pos x="32" y="14"/>
                </a:cxn>
                <a:cxn ang="0">
                  <a:pos x="48" y="19"/>
                </a:cxn>
                <a:cxn ang="0">
                  <a:pos x="76" y="66"/>
                </a:cxn>
                <a:cxn ang="0">
                  <a:pos x="116" y="100"/>
                </a:cxn>
                <a:cxn ang="0">
                  <a:pos x="116" y="113"/>
                </a:cxn>
                <a:cxn ang="0">
                  <a:pos x="171" y="161"/>
                </a:cxn>
                <a:cxn ang="0">
                  <a:pos x="176" y="179"/>
                </a:cxn>
                <a:cxn ang="0">
                  <a:pos x="171" y="195"/>
                </a:cxn>
                <a:cxn ang="0">
                  <a:pos x="184" y="211"/>
                </a:cxn>
                <a:cxn ang="0">
                  <a:pos x="288" y="263"/>
                </a:cxn>
                <a:cxn ang="0">
                  <a:pos x="333" y="257"/>
                </a:cxn>
                <a:cxn ang="0">
                  <a:pos x="364" y="281"/>
                </a:cxn>
                <a:cxn ang="0">
                  <a:pos x="375" y="257"/>
                </a:cxn>
                <a:cxn ang="0">
                  <a:pos x="388" y="257"/>
                </a:cxn>
                <a:cxn ang="0">
                  <a:pos x="375" y="239"/>
                </a:cxn>
                <a:cxn ang="0">
                  <a:pos x="409" y="234"/>
                </a:cxn>
                <a:cxn ang="0">
                  <a:pos x="420" y="223"/>
                </a:cxn>
                <a:cxn ang="0">
                  <a:pos x="425" y="218"/>
                </a:cxn>
                <a:cxn ang="0">
                  <a:pos x="428" y="228"/>
                </a:cxn>
                <a:cxn ang="0">
                  <a:pos x="446" y="184"/>
                </a:cxn>
                <a:cxn ang="0">
                  <a:pos x="425" y="174"/>
                </a:cxn>
                <a:cxn ang="0">
                  <a:pos x="391" y="184"/>
                </a:cxn>
                <a:cxn ang="0">
                  <a:pos x="375" y="223"/>
                </a:cxn>
                <a:cxn ang="0">
                  <a:pos x="333" y="228"/>
                </a:cxn>
                <a:cxn ang="0">
                  <a:pos x="312" y="216"/>
                </a:cxn>
                <a:cxn ang="0">
                  <a:pos x="286" y="166"/>
                </a:cxn>
                <a:cxn ang="0">
                  <a:pos x="281" y="127"/>
                </a:cxn>
                <a:cxn ang="0">
                  <a:pos x="294" y="110"/>
                </a:cxn>
                <a:cxn ang="0">
                  <a:pos x="265" y="100"/>
                </a:cxn>
                <a:cxn ang="0">
                  <a:pos x="229" y="45"/>
                </a:cxn>
                <a:cxn ang="0">
                  <a:pos x="197" y="58"/>
                </a:cxn>
                <a:cxn ang="0">
                  <a:pos x="155" y="14"/>
                </a:cxn>
                <a:cxn ang="0">
                  <a:pos x="87" y="22"/>
                </a:cxn>
                <a:cxn ang="0">
                  <a:pos x="32" y="0"/>
                </a:cxn>
                <a:cxn ang="0">
                  <a:pos x="0" y="3"/>
                </a:cxn>
              </a:cxnLst>
              <a:rect l="0" t="0" r="r" b="b"/>
              <a:pathLst>
                <a:path w="447" h="282">
                  <a:moveTo>
                    <a:pt x="0" y="3"/>
                  </a:moveTo>
                  <a:lnTo>
                    <a:pt x="21" y="48"/>
                  </a:lnTo>
                  <a:lnTo>
                    <a:pt x="45" y="69"/>
                  </a:lnTo>
                  <a:lnTo>
                    <a:pt x="42" y="79"/>
                  </a:lnTo>
                  <a:lnTo>
                    <a:pt x="32" y="82"/>
                  </a:lnTo>
                  <a:lnTo>
                    <a:pt x="60" y="93"/>
                  </a:lnTo>
                  <a:lnTo>
                    <a:pt x="74" y="113"/>
                  </a:lnTo>
                  <a:lnTo>
                    <a:pt x="71" y="127"/>
                  </a:lnTo>
                  <a:lnTo>
                    <a:pt x="105" y="155"/>
                  </a:lnTo>
                  <a:lnTo>
                    <a:pt x="113" y="147"/>
                  </a:lnTo>
                  <a:lnTo>
                    <a:pt x="37" y="43"/>
                  </a:lnTo>
                  <a:lnTo>
                    <a:pt x="32" y="14"/>
                  </a:lnTo>
                  <a:lnTo>
                    <a:pt x="48" y="19"/>
                  </a:lnTo>
                  <a:lnTo>
                    <a:pt x="76" y="66"/>
                  </a:lnTo>
                  <a:lnTo>
                    <a:pt x="116" y="100"/>
                  </a:lnTo>
                  <a:lnTo>
                    <a:pt x="116" y="113"/>
                  </a:lnTo>
                  <a:lnTo>
                    <a:pt x="171" y="161"/>
                  </a:lnTo>
                  <a:lnTo>
                    <a:pt x="176" y="179"/>
                  </a:lnTo>
                  <a:lnTo>
                    <a:pt x="171" y="195"/>
                  </a:lnTo>
                  <a:lnTo>
                    <a:pt x="184" y="211"/>
                  </a:lnTo>
                  <a:lnTo>
                    <a:pt x="288" y="263"/>
                  </a:lnTo>
                  <a:lnTo>
                    <a:pt x="333" y="257"/>
                  </a:lnTo>
                  <a:lnTo>
                    <a:pt x="364" y="281"/>
                  </a:lnTo>
                  <a:lnTo>
                    <a:pt x="375" y="257"/>
                  </a:lnTo>
                  <a:lnTo>
                    <a:pt x="388" y="257"/>
                  </a:lnTo>
                  <a:lnTo>
                    <a:pt x="375" y="239"/>
                  </a:lnTo>
                  <a:lnTo>
                    <a:pt x="409" y="234"/>
                  </a:lnTo>
                  <a:lnTo>
                    <a:pt x="420" y="223"/>
                  </a:lnTo>
                  <a:lnTo>
                    <a:pt x="425" y="218"/>
                  </a:lnTo>
                  <a:lnTo>
                    <a:pt x="428" y="228"/>
                  </a:lnTo>
                  <a:lnTo>
                    <a:pt x="446" y="184"/>
                  </a:lnTo>
                  <a:lnTo>
                    <a:pt x="425" y="174"/>
                  </a:lnTo>
                  <a:lnTo>
                    <a:pt x="391" y="184"/>
                  </a:lnTo>
                  <a:lnTo>
                    <a:pt x="375" y="223"/>
                  </a:lnTo>
                  <a:lnTo>
                    <a:pt x="333" y="228"/>
                  </a:lnTo>
                  <a:lnTo>
                    <a:pt x="312" y="216"/>
                  </a:lnTo>
                  <a:lnTo>
                    <a:pt x="286" y="166"/>
                  </a:lnTo>
                  <a:lnTo>
                    <a:pt x="281" y="127"/>
                  </a:lnTo>
                  <a:lnTo>
                    <a:pt x="294" y="110"/>
                  </a:lnTo>
                  <a:lnTo>
                    <a:pt x="265" y="100"/>
                  </a:lnTo>
                  <a:lnTo>
                    <a:pt x="229" y="45"/>
                  </a:lnTo>
                  <a:lnTo>
                    <a:pt x="197" y="58"/>
                  </a:lnTo>
                  <a:lnTo>
                    <a:pt x="155" y="14"/>
                  </a:lnTo>
                  <a:lnTo>
                    <a:pt x="87" y="22"/>
                  </a:lnTo>
                  <a:lnTo>
                    <a:pt x="32" y="0"/>
                  </a:lnTo>
                  <a:lnTo>
                    <a:pt x="0"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5" name="Freeform 275"/>
            <p:cNvSpPr/>
            <p:nvPr/>
          </p:nvSpPr>
          <p:spPr bwMode="auto">
            <a:xfrm>
              <a:off x="3578" y="1540"/>
              <a:ext cx="341" cy="162"/>
            </a:xfrm>
            <a:custGeom>
              <a:avLst/>
              <a:gdLst/>
              <a:ahLst/>
              <a:cxnLst>
                <a:cxn ang="0">
                  <a:pos x="0" y="61"/>
                </a:cxn>
                <a:cxn ang="0">
                  <a:pos x="13" y="79"/>
                </a:cxn>
                <a:cxn ang="0">
                  <a:pos x="36" y="86"/>
                </a:cxn>
                <a:cxn ang="0">
                  <a:pos x="43" y="127"/>
                </a:cxn>
                <a:cxn ang="0">
                  <a:pos x="109" y="144"/>
                </a:cxn>
                <a:cxn ang="0">
                  <a:pos x="137" y="173"/>
                </a:cxn>
                <a:cxn ang="0">
                  <a:pos x="189" y="168"/>
                </a:cxn>
                <a:cxn ang="0">
                  <a:pos x="246" y="190"/>
                </a:cxn>
                <a:cxn ang="0">
                  <a:pos x="326" y="173"/>
                </a:cxn>
                <a:cxn ang="0">
                  <a:pos x="349" y="152"/>
                </a:cxn>
                <a:cxn ang="0">
                  <a:pos x="352" y="135"/>
                </a:cxn>
                <a:cxn ang="0">
                  <a:pos x="375" y="138"/>
                </a:cxn>
                <a:cxn ang="0">
                  <a:pos x="422" y="104"/>
                </a:cxn>
                <a:cxn ang="0">
                  <a:pos x="461" y="102"/>
                </a:cxn>
                <a:cxn ang="0">
                  <a:pos x="440" y="76"/>
                </a:cxn>
                <a:cxn ang="0">
                  <a:pos x="404" y="83"/>
                </a:cxn>
                <a:cxn ang="0">
                  <a:pos x="404" y="58"/>
                </a:cxn>
                <a:cxn ang="0">
                  <a:pos x="417" y="41"/>
                </a:cxn>
                <a:cxn ang="0">
                  <a:pos x="388" y="38"/>
                </a:cxn>
                <a:cxn ang="0">
                  <a:pos x="319" y="53"/>
                </a:cxn>
                <a:cxn ang="0">
                  <a:pos x="259" y="30"/>
                </a:cxn>
                <a:cxn ang="0">
                  <a:pos x="220" y="35"/>
                </a:cxn>
                <a:cxn ang="0">
                  <a:pos x="204" y="13"/>
                </a:cxn>
                <a:cxn ang="0">
                  <a:pos x="166" y="0"/>
                </a:cxn>
                <a:cxn ang="0">
                  <a:pos x="147" y="13"/>
                </a:cxn>
                <a:cxn ang="0">
                  <a:pos x="145" y="41"/>
                </a:cxn>
                <a:cxn ang="0">
                  <a:pos x="59" y="30"/>
                </a:cxn>
                <a:cxn ang="0">
                  <a:pos x="0" y="61"/>
                </a:cxn>
              </a:cxnLst>
              <a:rect l="0" t="0" r="r" b="b"/>
              <a:pathLst>
                <a:path w="462" h="191">
                  <a:moveTo>
                    <a:pt x="0" y="61"/>
                  </a:moveTo>
                  <a:lnTo>
                    <a:pt x="13" y="79"/>
                  </a:lnTo>
                  <a:lnTo>
                    <a:pt x="36" y="86"/>
                  </a:lnTo>
                  <a:lnTo>
                    <a:pt x="43" y="127"/>
                  </a:lnTo>
                  <a:lnTo>
                    <a:pt x="109" y="144"/>
                  </a:lnTo>
                  <a:lnTo>
                    <a:pt x="137" y="173"/>
                  </a:lnTo>
                  <a:lnTo>
                    <a:pt x="189" y="168"/>
                  </a:lnTo>
                  <a:lnTo>
                    <a:pt x="246" y="190"/>
                  </a:lnTo>
                  <a:lnTo>
                    <a:pt x="326" y="173"/>
                  </a:lnTo>
                  <a:lnTo>
                    <a:pt x="349" y="152"/>
                  </a:lnTo>
                  <a:lnTo>
                    <a:pt x="352" y="135"/>
                  </a:lnTo>
                  <a:lnTo>
                    <a:pt x="375" y="138"/>
                  </a:lnTo>
                  <a:lnTo>
                    <a:pt x="422" y="104"/>
                  </a:lnTo>
                  <a:lnTo>
                    <a:pt x="461" y="102"/>
                  </a:lnTo>
                  <a:lnTo>
                    <a:pt x="440" y="76"/>
                  </a:lnTo>
                  <a:lnTo>
                    <a:pt x="404" y="83"/>
                  </a:lnTo>
                  <a:lnTo>
                    <a:pt x="404" y="58"/>
                  </a:lnTo>
                  <a:lnTo>
                    <a:pt x="417" y="41"/>
                  </a:lnTo>
                  <a:lnTo>
                    <a:pt x="388" y="38"/>
                  </a:lnTo>
                  <a:lnTo>
                    <a:pt x="319" y="53"/>
                  </a:lnTo>
                  <a:lnTo>
                    <a:pt x="259" y="30"/>
                  </a:lnTo>
                  <a:lnTo>
                    <a:pt x="220" y="35"/>
                  </a:lnTo>
                  <a:lnTo>
                    <a:pt x="204" y="13"/>
                  </a:lnTo>
                  <a:lnTo>
                    <a:pt x="166" y="0"/>
                  </a:lnTo>
                  <a:lnTo>
                    <a:pt x="147" y="13"/>
                  </a:lnTo>
                  <a:lnTo>
                    <a:pt x="145" y="41"/>
                  </a:lnTo>
                  <a:lnTo>
                    <a:pt x="59" y="30"/>
                  </a:lnTo>
                  <a:lnTo>
                    <a:pt x="0" y="6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76" name="Freeform 276"/>
            <p:cNvSpPr/>
            <p:nvPr/>
          </p:nvSpPr>
          <p:spPr bwMode="auto">
            <a:xfrm>
              <a:off x="3578" y="1540"/>
              <a:ext cx="346" cy="168"/>
            </a:xfrm>
            <a:custGeom>
              <a:avLst/>
              <a:gdLst/>
              <a:ahLst/>
              <a:cxnLst>
                <a:cxn ang="0">
                  <a:pos x="0" y="63"/>
                </a:cxn>
                <a:cxn ang="0">
                  <a:pos x="13" y="81"/>
                </a:cxn>
                <a:cxn ang="0">
                  <a:pos x="36" y="89"/>
                </a:cxn>
                <a:cxn ang="0">
                  <a:pos x="44" y="131"/>
                </a:cxn>
                <a:cxn ang="0">
                  <a:pos x="110" y="149"/>
                </a:cxn>
                <a:cxn ang="0">
                  <a:pos x="139" y="178"/>
                </a:cxn>
                <a:cxn ang="0">
                  <a:pos x="191" y="173"/>
                </a:cxn>
                <a:cxn ang="0">
                  <a:pos x="249" y="196"/>
                </a:cxn>
                <a:cxn ang="0">
                  <a:pos x="330" y="178"/>
                </a:cxn>
                <a:cxn ang="0">
                  <a:pos x="354" y="157"/>
                </a:cxn>
                <a:cxn ang="0">
                  <a:pos x="357" y="139"/>
                </a:cxn>
                <a:cxn ang="0">
                  <a:pos x="380" y="142"/>
                </a:cxn>
                <a:cxn ang="0">
                  <a:pos x="427" y="107"/>
                </a:cxn>
                <a:cxn ang="0">
                  <a:pos x="467" y="105"/>
                </a:cxn>
                <a:cxn ang="0">
                  <a:pos x="446" y="78"/>
                </a:cxn>
                <a:cxn ang="0">
                  <a:pos x="409" y="86"/>
                </a:cxn>
                <a:cxn ang="0">
                  <a:pos x="409" y="60"/>
                </a:cxn>
                <a:cxn ang="0">
                  <a:pos x="422" y="42"/>
                </a:cxn>
                <a:cxn ang="0">
                  <a:pos x="393" y="39"/>
                </a:cxn>
                <a:cxn ang="0">
                  <a:pos x="323" y="55"/>
                </a:cxn>
                <a:cxn ang="0">
                  <a:pos x="262" y="31"/>
                </a:cxn>
                <a:cxn ang="0">
                  <a:pos x="223" y="36"/>
                </a:cxn>
                <a:cxn ang="0">
                  <a:pos x="207" y="13"/>
                </a:cxn>
                <a:cxn ang="0">
                  <a:pos x="168" y="0"/>
                </a:cxn>
                <a:cxn ang="0">
                  <a:pos x="149" y="13"/>
                </a:cxn>
                <a:cxn ang="0">
                  <a:pos x="147" y="42"/>
                </a:cxn>
                <a:cxn ang="0">
                  <a:pos x="60" y="31"/>
                </a:cxn>
                <a:cxn ang="0">
                  <a:pos x="0" y="63"/>
                </a:cxn>
              </a:cxnLst>
              <a:rect l="0" t="0" r="r" b="b"/>
              <a:pathLst>
                <a:path w="468" h="197">
                  <a:moveTo>
                    <a:pt x="0" y="63"/>
                  </a:moveTo>
                  <a:lnTo>
                    <a:pt x="13" y="81"/>
                  </a:lnTo>
                  <a:lnTo>
                    <a:pt x="36" y="89"/>
                  </a:lnTo>
                  <a:lnTo>
                    <a:pt x="44" y="131"/>
                  </a:lnTo>
                  <a:lnTo>
                    <a:pt x="110" y="149"/>
                  </a:lnTo>
                  <a:lnTo>
                    <a:pt x="139" y="178"/>
                  </a:lnTo>
                  <a:lnTo>
                    <a:pt x="191" y="173"/>
                  </a:lnTo>
                  <a:lnTo>
                    <a:pt x="249" y="196"/>
                  </a:lnTo>
                  <a:lnTo>
                    <a:pt x="330" y="178"/>
                  </a:lnTo>
                  <a:lnTo>
                    <a:pt x="354" y="157"/>
                  </a:lnTo>
                  <a:lnTo>
                    <a:pt x="357" y="139"/>
                  </a:lnTo>
                  <a:lnTo>
                    <a:pt x="380" y="142"/>
                  </a:lnTo>
                  <a:lnTo>
                    <a:pt x="427" y="107"/>
                  </a:lnTo>
                  <a:lnTo>
                    <a:pt x="467" y="105"/>
                  </a:lnTo>
                  <a:lnTo>
                    <a:pt x="446" y="78"/>
                  </a:lnTo>
                  <a:lnTo>
                    <a:pt x="409" y="86"/>
                  </a:lnTo>
                  <a:lnTo>
                    <a:pt x="409" y="60"/>
                  </a:lnTo>
                  <a:lnTo>
                    <a:pt x="422" y="42"/>
                  </a:lnTo>
                  <a:lnTo>
                    <a:pt x="393" y="39"/>
                  </a:lnTo>
                  <a:lnTo>
                    <a:pt x="323" y="55"/>
                  </a:lnTo>
                  <a:lnTo>
                    <a:pt x="262" y="31"/>
                  </a:lnTo>
                  <a:lnTo>
                    <a:pt x="223" y="36"/>
                  </a:lnTo>
                  <a:lnTo>
                    <a:pt x="207" y="13"/>
                  </a:lnTo>
                  <a:lnTo>
                    <a:pt x="168" y="0"/>
                  </a:lnTo>
                  <a:lnTo>
                    <a:pt x="149" y="13"/>
                  </a:lnTo>
                  <a:lnTo>
                    <a:pt x="147" y="42"/>
                  </a:lnTo>
                  <a:lnTo>
                    <a:pt x="60" y="31"/>
                  </a:lnTo>
                  <a:lnTo>
                    <a:pt x="0" y="6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7" name="Freeform 277"/>
            <p:cNvSpPr/>
            <p:nvPr/>
          </p:nvSpPr>
          <p:spPr bwMode="auto">
            <a:xfrm>
              <a:off x="2479" y="1795"/>
              <a:ext cx="127" cy="105"/>
            </a:xfrm>
            <a:custGeom>
              <a:avLst/>
              <a:gdLst/>
              <a:ahLst/>
              <a:cxnLst>
                <a:cxn ang="0">
                  <a:pos x="0" y="122"/>
                </a:cxn>
                <a:cxn ang="0">
                  <a:pos x="41" y="100"/>
                </a:cxn>
                <a:cxn ang="0">
                  <a:pos x="56" y="50"/>
                </a:cxn>
                <a:cxn ang="0">
                  <a:pos x="92" y="23"/>
                </a:cxn>
                <a:cxn ang="0">
                  <a:pos x="104" y="0"/>
                </a:cxn>
                <a:cxn ang="0">
                  <a:pos x="155" y="10"/>
                </a:cxn>
                <a:cxn ang="0">
                  <a:pos x="170" y="55"/>
                </a:cxn>
                <a:cxn ang="0">
                  <a:pos x="145" y="55"/>
                </a:cxn>
                <a:cxn ang="0">
                  <a:pos x="132" y="60"/>
                </a:cxn>
                <a:cxn ang="0">
                  <a:pos x="134" y="74"/>
                </a:cxn>
                <a:cxn ang="0">
                  <a:pos x="69" y="100"/>
                </a:cxn>
                <a:cxn ang="0">
                  <a:pos x="64" y="122"/>
                </a:cxn>
                <a:cxn ang="0">
                  <a:pos x="0" y="122"/>
                </a:cxn>
              </a:cxnLst>
              <a:rect l="0" t="0" r="r" b="b"/>
              <a:pathLst>
                <a:path w="171" h="123">
                  <a:moveTo>
                    <a:pt x="0" y="122"/>
                  </a:moveTo>
                  <a:lnTo>
                    <a:pt x="41" y="100"/>
                  </a:lnTo>
                  <a:lnTo>
                    <a:pt x="56" y="50"/>
                  </a:lnTo>
                  <a:lnTo>
                    <a:pt x="92" y="23"/>
                  </a:lnTo>
                  <a:lnTo>
                    <a:pt x="104" y="0"/>
                  </a:lnTo>
                  <a:lnTo>
                    <a:pt x="155" y="10"/>
                  </a:lnTo>
                  <a:lnTo>
                    <a:pt x="170" y="55"/>
                  </a:lnTo>
                  <a:lnTo>
                    <a:pt x="145" y="55"/>
                  </a:lnTo>
                  <a:lnTo>
                    <a:pt x="132" y="60"/>
                  </a:lnTo>
                  <a:lnTo>
                    <a:pt x="134" y="74"/>
                  </a:lnTo>
                  <a:lnTo>
                    <a:pt x="69" y="100"/>
                  </a:lnTo>
                  <a:lnTo>
                    <a:pt x="64" y="122"/>
                  </a:lnTo>
                  <a:lnTo>
                    <a:pt x="0" y="12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78" name="Freeform 278"/>
            <p:cNvSpPr/>
            <p:nvPr/>
          </p:nvSpPr>
          <p:spPr bwMode="auto">
            <a:xfrm>
              <a:off x="2479" y="1795"/>
              <a:ext cx="132" cy="110"/>
            </a:xfrm>
            <a:custGeom>
              <a:avLst/>
              <a:gdLst/>
              <a:ahLst/>
              <a:cxnLst>
                <a:cxn ang="0">
                  <a:pos x="0" y="128"/>
                </a:cxn>
                <a:cxn ang="0">
                  <a:pos x="42" y="105"/>
                </a:cxn>
                <a:cxn ang="0">
                  <a:pos x="58" y="52"/>
                </a:cxn>
                <a:cxn ang="0">
                  <a:pos x="95" y="24"/>
                </a:cxn>
                <a:cxn ang="0">
                  <a:pos x="108" y="0"/>
                </a:cxn>
                <a:cxn ang="0">
                  <a:pos x="160" y="10"/>
                </a:cxn>
                <a:cxn ang="0">
                  <a:pos x="176" y="58"/>
                </a:cxn>
                <a:cxn ang="0">
                  <a:pos x="150" y="58"/>
                </a:cxn>
                <a:cxn ang="0">
                  <a:pos x="137" y="63"/>
                </a:cxn>
                <a:cxn ang="0">
                  <a:pos x="139" y="78"/>
                </a:cxn>
                <a:cxn ang="0">
                  <a:pos x="71" y="105"/>
                </a:cxn>
                <a:cxn ang="0">
                  <a:pos x="66" y="128"/>
                </a:cxn>
                <a:cxn ang="0">
                  <a:pos x="0" y="128"/>
                </a:cxn>
              </a:cxnLst>
              <a:rect l="0" t="0" r="r" b="b"/>
              <a:pathLst>
                <a:path w="177" h="129">
                  <a:moveTo>
                    <a:pt x="0" y="128"/>
                  </a:moveTo>
                  <a:lnTo>
                    <a:pt x="42" y="105"/>
                  </a:lnTo>
                  <a:lnTo>
                    <a:pt x="58" y="52"/>
                  </a:lnTo>
                  <a:lnTo>
                    <a:pt x="95" y="24"/>
                  </a:lnTo>
                  <a:lnTo>
                    <a:pt x="108" y="0"/>
                  </a:lnTo>
                  <a:lnTo>
                    <a:pt x="160" y="10"/>
                  </a:lnTo>
                  <a:lnTo>
                    <a:pt x="176" y="58"/>
                  </a:lnTo>
                  <a:lnTo>
                    <a:pt x="150" y="58"/>
                  </a:lnTo>
                  <a:lnTo>
                    <a:pt x="137" y="63"/>
                  </a:lnTo>
                  <a:lnTo>
                    <a:pt x="139" y="78"/>
                  </a:lnTo>
                  <a:lnTo>
                    <a:pt x="71" y="105"/>
                  </a:lnTo>
                  <a:lnTo>
                    <a:pt x="66" y="128"/>
                  </a:lnTo>
                  <a:lnTo>
                    <a:pt x="0" y="12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79" name="Freeform 279"/>
            <p:cNvSpPr/>
            <p:nvPr/>
          </p:nvSpPr>
          <p:spPr bwMode="auto">
            <a:xfrm>
              <a:off x="2948" y="2393"/>
              <a:ext cx="110" cy="208"/>
            </a:xfrm>
            <a:custGeom>
              <a:avLst/>
              <a:gdLst/>
              <a:ahLst/>
              <a:cxnLst>
                <a:cxn ang="0">
                  <a:pos x="0" y="64"/>
                </a:cxn>
                <a:cxn ang="0">
                  <a:pos x="3" y="72"/>
                </a:cxn>
                <a:cxn ang="0">
                  <a:pos x="38" y="88"/>
                </a:cxn>
                <a:cxn ang="0">
                  <a:pos x="40" y="100"/>
                </a:cxn>
                <a:cxn ang="0">
                  <a:pos x="40" y="139"/>
                </a:cxn>
                <a:cxn ang="0">
                  <a:pos x="23" y="177"/>
                </a:cxn>
                <a:cxn ang="0">
                  <a:pos x="28" y="225"/>
                </a:cxn>
                <a:cxn ang="0">
                  <a:pos x="28" y="241"/>
                </a:cxn>
                <a:cxn ang="0">
                  <a:pos x="38" y="241"/>
                </a:cxn>
                <a:cxn ang="0">
                  <a:pos x="38" y="222"/>
                </a:cxn>
                <a:cxn ang="0">
                  <a:pos x="76" y="203"/>
                </a:cxn>
                <a:cxn ang="0">
                  <a:pos x="65" y="139"/>
                </a:cxn>
                <a:cxn ang="0">
                  <a:pos x="146" y="72"/>
                </a:cxn>
                <a:cxn ang="0">
                  <a:pos x="149" y="0"/>
                </a:cxn>
                <a:cxn ang="0">
                  <a:pos x="129" y="14"/>
                </a:cxn>
                <a:cxn ang="0">
                  <a:pos x="71" y="16"/>
                </a:cxn>
                <a:cxn ang="0">
                  <a:pos x="68" y="44"/>
                </a:cxn>
                <a:cxn ang="0">
                  <a:pos x="86" y="64"/>
                </a:cxn>
                <a:cxn ang="0">
                  <a:pos x="76" y="95"/>
                </a:cxn>
                <a:cxn ang="0">
                  <a:pos x="61" y="80"/>
                </a:cxn>
                <a:cxn ang="0">
                  <a:pos x="63" y="60"/>
                </a:cxn>
                <a:cxn ang="0">
                  <a:pos x="45" y="52"/>
                </a:cxn>
                <a:cxn ang="0">
                  <a:pos x="0" y="64"/>
                </a:cxn>
              </a:cxnLst>
              <a:rect l="0" t="0" r="r" b="b"/>
              <a:pathLst>
                <a:path w="150" h="242">
                  <a:moveTo>
                    <a:pt x="0" y="64"/>
                  </a:moveTo>
                  <a:lnTo>
                    <a:pt x="3" y="72"/>
                  </a:lnTo>
                  <a:lnTo>
                    <a:pt x="38" y="88"/>
                  </a:lnTo>
                  <a:lnTo>
                    <a:pt x="40" y="100"/>
                  </a:lnTo>
                  <a:lnTo>
                    <a:pt x="40" y="139"/>
                  </a:lnTo>
                  <a:lnTo>
                    <a:pt x="23" y="177"/>
                  </a:lnTo>
                  <a:lnTo>
                    <a:pt x="28" y="225"/>
                  </a:lnTo>
                  <a:lnTo>
                    <a:pt x="28" y="241"/>
                  </a:lnTo>
                  <a:lnTo>
                    <a:pt x="38" y="241"/>
                  </a:lnTo>
                  <a:lnTo>
                    <a:pt x="38" y="222"/>
                  </a:lnTo>
                  <a:lnTo>
                    <a:pt x="76" y="203"/>
                  </a:lnTo>
                  <a:lnTo>
                    <a:pt x="65" y="139"/>
                  </a:lnTo>
                  <a:lnTo>
                    <a:pt x="146" y="72"/>
                  </a:lnTo>
                  <a:lnTo>
                    <a:pt x="149" y="0"/>
                  </a:lnTo>
                  <a:lnTo>
                    <a:pt x="129" y="14"/>
                  </a:lnTo>
                  <a:lnTo>
                    <a:pt x="71" y="16"/>
                  </a:lnTo>
                  <a:lnTo>
                    <a:pt x="68" y="44"/>
                  </a:lnTo>
                  <a:lnTo>
                    <a:pt x="86" y="64"/>
                  </a:lnTo>
                  <a:lnTo>
                    <a:pt x="76" y="95"/>
                  </a:lnTo>
                  <a:lnTo>
                    <a:pt x="61" y="80"/>
                  </a:lnTo>
                  <a:lnTo>
                    <a:pt x="63" y="60"/>
                  </a:lnTo>
                  <a:lnTo>
                    <a:pt x="45" y="52"/>
                  </a:lnTo>
                  <a:lnTo>
                    <a:pt x="0" y="6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80" name="Freeform 280"/>
            <p:cNvSpPr/>
            <p:nvPr/>
          </p:nvSpPr>
          <p:spPr bwMode="auto">
            <a:xfrm>
              <a:off x="2948" y="2393"/>
              <a:ext cx="115" cy="213"/>
            </a:xfrm>
            <a:custGeom>
              <a:avLst/>
              <a:gdLst/>
              <a:ahLst/>
              <a:cxnLst>
                <a:cxn ang="0">
                  <a:pos x="0" y="66"/>
                </a:cxn>
                <a:cxn ang="0">
                  <a:pos x="3" y="74"/>
                </a:cxn>
                <a:cxn ang="0">
                  <a:pos x="40" y="90"/>
                </a:cxn>
                <a:cxn ang="0">
                  <a:pos x="42" y="103"/>
                </a:cxn>
                <a:cxn ang="0">
                  <a:pos x="42" y="142"/>
                </a:cxn>
                <a:cxn ang="0">
                  <a:pos x="24" y="181"/>
                </a:cxn>
                <a:cxn ang="0">
                  <a:pos x="29" y="231"/>
                </a:cxn>
                <a:cxn ang="0">
                  <a:pos x="29" y="247"/>
                </a:cxn>
                <a:cxn ang="0">
                  <a:pos x="40" y="247"/>
                </a:cxn>
                <a:cxn ang="0">
                  <a:pos x="40" y="228"/>
                </a:cxn>
                <a:cxn ang="0">
                  <a:pos x="79" y="208"/>
                </a:cxn>
                <a:cxn ang="0">
                  <a:pos x="68" y="142"/>
                </a:cxn>
                <a:cxn ang="0">
                  <a:pos x="152" y="74"/>
                </a:cxn>
                <a:cxn ang="0">
                  <a:pos x="155" y="0"/>
                </a:cxn>
                <a:cxn ang="0">
                  <a:pos x="134" y="14"/>
                </a:cxn>
                <a:cxn ang="0">
                  <a:pos x="74" y="16"/>
                </a:cxn>
                <a:cxn ang="0">
                  <a:pos x="71" y="45"/>
                </a:cxn>
                <a:cxn ang="0">
                  <a:pos x="89" y="66"/>
                </a:cxn>
                <a:cxn ang="0">
                  <a:pos x="79" y="97"/>
                </a:cxn>
                <a:cxn ang="0">
                  <a:pos x="63" y="82"/>
                </a:cxn>
                <a:cxn ang="0">
                  <a:pos x="66" y="61"/>
                </a:cxn>
                <a:cxn ang="0">
                  <a:pos x="47" y="53"/>
                </a:cxn>
                <a:cxn ang="0">
                  <a:pos x="0" y="66"/>
                </a:cxn>
              </a:cxnLst>
              <a:rect l="0" t="0" r="r" b="b"/>
              <a:pathLst>
                <a:path w="156" h="248">
                  <a:moveTo>
                    <a:pt x="0" y="66"/>
                  </a:moveTo>
                  <a:lnTo>
                    <a:pt x="3" y="74"/>
                  </a:lnTo>
                  <a:lnTo>
                    <a:pt x="40" y="90"/>
                  </a:lnTo>
                  <a:lnTo>
                    <a:pt x="42" y="103"/>
                  </a:lnTo>
                  <a:lnTo>
                    <a:pt x="42" y="142"/>
                  </a:lnTo>
                  <a:lnTo>
                    <a:pt x="24" y="181"/>
                  </a:lnTo>
                  <a:lnTo>
                    <a:pt x="29" y="231"/>
                  </a:lnTo>
                  <a:lnTo>
                    <a:pt x="29" y="247"/>
                  </a:lnTo>
                  <a:lnTo>
                    <a:pt x="40" y="247"/>
                  </a:lnTo>
                  <a:lnTo>
                    <a:pt x="40" y="228"/>
                  </a:lnTo>
                  <a:lnTo>
                    <a:pt x="79" y="208"/>
                  </a:lnTo>
                  <a:lnTo>
                    <a:pt x="68" y="142"/>
                  </a:lnTo>
                  <a:lnTo>
                    <a:pt x="152" y="74"/>
                  </a:lnTo>
                  <a:lnTo>
                    <a:pt x="155" y="0"/>
                  </a:lnTo>
                  <a:lnTo>
                    <a:pt x="134" y="14"/>
                  </a:lnTo>
                  <a:lnTo>
                    <a:pt x="74" y="16"/>
                  </a:lnTo>
                  <a:lnTo>
                    <a:pt x="71" y="45"/>
                  </a:lnTo>
                  <a:lnTo>
                    <a:pt x="89" y="66"/>
                  </a:lnTo>
                  <a:lnTo>
                    <a:pt x="79" y="97"/>
                  </a:lnTo>
                  <a:lnTo>
                    <a:pt x="63" y="82"/>
                  </a:lnTo>
                  <a:lnTo>
                    <a:pt x="66" y="61"/>
                  </a:lnTo>
                  <a:lnTo>
                    <a:pt x="47" y="53"/>
                  </a:lnTo>
                  <a:lnTo>
                    <a:pt x="0" y="6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81" name="Freeform 281"/>
            <p:cNvSpPr/>
            <p:nvPr/>
          </p:nvSpPr>
          <p:spPr bwMode="auto">
            <a:xfrm>
              <a:off x="3188" y="1942"/>
              <a:ext cx="78" cy="104"/>
            </a:xfrm>
            <a:custGeom>
              <a:avLst/>
              <a:gdLst/>
              <a:ahLst/>
              <a:cxnLst>
                <a:cxn ang="0">
                  <a:pos x="0" y="88"/>
                </a:cxn>
                <a:cxn ang="0">
                  <a:pos x="13" y="120"/>
                </a:cxn>
                <a:cxn ang="0">
                  <a:pos x="40" y="117"/>
                </a:cxn>
                <a:cxn ang="0">
                  <a:pos x="79" y="85"/>
                </a:cxn>
                <a:cxn ang="0">
                  <a:pos x="79" y="72"/>
                </a:cxn>
                <a:cxn ang="0">
                  <a:pos x="102" y="45"/>
                </a:cxn>
                <a:cxn ang="0">
                  <a:pos x="104" y="37"/>
                </a:cxn>
                <a:cxn ang="0">
                  <a:pos x="92" y="22"/>
                </a:cxn>
                <a:cxn ang="0">
                  <a:pos x="58" y="0"/>
                </a:cxn>
                <a:cxn ang="0">
                  <a:pos x="50" y="0"/>
                </a:cxn>
                <a:cxn ang="0">
                  <a:pos x="55" y="12"/>
                </a:cxn>
                <a:cxn ang="0">
                  <a:pos x="45" y="32"/>
                </a:cxn>
                <a:cxn ang="0">
                  <a:pos x="50" y="43"/>
                </a:cxn>
                <a:cxn ang="0">
                  <a:pos x="43" y="72"/>
                </a:cxn>
                <a:cxn ang="0">
                  <a:pos x="0" y="88"/>
                </a:cxn>
              </a:cxnLst>
              <a:rect l="0" t="0" r="r" b="b"/>
              <a:pathLst>
                <a:path w="105" h="121">
                  <a:moveTo>
                    <a:pt x="0" y="88"/>
                  </a:moveTo>
                  <a:lnTo>
                    <a:pt x="13" y="120"/>
                  </a:lnTo>
                  <a:lnTo>
                    <a:pt x="40" y="117"/>
                  </a:lnTo>
                  <a:lnTo>
                    <a:pt x="79" y="85"/>
                  </a:lnTo>
                  <a:lnTo>
                    <a:pt x="79" y="72"/>
                  </a:lnTo>
                  <a:lnTo>
                    <a:pt x="102" y="45"/>
                  </a:lnTo>
                  <a:lnTo>
                    <a:pt x="104" y="37"/>
                  </a:lnTo>
                  <a:lnTo>
                    <a:pt x="92" y="22"/>
                  </a:lnTo>
                  <a:lnTo>
                    <a:pt x="58" y="0"/>
                  </a:lnTo>
                  <a:lnTo>
                    <a:pt x="50" y="0"/>
                  </a:lnTo>
                  <a:lnTo>
                    <a:pt x="55" y="12"/>
                  </a:lnTo>
                  <a:lnTo>
                    <a:pt x="45" y="32"/>
                  </a:lnTo>
                  <a:lnTo>
                    <a:pt x="50" y="43"/>
                  </a:lnTo>
                  <a:lnTo>
                    <a:pt x="43" y="72"/>
                  </a:lnTo>
                  <a:lnTo>
                    <a:pt x="0" y="8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82" name="Freeform 282"/>
            <p:cNvSpPr/>
            <p:nvPr/>
          </p:nvSpPr>
          <p:spPr bwMode="auto">
            <a:xfrm>
              <a:off x="3188" y="1942"/>
              <a:ext cx="82" cy="109"/>
            </a:xfrm>
            <a:custGeom>
              <a:avLst/>
              <a:gdLst/>
              <a:ahLst/>
              <a:cxnLst>
                <a:cxn ang="0">
                  <a:pos x="0" y="92"/>
                </a:cxn>
                <a:cxn ang="0">
                  <a:pos x="14" y="126"/>
                </a:cxn>
                <a:cxn ang="0">
                  <a:pos x="42" y="123"/>
                </a:cxn>
                <a:cxn ang="0">
                  <a:pos x="84" y="89"/>
                </a:cxn>
                <a:cxn ang="0">
                  <a:pos x="84" y="76"/>
                </a:cxn>
                <a:cxn ang="0">
                  <a:pos x="108" y="47"/>
                </a:cxn>
                <a:cxn ang="0">
                  <a:pos x="110" y="39"/>
                </a:cxn>
                <a:cxn ang="0">
                  <a:pos x="97" y="23"/>
                </a:cxn>
                <a:cxn ang="0">
                  <a:pos x="61" y="0"/>
                </a:cxn>
                <a:cxn ang="0">
                  <a:pos x="53" y="0"/>
                </a:cxn>
                <a:cxn ang="0">
                  <a:pos x="58" y="13"/>
                </a:cxn>
                <a:cxn ang="0">
                  <a:pos x="48" y="34"/>
                </a:cxn>
                <a:cxn ang="0">
                  <a:pos x="53" y="45"/>
                </a:cxn>
                <a:cxn ang="0">
                  <a:pos x="45" y="76"/>
                </a:cxn>
                <a:cxn ang="0">
                  <a:pos x="0" y="92"/>
                </a:cxn>
              </a:cxnLst>
              <a:rect l="0" t="0" r="r" b="b"/>
              <a:pathLst>
                <a:path w="111" h="127">
                  <a:moveTo>
                    <a:pt x="0" y="92"/>
                  </a:moveTo>
                  <a:lnTo>
                    <a:pt x="14" y="126"/>
                  </a:lnTo>
                  <a:lnTo>
                    <a:pt x="42" y="123"/>
                  </a:lnTo>
                  <a:lnTo>
                    <a:pt x="84" y="89"/>
                  </a:lnTo>
                  <a:lnTo>
                    <a:pt x="84" y="76"/>
                  </a:lnTo>
                  <a:lnTo>
                    <a:pt x="108" y="47"/>
                  </a:lnTo>
                  <a:lnTo>
                    <a:pt x="110" y="39"/>
                  </a:lnTo>
                  <a:lnTo>
                    <a:pt x="97" y="23"/>
                  </a:lnTo>
                  <a:lnTo>
                    <a:pt x="61" y="0"/>
                  </a:lnTo>
                  <a:lnTo>
                    <a:pt x="53" y="0"/>
                  </a:lnTo>
                  <a:lnTo>
                    <a:pt x="58" y="13"/>
                  </a:lnTo>
                  <a:lnTo>
                    <a:pt x="48" y="34"/>
                  </a:lnTo>
                  <a:lnTo>
                    <a:pt x="53" y="45"/>
                  </a:lnTo>
                  <a:lnTo>
                    <a:pt x="45" y="76"/>
                  </a:lnTo>
                  <a:lnTo>
                    <a:pt x="0" y="9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83" name="Freeform 283"/>
            <p:cNvSpPr/>
            <p:nvPr/>
          </p:nvSpPr>
          <p:spPr bwMode="auto">
            <a:xfrm>
              <a:off x="3493" y="1871"/>
              <a:ext cx="85" cy="47"/>
            </a:xfrm>
            <a:custGeom>
              <a:avLst/>
              <a:gdLst/>
              <a:ahLst/>
              <a:cxnLst>
                <a:cxn ang="0">
                  <a:pos x="0" y="23"/>
                </a:cxn>
                <a:cxn ang="0">
                  <a:pos x="15" y="0"/>
                </a:cxn>
                <a:cxn ang="0">
                  <a:pos x="58" y="14"/>
                </a:cxn>
                <a:cxn ang="0">
                  <a:pos x="80" y="35"/>
                </a:cxn>
                <a:cxn ang="0">
                  <a:pos x="112" y="35"/>
                </a:cxn>
                <a:cxn ang="0">
                  <a:pos x="109" y="54"/>
                </a:cxn>
                <a:cxn ang="0">
                  <a:pos x="37" y="41"/>
                </a:cxn>
                <a:cxn ang="0">
                  <a:pos x="0" y="23"/>
                </a:cxn>
              </a:cxnLst>
              <a:rect l="0" t="0" r="r" b="b"/>
              <a:pathLst>
                <a:path w="113" h="55">
                  <a:moveTo>
                    <a:pt x="0" y="23"/>
                  </a:moveTo>
                  <a:lnTo>
                    <a:pt x="15" y="0"/>
                  </a:lnTo>
                  <a:lnTo>
                    <a:pt x="58" y="14"/>
                  </a:lnTo>
                  <a:lnTo>
                    <a:pt x="80" y="35"/>
                  </a:lnTo>
                  <a:lnTo>
                    <a:pt x="112" y="35"/>
                  </a:lnTo>
                  <a:lnTo>
                    <a:pt x="109" y="54"/>
                  </a:lnTo>
                  <a:lnTo>
                    <a:pt x="37" y="41"/>
                  </a:lnTo>
                  <a:lnTo>
                    <a:pt x="0" y="2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284" name="Freeform 284"/>
            <p:cNvSpPr/>
            <p:nvPr/>
          </p:nvSpPr>
          <p:spPr bwMode="auto">
            <a:xfrm>
              <a:off x="3493" y="1871"/>
              <a:ext cx="88" cy="52"/>
            </a:xfrm>
            <a:custGeom>
              <a:avLst/>
              <a:gdLst/>
              <a:ahLst/>
              <a:cxnLst>
                <a:cxn ang="0">
                  <a:pos x="0" y="26"/>
                </a:cxn>
                <a:cxn ang="0">
                  <a:pos x="16" y="0"/>
                </a:cxn>
                <a:cxn ang="0">
                  <a:pos x="61" y="16"/>
                </a:cxn>
                <a:cxn ang="0">
                  <a:pos x="84" y="39"/>
                </a:cxn>
                <a:cxn ang="0">
                  <a:pos x="118" y="39"/>
                </a:cxn>
                <a:cxn ang="0">
                  <a:pos x="115" y="60"/>
                </a:cxn>
                <a:cxn ang="0">
                  <a:pos x="39" y="45"/>
                </a:cxn>
                <a:cxn ang="0">
                  <a:pos x="0" y="26"/>
                </a:cxn>
              </a:cxnLst>
              <a:rect l="0" t="0" r="r" b="b"/>
              <a:pathLst>
                <a:path w="119" h="61">
                  <a:moveTo>
                    <a:pt x="0" y="26"/>
                  </a:moveTo>
                  <a:lnTo>
                    <a:pt x="16" y="0"/>
                  </a:lnTo>
                  <a:lnTo>
                    <a:pt x="61" y="16"/>
                  </a:lnTo>
                  <a:lnTo>
                    <a:pt x="84" y="39"/>
                  </a:lnTo>
                  <a:lnTo>
                    <a:pt x="118" y="39"/>
                  </a:lnTo>
                  <a:lnTo>
                    <a:pt x="115" y="60"/>
                  </a:lnTo>
                  <a:lnTo>
                    <a:pt x="39" y="45"/>
                  </a:lnTo>
                  <a:lnTo>
                    <a:pt x="0" y="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85" name="Freeform 285"/>
            <p:cNvSpPr/>
            <p:nvPr/>
          </p:nvSpPr>
          <p:spPr bwMode="auto">
            <a:xfrm>
              <a:off x="2658" y="1521"/>
              <a:ext cx="38" cy="39"/>
            </a:xfrm>
            <a:custGeom>
              <a:avLst/>
              <a:gdLst/>
              <a:ahLst/>
              <a:cxnLst>
                <a:cxn ang="0">
                  <a:pos x="0" y="33"/>
                </a:cxn>
                <a:cxn ang="0">
                  <a:pos x="21" y="26"/>
                </a:cxn>
                <a:cxn ang="0">
                  <a:pos x="13" y="23"/>
                </a:cxn>
                <a:cxn ang="0">
                  <a:pos x="21" y="7"/>
                </a:cxn>
                <a:cxn ang="0">
                  <a:pos x="26" y="16"/>
                </a:cxn>
                <a:cxn ang="0">
                  <a:pos x="29" y="0"/>
                </a:cxn>
                <a:cxn ang="0">
                  <a:pos x="50" y="0"/>
                </a:cxn>
                <a:cxn ang="0">
                  <a:pos x="47" y="16"/>
                </a:cxn>
                <a:cxn ang="0">
                  <a:pos x="33" y="23"/>
                </a:cxn>
                <a:cxn ang="0">
                  <a:pos x="33" y="44"/>
                </a:cxn>
                <a:cxn ang="0">
                  <a:pos x="21" y="30"/>
                </a:cxn>
                <a:cxn ang="0">
                  <a:pos x="0" y="33"/>
                </a:cxn>
              </a:cxnLst>
              <a:rect l="0" t="0" r="r" b="b"/>
              <a:pathLst>
                <a:path w="51" h="45">
                  <a:moveTo>
                    <a:pt x="0" y="33"/>
                  </a:moveTo>
                  <a:lnTo>
                    <a:pt x="21" y="26"/>
                  </a:lnTo>
                  <a:lnTo>
                    <a:pt x="13" y="23"/>
                  </a:lnTo>
                  <a:lnTo>
                    <a:pt x="21" y="7"/>
                  </a:lnTo>
                  <a:lnTo>
                    <a:pt x="26" y="16"/>
                  </a:lnTo>
                  <a:lnTo>
                    <a:pt x="29" y="0"/>
                  </a:lnTo>
                  <a:lnTo>
                    <a:pt x="50" y="0"/>
                  </a:lnTo>
                  <a:lnTo>
                    <a:pt x="47" y="16"/>
                  </a:lnTo>
                  <a:lnTo>
                    <a:pt x="33" y="23"/>
                  </a:lnTo>
                  <a:lnTo>
                    <a:pt x="33" y="44"/>
                  </a:lnTo>
                  <a:lnTo>
                    <a:pt x="21" y="30"/>
                  </a:lnTo>
                  <a:lnTo>
                    <a:pt x="0" y="3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86" name="Freeform 286"/>
            <p:cNvSpPr/>
            <p:nvPr/>
          </p:nvSpPr>
          <p:spPr bwMode="auto">
            <a:xfrm>
              <a:off x="2658" y="1521"/>
              <a:ext cx="43" cy="44"/>
            </a:xfrm>
            <a:custGeom>
              <a:avLst/>
              <a:gdLst/>
              <a:ahLst/>
              <a:cxnLst>
                <a:cxn ang="0">
                  <a:pos x="0" y="37"/>
                </a:cxn>
                <a:cxn ang="0">
                  <a:pos x="24" y="29"/>
                </a:cxn>
                <a:cxn ang="0">
                  <a:pos x="14" y="26"/>
                </a:cxn>
                <a:cxn ang="0">
                  <a:pos x="24" y="8"/>
                </a:cxn>
                <a:cxn ang="0">
                  <a:pos x="29" y="18"/>
                </a:cxn>
                <a:cxn ang="0">
                  <a:pos x="32" y="0"/>
                </a:cxn>
                <a:cxn ang="0">
                  <a:pos x="56" y="0"/>
                </a:cxn>
                <a:cxn ang="0">
                  <a:pos x="53" y="18"/>
                </a:cxn>
                <a:cxn ang="0">
                  <a:pos x="37" y="26"/>
                </a:cxn>
                <a:cxn ang="0">
                  <a:pos x="37" y="50"/>
                </a:cxn>
                <a:cxn ang="0">
                  <a:pos x="24" y="34"/>
                </a:cxn>
                <a:cxn ang="0">
                  <a:pos x="0" y="37"/>
                </a:cxn>
              </a:cxnLst>
              <a:rect l="0" t="0" r="r" b="b"/>
              <a:pathLst>
                <a:path w="57" h="51">
                  <a:moveTo>
                    <a:pt x="0" y="37"/>
                  </a:moveTo>
                  <a:lnTo>
                    <a:pt x="24" y="29"/>
                  </a:lnTo>
                  <a:lnTo>
                    <a:pt x="14" y="26"/>
                  </a:lnTo>
                  <a:lnTo>
                    <a:pt x="24" y="8"/>
                  </a:lnTo>
                  <a:lnTo>
                    <a:pt x="29" y="18"/>
                  </a:lnTo>
                  <a:lnTo>
                    <a:pt x="32" y="0"/>
                  </a:lnTo>
                  <a:lnTo>
                    <a:pt x="56" y="0"/>
                  </a:lnTo>
                  <a:lnTo>
                    <a:pt x="53" y="18"/>
                  </a:lnTo>
                  <a:lnTo>
                    <a:pt x="37" y="26"/>
                  </a:lnTo>
                  <a:lnTo>
                    <a:pt x="37" y="50"/>
                  </a:lnTo>
                  <a:lnTo>
                    <a:pt x="24" y="34"/>
                  </a:lnTo>
                  <a:lnTo>
                    <a:pt x="0"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87" name="Freeform 287"/>
            <p:cNvSpPr/>
            <p:nvPr/>
          </p:nvSpPr>
          <p:spPr bwMode="auto">
            <a:xfrm>
              <a:off x="4435" y="2802"/>
              <a:ext cx="77" cy="87"/>
            </a:xfrm>
            <a:custGeom>
              <a:avLst/>
              <a:gdLst/>
              <a:ahLst/>
              <a:cxnLst>
                <a:cxn ang="0">
                  <a:pos x="0" y="89"/>
                </a:cxn>
                <a:cxn ang="0">
                  <a:pos x="20" y="57"/>
                </a:cxn>
                <a:cxn ang="0">
                  <a:pos x="60" y="34"/>
                </a:cxn>
                <a:cxn ang="0">
                  <a:pos x="81" y="0"/>
                </a:cxn>
                <a:cxn ang="0">
                  <a:pos x="92" y="9"/>
                </a:cxn>
                <a:cxn ang="0">
                  <a:pos x="102" y="7"/>
                </a:cxn>
                <a:cxn ang="0">
                  <a:pos x="104" y="17"/>
                </a:cxn>
                <a:cxn ang="0">
                  <a:pos x="87" y="42"/>
                </a:cxn>
                <a:cxn ang="0">
                  <a:pos x="89" y="54"/>
                </a:cxn>
                <a:cxn ang="0">
                  <a:pos x="67" y="57"/>
                </a:cxn>
                <a:cxn ang="0">
                  <a:pos x="57" y="89"/>
                </a:cxn>
                <a:cxn ang="0">
                  <a:pos x="32" y="101"/>
                </a:cxn>
                <a:cxn ang="0">
                  <a:pos x="0" y="89"/>
                </a:cxn>
              </a:cxnLst>
              <a:rect l="0" t="0" r="r" b="b"/>
              <a:pathLst>
                <a:path w="105" h="102">
                  <a:moveTo>
                    <a:pt x="0" y="89"/>
                  </a:moveTo>
                  <a:lnTo>
                    <a:pt x="20" y="57"/>
                  </a:lnTo>
                  <a:lnTo>
                    <a:pt x="60" y="34"/>
                  </a:lnTo>
                  <a:lnTo>
                    <a:pt x="81" y="0"/>
                  </a:lnTo>
                  <a:lnTo>
                    <a:pt x="92" y="9"/>
                  </a:lnTo>
                  <a:lnTo>
                    <a:pt x="102" y="7"/>
                  </a:lnTo>
                  <a:lnTo>
                    <a:pt x="104" y="17"/>
                  </a:lnTo>
                  <a:lnTo>
                    <a:pt x="87" y="42"/>
                  </a:lnTo>
                  <a:lnTo>
                    <a:pt x="89" y="54"/>
                  </a:lnTo>
                  <a:lnTo>
                    <a:pt x="67" y="57"/>
                  </a:lnTo>
                  <a:lnTo>
                    <a:pt x="57" y="89"/>
                  </a:lnTo>
                  <a:lnTo>
                    <a:pt x="32" y="101"/>
                  </a:lnTo>
                  <a:lnTo>
                    <a:pt x="0" y="8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88" name="Freeform 288"/>
            <p:cNvSpPr/>
            <p:nvPr/>
          </p:nvSpPr>
          <p:spPr bwMode="auto">
            <a:xfrm>
              <a:off x="4435" y="2802"/>
              <a:ext cx="82" cy="92"/>
            </a:xfrm>
            <a:custGeom>
              <a:avLst/>
              <a:gdLst/>
              <a:ahLst/>
              <a:cxnLst>
                <a:cxn ang="0">
                  <a:pos x="0" y="94"/>
                </a:cxn>
                <a:cxn ang="0">
                  <a:pos x="21" y="60"/>
                </a:cxn>
                <a:cxn ang="0">
                  <a:pos x="63" y="36"/>
                </a:cxn>
                <a:cxn ang="0">
                  <a:pos x="86" y="0"/>
                </a:cxn>
                <a:cxn ang="0">
                  <a:pos x="97" y="10"/>
                </a:cxn>
                <a:cxn ang="0">
                  <a:pos x="108" y="7"/>
                </a:cxn>
                <a:cxn ang="0">
                  <a:pos x="110" y="18"/>
                </a:cxn>
                <a:cxn ang="0">
                  <a:pos x="92" y="44"/>
                </a:cxn>
                <a:cxn ang="0">
                  <a:pos x="94" y="57"/>
                </a:cxn>
                <a:cxn ang="0">
                  <a:pos x="71" y="60"/>
                </a:cxn>
                <a:cxn ang="0">
                  <a:pos x="60" y="94"/>
                </a:cxn>
                <a:cxn ang="0">
                  <a:pos x="34" y="107"/>
                </a:cxn>
                <a:cxn ang="0">
                  <a:pos x="0" y="94"/>
                </a:cxn>
              </a:cxnLst>
              <a:rect l="0" t="0" r="r" b="b"/>
              <a:pathLst>
                <a:path w="111" h="108">
                  <a:moveTo>
                    <a:pt x="0" y="94"/>
                  </a:moveTo>
                  <a:lnTo>
                    <a:pt x="21" y="60"/>
                  </a:lnTo>
                  <a:lnTo>
                    <a:pt x="63" y="36"/>
                  </a:lnTo>
                  <a:lnTo>
                    <a:pt x="86" y="0"/>
                  </a:lnTo>
                  <a:lnTo>
                    <a:pt x="97" y="10"/>
                  </a:lnTo>
                  <a:lnTo>
                    <a:pt x="108" y="7"/>
                  </a:lnTo>
                  <a:lnTo>
                    <a:pt x="110" y="18"/>
                  </a:lnTo>
                  <a:lnTo>
                    <a:pt x="92" y="44"/>
                  </a:lnTo>
                  <a:lnTo>
                    <a:pt x="94" y="57"/>
                  </a:lnTo>
                  <a:lnTo>
                    <a:pt x="71" y="60"/>
                  </a:lnTo>
                  <a:lnTo>
                    <a:pt x="60" y="94"/>
                  </a:lnTo>
                  <a:lnTo>
                    <a:pt x="34" y="107"/>
                  </a:lnTo>
                  <a:lnTo>
                    <a:pt x="0" y="9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89" name="Freeform 289"/>
            <p:cNvSpPr/>
            <p:nvPr/>
          </p:nvSpPr>
          <p:spPr bwMode="auto">
            <a:xfrm>
              <a:off x="4501" y="2712"/>
              <a:ext cx="59" cy="95"/>
            </a:xfrm>
            <a:custGeom>
              <a:avLst/>
              <a:gdLst/>
              <a:ahLst/>
              <a:cxnLst>
                <a:cxn ang="0">
                  <a:pos x="0" y="0"/>
                </a:cxn>
                <a:cxn ang="0">
                  <a:pos x="20" y="12"/>
                </a:cxn>
                <a:cxn ang="0">
                  <a:pos x="27" y="37"/>
                </a:cxn>
                <a:cxn ang="0">
                  <a:pos x="36" y="42"/>
                </a:cxn>
                <a:cxn ang="0">
                  <a:pos x="42" y="34"/>
                </a:cxn>
                <a:cxn ang="0">
                  <a:pos x="46" y="49"/>
                </a:cxn>
                <a:cxn ang="0">
                  <a:pos x="78" y="49"/>
                </a:cxn>
                <a:cxn ang="0">
                  <a:pos x="71" y="74"/>
                </a:cxn>
                <a:cxn ang="0">
                  <a:pos x="57" y="79"/>
                </a:cxn>
                <a:cxn ang="0">
                  <a:pos x="42" y="111"/>
                </a:cxn>
                <a:cxn ang="0">
                  <a:pos x="30" y="111"/>
                </a:cxn>
                <a:cxn ang="0">
                  <a:pos x="34" y="100"/>
                </a:cxn>
                <a:cxn ang="0">
                  <a:pos x="15" y="77"/>
                </a:cxn>
                <a:cxn ang="0">
                  <a:pos x="30" y="60"/>
                </a:cxn>
                <a:cxn ang="0">
                  <a:pos x="30" y="39"/>
                </a:cxn>
                <a:cxn ang="0">
                  <a:pos x="0" y="0"/>
                </a:cxn>
              </a:cxnLst>
              <a:rect l="0" t="0" r="r" b="b"/>
              <a:pathLst>
                <a:path w="79" h="112">
                  <a:moveTo>
                    <a:pt x="0" y="0"/>
                  </a:moveTo>
                  <a:lnTo>
                    <a:pt x="20" y="12"/>
                  </a:lnTo>
                  <a:lnTo>
                    <a:pt x="27" y="37"/>
                  </a:lnTo>
                  <a:lnTo>
                    <a:pt x="36" y="42"/>
                  </a:lnTo>
                  <a:lnTo>
                    <a:pt x="42" y="34"/>
                  </a:lnTo>
                  <a:lnTo>
                    <a:pt x="46" y="49"/>
                  </a:lnTo>
                  <a:lnTo>
                    <a:pt x="78" y="49"/>
                  </a:lnTo>
                  <a:lnTo>
                    <a:pt x="71" y="74"/>
                  </a:lnTo>
                  <a:lnTo>
                    <a:pt x="57" y="79"/>
                  </a:lnTo>
                  <a:lnTo>
                    <a:pt x="42" y="111"/>
                  </a:lnTo>
                  <a:lnTo>
                    <a:pt x="30" y="111"/>
                  </a:lnTo>
                  <a:lnTo>
                    <a:pt x="34" y="100"/>
                  </a:lnTo>
                  <a:lnTo>
                    <a:pt x="15" y="77"/>
                  </a:lnTo>
                  <a:lnTo>
                    <a:pt x="30" y="60"/>
                  </a:lnTo>
                  <a:lnTo>
                    <a:pt x="30" y="39"/>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90" name="Freeform 290"/>
            <p:cNvSpPr/>
            <p:nvPr/>
          </p:nvSpPr>
          <p:spPr bwMode="auto">
            <a:xfrm>
              <a:off x="4501" y="2712"/>
              <a:ext cx="63" cy="101"/>
            </a:xfrm>
            <a:custGeom>
              <a:avLst/>
              <a:gdLst/>
              <a:ahLst/>
              <a:cxnLst>
                <a:cxn ang="0">
                  <a:pos x="0" y="0"/>
                </a:cxn>
                <a:cxn ang="0">
                  <a:pos x="21" y="13"/>
                </a:cxn>
                <a:cxn ang="0">
                  <a:pos x="29" y="39"/>
                </a:cxn>
                <a:cxn ang="0">
                  <a:pos x="39" y="44"/>
                </a:cxn>
                <a:cxn ang="0">
                  <a:pos x="45" y="36"/>
                </a:cxn>
                <a:cxn ang="0">
                  <a:pos x="50" y="52"/>
                </a:cxn>
                <a:cxn ang="0">
                  <a:pos x="84" y="52"/>
                </a:cxn>
                <a:cxn ang="0">
                  <a:pos x="76" y="78"/>
                </a:cxn>
                <a:cxn ang="0">
                  <a:pos x="61" y="83"/>
                </a:cxn>
                <a:cxn ang="0">
                  <a:pos x="45" y="117"/>
                </a:cxn>
                <a:cxn ang="0">
                  <a:pos x="32" y="117"/>
                </a:cxn>
                <a:cxn ang="0">
                  <a:pos x="37" y="105"/>
                </a:cxn>
                <a:cxn ang="0">
                  <a:pos x="16" y="81"/>
                </a:cxn>
                <a:cxn ang="0">
                  <a:pos x="32" y="63"/>
                </a:cxn>
                <a:cxn ang="0">
                  <a:pos x="32" y="41"/>
                </a:cxn>
                <a:cxn ang="0">
                  <a:pos x="0" y="0"/>
                </a:cxn>
              </a:cxnLst>
              <a:rect l="0" t="0" r="r" b="b"/>
              <a:pathLst>
                <a:path w="85" h="118">
                  <a:moveTo>
                    <a:pt x="0" y="0"/>
                  </a:moveTo>
                  <a:lnTo>
                    <a:pt x="21" y="13"/>
                  </a:lnTo>
                  <a:lnTo>
                    <a:pt x="29" y="39"/>
                  </a:lnTo>
                  <a:lnTo>
                    <a:pt x="39" y="44"/>
                  </a:lnTo>
                  <a:lnTo>
                    <a:pt x="45" y="36"/>
                  </a:lnTo>
                  <a:lnTo>
                    <a:pt x="50" y="52"/>
                  </a:lnTo>
                  <a:lnTo>
                    <a:pt x="84" y="52"/>
                  </a:lnTo>
                  <a:lnTo>
                    <a:pt x="76" y="78"/>
                  </a:lnTo>
                  <a:lnTo>
                    <a:pt x="61" y="83"/>
                  </a:lnTo>
                  <a:lnTo>
                    <a:pt x="45" y="117"/>
                  </a:lnTo>
                  <a:lnTo>
                    <a:pt x="32" y="117"/>
                  </a:lnTo>
                  <a:lnTo>
                    <a:pt x="37" y="105"/>
                  </a:lnTo>
                  <a:lnTo>
                    <a:pt x="16" y="81"/>
                  </a:lnTo>
                  <a:lnTo>
                    <a:pt x="32" y="63"/>
                  </a:lnTo>
                  <a:lnTo>
                    <a:pt x="32" y="41"/>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1" name="Freeform 291"/>
            <p:cNvSpPr/>
            <p:nvPr/>
          </p:nvSpPr>
          <p:spPr bwMode="auto">
            <a:xfrm>
              <a:off x="1670" y="2073"/>
              <a:ext cx="42" cy="47"/>
            </a:xfrm>
            <a:custGeom>
              <a:avLst/>
              <a:gdLst/>
              <a:ahLst/>
              <a:cxnLst>
                <a:cxn ang="0">
                  <a:pos x="0" y="28"/>
                </a:cxn>
                <a:cxn ang="0">
                  <a:pos x="22" y="52"/>
                </a:cxn>
                <a:cxn ang="0">
                  <a:pos x="50" y="54"/>
                </a:cxn>
                <a:cxn ang="0">
                  <a:pos x="55" y="0"/>
                </a:cxn>
                <a:cxn ang="0">
                  <a:pos x="33" y="3"/>
                </a:cxn>
                <a:cxn ang="0">
                  <a:pos x="0" y="28"/>
                </a:cxn>
              </a:cxnLst>
              <a:rect l="0" t="0" r="r" b="b"/>
              <a:pathLst>
                <a:path w="56" h="55">
                  <a:moveTo>
                    <a:pt x="0" y="28"/>
                  </a:moveTo>
                  <a:lnTo>
                    <a:pt x="22" y="52"/>
                  </a:lnTo>
                  <a:lnTo>
                    <a:pt x="50" y="54"/>
                  </a:lnTo>
                  <a:lnTo>
                    <a:pt x="55" y="0"/>
                  </a:lnTo>
                  <a:lnTo>
                    <a:pt x="33" y="3"/>
                  </a:lnTo>
                  <a:lnTo>
                    <a:pt x="0" y="28"/>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92" name="Freeform 292"/>
            <p:cNvSpPr/>
            <p:nvPr/>
          </p:nvSpPr>
          <p:spPr bwMode="auto">
            <a:xfrm>
              <a:off x="1670" y="2073"/>
              <a:ext cx="45" cy="51"/>
            </a:xfrm>
            <a:custGeom>
              <a:avLst/>
              <a:gdLst/>
              <a:ahLst/>
              <a:cxnLst>
                <a:cxn ang="0">
                  <a:pos x="0" y="31"/>
                </a:cxn>
                <a:cxn ang="0">
                  <a:pos x="24" y="58"/>
                </a:cxn>
                <a:cxn ang="0">
                  <a:pos x="56" y="60"/>
                </a:cxn>
                <a:cxn ang="0">
                  <a:pos x="61" y="0"/>
                </a:cxn>
                <a:cxn ang="0">
                  <a:pos x="37" y="3"/>
                </a:cxn>
                <a:cxn ang="0">
                  <a:pos x="0" y="31"/>
                </a:cxn>
              </a:cxnLst>
              <a:rect l="0" t="0" r="r" b="b"/>
              <a:pathLst>
                <a:path w="62" h="61">
                  <a:moveTo>
                    <a:pt x="0" y="31"/>
                  </a:moveTo>
                  <a:lnTo>
                    <a:pt x="24" y="58"/>
                  </a:lnTo>
                  <a:lnTo>
                    <a:pt x="56" y="60"/>
                  </a:lnTo>
                  <a:lnTo>
                    <a:pt x="61" y="0"/>
                  </a:lnTo>
                  <a:lnTo>
                    <a:pt x="37" y="3"/>
                  </a:lnTo>
                  <a:lnTo>
                    <a:pt x="0" y="3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3" name="Freeform 293"/>
            <p:cNvSpPr/>
            <p:nvPr/>
          </p:nvSpPr>
          <p:spPr bwMode="auto">
            <a:xfrm>
              <a:off x="2624" y="1963"/>
              <a:ext cx="168" cy="145"/>
            </a:xfrm>
            <a:custGeom>
              <a:avLst/>
              <a:gdLst/>
              <a:ahLst/>
              <a:cxnLst>
                <a:cxn ang="0">
                  <a:pos x="0" y="125"/>
                </a:cxn>
                <a:cxn ang="0">
                  <a:pos x="3" y="137"/>
                </a:cxn>
                <a:cxn ang="0">
                  <a:pos x="31" y="168"/>
                </a:cxn>
                <a:cxn ang="0">
                  <a:pos x="38" y="162"/>
                </a:cxn>
                <a:cxn ang="0">
                  <a:pos x="49" y="170"/>
                </a:cxn>
                <a:cxn ang="0">
                  <a:pos x="66" y="142"/>
                </a:cxn>
                <a:cxn ang="0">
                  <a:pos x="133" y="157"/>
                </a:cxn>
                <a:cxn ang="0">
                  <a:pos x="186" y="140"/>
                </a:cxn>
                <a:cxn ang="0">
                  <a:pos x="189" y="135"/>
                </a:cxn>
                <a:cxn ang="0">
                  <a:pos x="217" y="97"/>
                </a:cxn>
                <a:cxn ang="0">
                  <a:pos x="227" y="46"/>
                </a:cxn>
                <a:cxn ang="0">
                  <a:pos x="212" y="28"/>
                </a:cxn>
                <a:cxn ang="0">
                  <a:pos x="212" y="5"/>
                </a:cxn>
                <a:cxn ang="0">
                  <a:pos x="167" y="0"/>
                </a:cxn>
                <a:cxn ang="0">
                  <a:pos x="77" y="59"/>
                </a:cxn>
                <a:cxn ang="0">
                  <a:pos x="59" y="62"/>
                </a:cxn>
                <a:cxn ang="0">
                  <a:pos x="59" y="106"/>
                </a:cxn>
                <a:cxn ang="0">
                  <a:pos x="46" y="120"/>
                </a:cxn>
                <a:cxn ang="0">
                  <a:pos x="0" y="125"/>
                </a:cxn>
              </a:cxnLst>
              <a:rect l="0" t="0" r="r" b="b"/>
              <a:pathLst>
                <a:path w="228" h="171">
                  <a:moveTo>
                    <a:pt x="0" y="125"/>
                  </a:moveTo>
                  <a:lnTo>
                    <a:pt x="3" y="137"/>
                  </a:lnTo>
                  <a:lnTo>
                    <a:pt x="31" y="168"/>
                  </a:lnTo>
                  <a:lnTo>
                    <a:pt x="38" y="162"/>
                  </a:lnTo>
                  <a:lnTo>
                    <a:pt x="49" y="170"/>
                  </a:lnTo>
                  <a:lnTo>
                    <a:pt x="66" y="142"/>
                  </a:lnTo>
                  <a:lnTo>
                    <a:pt x="133" y="157"/>
                  </a:lnTo>
                  <a:lnTo>
                    <a:pt x="186" y="140"/>
                  </a:lnTo>
                  <a:lnTo>
                    <a:pt x="189" y="135"/>
                  </a:lnTo>
                  <a:lnTo>
                    <a:pt x="217" y="97"/>
                  </a:lnTo>
                  <a:lnTo>
                    <a:pt x="227" y="46"/>
                  </a:lnTo>
                  <a:lnTo>
                    <a:pt x="212" y="28"/>
                  </a:lnTo>
                  <a:lnTo>
                    <a:pt x="212" y="5"/>
                  </a:lnTo>
                  <a:lnTo>
                    <a:pt x="167" y="0"/>
                  </a:lnTo>
                  <a:lnTo>
                    <a:pt x="77" y="59"/>
                  </a:lnTo>
                  <a:lnTo>
                    <a:pt x="59" y="62"/>
                  </a:lnTo>
                  <a:lnTo>
                    <a:pt x="59" y="106"/>
                  </a:lnTo>
                  <a:lnTo>
                    <a:pt x="46" y="120"/>
                  </a:lnTo>
                  <a:lnTo>
                    <a:pt x="0" y="12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94" name="Freeform 294"/>
            <p:cNvSpPr/>
            <p:nvPr/>
          </p:nvSpPr>
          <p:spPr bwMode="auto">
            <a:xfrm>
              <a:off x="2624" y="1963"/>
              <a:ext cx="173" cy="149"/>
            </a:xfrm>
            <a:custGeom>
              <a:avLst/>
              <a:gdLst/>
              <a:ahLst/>
              <a:cxnLst>
                <a:cxn ang="0">
                  <a:pos x="0" y="129"/>
                </a:cxn>
                <a:cxn ang="0">
                  <a:pos x="3" y="142"/>
                </a:cxn>
                <a:cxn ang="0">
                  <a:pos x="32" y="174"/>
                </a:cxn>
                <a:cxn ang="0">
                  <a:pos x="39" y="168"/>
                </a:cxn>
                <a:cxn ang="0">
                  <a:pos x="50" y="176"/>
                </a:cxn>
                <a:cxn ang="0">
                  <a:pos x="68" y="147"/>
                </a:cxn>
                <a:cxn ang="0">
                  <a:pos x="137" y="163"/>
                </a:cxn>
                <a:cxn ang="0">
                  <a:pos x="191" y="145"/>
                </a:cxn>
                <a:cxn ang="0">
                  <a:pos x="194" y="140"/>
                </a:cxn>
                <a:cxn ang="0">
                  <a:pos x="223" y="100"/>
                </a:cxn>
                <a:cxn ang="0">
                  <a:pos x="233" y="48"/>
                </a:cxn>
                <a:cxn ang="0">
                  <a:pos x="218" y="29"/>
                </a:cxn>
                <a:cxn ang="0">
                  <a:pos x="218" y="5"/>
                </a:cxn>
                <a:cxn ang="0">
                  <a:pos x="171" y="0"/>
                </a:cxn>
                <a:cxn ang="0">
                  <a:pos x="79" y="61"/>
                </a:cxn>
                <a:cxn ang="0">
                  <a:pos x="61" y="64"/>
                </a:cxn>
                <a:cxn ang="0">
                  <a:pos x="61" y="110"/>
                </a:cxn>
                <a:cxn ang="0">
                  <a:pos x="47" y="124"/>
                </a:cxn>
                <a:cxn ang="0">
                  <a:pos x="0" y="129"/>
                </a:cxn>
              </a:cxnLst>
              <a:rect l="0" t="0" r="r" b="b"/>
              <a:pathLst>
                <a:path w="234" h="177">
                  <a:moveTo>
                    <a:pt x="0" y="129"/>
                  </a:moveTo>
                  <a:lnTo>
                    <a:pt x="3" y="142"/>
                  </a:lnTo>
                  <a:lnTo>
                    <a:pt x="32" y="174"/>
                  </a:lnTo>
                  <a:lnTo>
                    <a:pt x="39" y="168"/>
                  </a:lnTo>
                  <a:lnTo>
                    <a:pt x="50" y="176"/>
                  </a:lnTo>
                  <a:lnTo>
                    <a:pt x="68" y="147"/>
                  </a:lnTo>
                  <a:lnTo>
                    <a:pt x="137" y="163"/>
                  </a:lnTo>
                  <a:lnTo>
                    <a:pt x="191" y="145"/>
                  </a:lnTo>
                  <a:lnTo>
                    <a:pt x="194" y="140"/>
                  </a:lnTo>
                  <a:lnTo>
                    <a:pt x="223" y="100"/>
                  </a:lnTo>
                  <a:lnTo>
                    <a:pt x="233" y="48"/>
                  </a:lnTo>
                  <a:lnTo>
                    <a:pt x="218" y="29"/>
                  </a:lnTo>
                  <a:lnTo>
                    <a:pt x="218" y="5"/>
                  </a:lnTo>
                  <a:lnTo>
                    <a:pt x="171" y="0"/>
                  </a:lnTo>
                  <a:lnTo>
                    <a:pt x="79" y="61"/>
                  </a:lnTo>
                  <a:lnTo>
                    <a:pt x="61" y="64"/>
                  </a:lnTo>
                  <a:lnTo>
                    <a:pt x="61" y="110"/>
                  </a:lnTo>
                  <a:lnTo>
                    <a:pt x="47" y="124"/>
                  </a:lnTo>
                  <a:lnTo>
                    <a:pt x="0" y="1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5" name="Freeform 295"/>
            <p:cNvSpPr/>
            <p:nvPr/>
          </p:nvSpPr>
          <p:spPr bwMode="auto">
            <a:xfrm>
              <a:off x="2651" y="2086"/>
              <a:ext cx="124" cy="118"/>
            </a:xfrm>
            <a:custGeom>
              <a:avLst/>
              <a:gdLst/>
              <a:ahLst/>
              <a:cxnLst>
                <a:cxn ang="0">
                  <a:pos x="0" y="107"/>
                </a:cxn>
                <a:cxn ang="0">
                  <a:pos x="13" y="30"/>
                </a:cxn>
                <a:cxn ang="0">
                  <a:pos x="30" y="2"/>
                </a:cxn>
                <a:cxn ang="0">
                  <a:pos x="97" y="17"/>
                </a:cxn>
                <a:cxn ang="0">
                  <a:pos x="149" y="0"/>
                </a:cxn>
                <a:cxn ang="0">
                  <a:pos x="159" y="20"/>
                </a:cxn>
                <a:cxn ang="0">
                  <a:pos x="167" y="33"/>
                </a:cxn>
                <a:cxn ang="0">
                  <a:pos x="152" y="40"/>
                </a:cxn>
                <a:cxn ang="0">
                  <a:pos x="122" y="105"/>
                </a:cxn>
                <a:cxn ang="0">
                  <a:pos x="98" y="101"/>
                </a:cxn>
                <a:cxn ang="0">
                  <a:pos x="81" y="130"/>
                </a:cxn>
                <a:cxn ang="0">
                  <a:pos x="48" y="138"/>
                </a:cxn>
                <a:cxn ang="0">
                  <a:pos x="30" y="110"/>
                </a:cxn>
                <a:cxn ang="0">
                  <a:pos x="0" y="107"/>
                </a:cxn>
              </a:cxnLst>
              <a:rect l="0" t="0" r="r" b="b"/>
              <a:pathLst>
                <a:path w="168" h="139">
                  <a:moveTo>
                    <a:pt x="0" y="107"/>
                  </a:moveTo>
                  <a:lnTo>
                    <a:pt x="13" y="30"/>
                  </a:lnTo>
                  <a:lnTo>
                    <a:pt x="30" y="2"/>
                  </a:lnTo>
                  <a:lnTo>
                    <a:pt x="97" y="17"/>
                  </a:lnTo>
                  <a:lnTo>
                    <a:pt x="149" y="0"/>
                  </a:lnTo>
                  <a:lnTo>
                    <a:pt x="159" y="20"/>
                  </a:lnTo>
                  <a:lnTo>
                    <a:pt x="167" y="33"/>
                  </a:lnTo>
                  <a:lnTo>
                    <a:pt x="152" y="40"/>
                  </a:lnTo>
                  <a:lnTo>
                    <a:pt x="122" y="105"/>
                  </a:lnTo>
                  <a:lnTo>
                    <a:pt x="98" y="101"/>
                  </a:lnTo>
                  <a:lnTo>
                    <a:pt x="81" y="130"/>
                  </a:lnTo>
                  <a:lnTo>
                    <a:pt x="48" y="138"/>
                  </a:lnTo>
                  <a:lnTo>
                    <a:pt x="30" y="110"/>
                  </a:lnTo>
                  <a:lnTo>
                    <a:pt x="0" y="10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296" name="Freeform 296"/>
            <p:cNvSpPr/>
            <p:nvPr/>
          </p:nvSpPr>
          <p:spPr bwMode="auto">
            <a:xfrm>
              <a:off x="2651" y="2086"/>
              <a:ext cx="128" cy="124"/>
            </a:xfrm>
            <a:custGeom>
              <a:avLst/>
              <a:gdLst/>
              <a:ahLst/>
              <a:cxnLst>
                <a:cxn ang="0">
                  <a:pos x="0" y="112"/>
                </a:cxn>
                <a:cxn ang="0">
                  <a:pos x="13" y="31"/>
                </a:cxn>
                <a:cxn ang="0">
                  <a:pos x="31" y="2"/>
                </a:cxn>
                <a:cxn ang="0">
                  <a:pos x="100" y="18"/>
                </a:cxn>
                <a:cxn ang="0">
                  <a:pos x="154" y="0"/>
                </a:cxn>
                <a:cxn ang="0">
                  <a:pos x="165" y="21"/>
                </a:cxn>
                <a:cxn ang="0">
                  <a:pos x="173" y="34"/>
                </a:cxn>
                <a:cxn ang="0">
                  <a:pos x="157" y="42"/>
                </a:cxn>
                <a:cxn ang="0">
                  <a:pos x="126" y="110"/>
                </a:cxn>
                <a:cxn ang="0">
                  <a:pos x="102" y="105"/>
                </a:cxn>
                <a:cxn ang="0">
                  <a:pos x="84" y="136"/>
                </a:cxn>
                <a:cxn ang="0">
                  <a:pos x="50" y="144"/>
                </a:cxn>
                <a:cxn ang="0">
                  <a:pos x="31" y="115"/>
                </a:cxn>
                <a:cxn ang="0">
                  <a:pos x="0" y="112"/>
                </a:cxn>
              </a:cxnLst>
              <a:rect l="0" t="0" r="r" b="b"/>
              <a:pathLst>
                <a:path w="174" h="145">
                  <a:moveTo>
                    <a:pt x="0" y="112"/>
                  </a:moveTo>
                  <a:lnTo>
                    <a:pt x="13" y="31"/>
                  </a:lnTo>
                  <a:lnTo>
                    <a:pt x="31" y="2"/>
                  </a:lnTo>
                  <a:lnTo>
                    <a:pt x="100" y="18"/>
                  </a:lnTo>
                  <a:lnTo>
                    <a:pt x="154" y="0"/>
                  </a:lnTo>
                  <a:lnTo>
                    <a:pt x="165" y="21"/>
                  </a:lnTo>
                  <a:lnTo>
                    <a:pt x="173" y="34"/>
                  </a:lnTo>
                  <a:lnTo>
                    <a:pt x="157" y="42"/>
                  </a:lnTo>
                  <a:lnTo>
                    <a:pt x="126" y="110"/>
                  </a:lnTo>
                  <a:lnTo>
                    <a:pt x="102" y="105"/>
                  </a:lnTo>
                  <a:lnTo>
                    <a:pt x="84" y="136"/>
                  </a:lnTo>
                  <a:lnTo>
                    <a:pt x="50" y="144"/>
                  </a:lnTo>
                  <a:lnTo>
                    <a:pt x="31" y="115"/>
                  </a:lnTo>
                  <a:lnTo>
                    <a:pt x="0" y="11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7" name="Freeform 297"/>
            <p:cNvSpPr/>
            <p:nvPr/>
          </p:nvSpPr>
          <p:spPr bwMode="auto">
            <a:xfrm>
              <a:off x="2676" y="1173"/>
              <a:ext cx="280" cy="258"/>
            </a:xfrm>
            <a:custGeom>
              <a:avLst/>
              <a:gdLst/>
              <a:ahLst/>
              <a:cxnLst>
                <a:cxn ang="0">
                  <a:pos x="2" y="236"/>
                </a:cxn>
                <a:cxn ang="0">
                  <a:pos x="38" y="236"/>
                </a:cxn>
                <a:cxn ang="0">
                  <a:pos x="10" y="247"/>
                </a:cxn>
                <a:cxn ang="0">
                  <a:pos x="31" y="252"/>
                </a:cxn>
                <a:cxn ang="0">
                  <a:pos x="18" y="273"/>
                </a:cxn>
                <a:cxn ang="0">
                  <a:pos x="43" y="301"/>
                </a:cxn>
                <a:cxn ang="0">
                  <a:pos x="80" y="265"/>
                </a:cxn>
                <a:cxn ang="0">
                  <a:pos x="106" y="262"/>
                </a:cxn>
                <a:cxn ang="0">
                  <a:pos x="111" y="233"/>
                </a:cxn>
                <a:cxn ang="0">
                  <a:pos x="103" y="182"/>
                </a:cxn>
                <a:cxn ang="0">
                  <a:pos x="126" y="157"/>
                </a:cxn>
                <a:cxn ang="0">
                  <a:pos x="162" y="103"/>
                </a:cxn>
                <a:cxn ang="0">
                  <a:pos x="186" y="79"/>
                </a:cxn>
                <a:cxn ang="0">
                  <a:pos x="220" y="70"/>
                </a:cxn>
                <a:cxn ang="0">
                  <a:pos x="227" y="51"/>
                </a:cxn>
                <a:cxn ang="0">
                  <a:pos x="253" y="62"/>
                </a:cxn>
                <a:cxn ang="0">
                  <a:pos x="302" y="51"/>
                </a:cxn>
                <a:cxn ang="0">
                  <a:pos x="336" y="28"/>
                </a:cxn>
                <a:cxn ang="0">
                  <a:pos x="348" y="51"/>
                </a:cxn>
                <a:cxn ang="0">
                  <a:pos x="356" y="36"/>
                </a:cxn>
                <a:cxn ang="0">
                  <a:pos x="344" y="26"/>
                </a:cxn>
                <a:cxn ang="0">
                  <a:pos x="348" y="5"/>
                </a:cxn>
                <a:cxn ang="0">
                  <a:pos x="341" y="3"/>
                </a:cxn>
                <a:cxn ang="0">
                  <a:pos x="318" y="16"/>
                </a:cxn>
                <a:cxn ang="0">
                  <a:pos x="312" y="3"/>
                </a:cxn>
                <a:cxn ang="0">
                  <a:pos x="302" y="5"/>
                </a:cxn>
                <a:cxn ang="0">
                  <a:pos x="263" y="28"/>
                </a:cxn>
                <a:cxn ang="0">
                  <a:pos x="245" y="36"/>
                </a:cxn>
                <a:cxn ang="0">
                  <a:pos x="220" y="46"/>
                </a:cxn>
                <a:cxn ang="0">
                  <a:pos x="215" y="41"/>
                </a:cxn>
                <a:cxn ang="0">
                  <a:pos x="210" y="46"/>
                </a:cxn>
                <a:cxn ang="0">
                  <a:pos x="183" y="62"/>
                </a:cxn>
                <a:cxn ang="0">
                  <a:pos x="183" y="67"/>
                </a:cxn>
                <a:cxn ang="0">
                  <a:pos x="150" y="87"/>
                </a:cxn>
                <a:cxn ang="0">
                  <a:pos x="118" y="111"/>
                </a:cxn>
                <a:cxn ang="0">
                  <a:pos x="70" y="177"/>
                </a:cxn>
                <a:cxn ang="0">
                  <a:pos x="91" y="177"/>
                </a:cxn>
                <a:cxn ang="0">
                  <a:pos x="31" y="198"/>
                </a:cxn>
                <a:cxn ang="0">
                  <a:pos x="18" y="206"/>
                </a:cxn>
                <a:cxn ang="0">
                  <a:pos x="2" y="216"/>
                </a:cxn>
                <a:cxn ang="0">
                  <a:pos x="0" y="226"/>
                </a:cxn>
              </a:cxnLst>
              <a:rect l="0" t="0" r="r" b="b"/>
              <a:pathLst>
                <a:path w="378" h="302">
                  <a:moveTo>
                    <a:pt x="0" y="226"/>
                  </a:moveTo>
                  <a:lnTo>
                    <a:pt x="2" y="236"/>
                  </a:lnTo>
                  <a:lnTo>
                    <a:pt x="36" y="228"/>
                  </a:lnTo>
                  <a:lnTo>
                    <a:pt x="38" y="236"/>
                  </a:lnTo>
                  <a:lnTo>
                    <a:pt x="2" y="241"/>
                  </a:lnTo>
                  <a:lnTo>
                    <a:pt x="10" y="247"/>
                  </a:lnTo>
                  <a:lnTo>
                    <a:pt x="8" y="265"/>
                  </a:lnTo>
                  <a:lnTo>
                    <a:pt x="31" y="252"/>
                  </a:lnTo>
                  <a:lnTo>
                    <a:pt x="2" y="273"/>
                  </a:lnTo>
                  <a:lnTo>
                    <a:pt x="18" y="273"/>
                  </a:lnTo>
                  <a:lnTo>
                    <a:pt x="10" y="296"/>
                  </a:lnTo>
                  <a:lnTo>
                    <a:pt x="43" y="301"/>
                  </a:lnTo>
                  <a:lnTo>
                    <a:pt x="75" y="282"/>
                  </a:lnTo>
                  <a:lnTo>
                    <a:pt x="80" y="265"/>
                  </a:lnTo>
                  <a:lnTo>
                    <a:pt x="88" y="280"/>
                  </a:lnTo>
                  <a:lnTo>
                    <a:pt x="106" y="262"/>
                  </a:lnTo>
                  <a:lnTo>
                    <a:pt x="103" y="241"/>
                  </a:lnTo>
                  <a:lnTo>
                    <a:pt x="111" y="233"/>
                  </a:lnTo>
                  <a:lnTo>
                    <a:pt x="103" y="224"/>
                  </a:lnTo>
                  <a:lnTo>
                    <a:pt x="103" y="182"/>
                  </a:lnTo>
                  <a:lnTo>
                    <a:pt x="132" y="170"/>
                  </a:lnTo>
                  <a:lnTo>
                    <a:pt x="126" y="157"/>
                  </a:lnTo>
                  <a:lnTo>
                    <a:pt x="140" y="124"/>
                  </a:lnTo>
                  <a:lnTo>
                    <a:pt x="162" y="103"/>
                  </a:lnTo>
                  <a:lnTo>
                    <a:pt x="168" y="82"/>
                  </a:lnTo>
                  <a:lnTo>
                    <a:pt x="186" y="79"/>
                  </a:lnTo>
                  <a:lnTo>
                    <a:pt x="193" y="67"/>
                  </a:lnTo>
                  <a:lnTo>
                    <a:pt x="220" y="70"/>
                  </a:lnTo>
                  <a:lnTo>
                    <a:pt x="220" y="51"/>
                  </a:lnTo>
                  <a:lnTo>
                    <a:pt x="227" y="51"/>
                  </a:lnTo>
                  <a:lnTo>
                    <a:pt x="234" y="43"/>
                  </a:lnTo>
                  <a:lnTo>
                    <a:pt x="253" y="62"/>
                  </a:lnTo>
                  <a:lnTo>
                    <a:pt x="284" y="62"/>
                  </a:lnTo>
                  <a:lnTo>
                    <a:pt x="302" y="51"/>
                  </a:lnTo>
                  <a:lnTo>
                    <a:pt x="304" y="33"/>
                  </a:lnTo>
                  <a:lnTo>
                    <a:pt x="336" y="28"/>
                  </a:lnTo>
                  <a:lnTo>
                    <a:pt x="348" y="36"/>
                  </a:lnTo>
                  <a:lnTo>
                    <a:pt x="348" y="51"/>
                  </a:lnTo>
                  <a:lnTo>
                    <a:pt x="374" y="33"/>
                  </a:lnTo>
                  <a:lnTo>
                    <a:pt x="356" y="36"/>
                  </a:lnTo>
                  <a:lnTo>
                    <a:pt x="359" y="31"/>
                  </a:lnTo>
                  <a:lnTo>
                    <a:pt x="344" y="26"/>
                  </a:lnTo>
                  <a:lnTo>
                    <a:pt x="377" y="16"/>
                  </a:lnTo>
                  <a:lnTo>
                    <a:pt x="348" y="5"/>
                  </a:lnTo>
                  <a:lnTo>
                    <a:pt x="333" y="16"/>
                  </a:lnTo>
                  <a:lnTo>
                    <a:pt x="341" y="3"/>
                  </a:lnTo>
                  <a:lnTo>
                    <a:pt x="326" y="0"/>
                  </a:lnTo>
                  <a:lnTo>
                    <a:pt x="318" y="16"/>
                  </a:lnTo>
                  <a:lnTo>
                    <a:pt x="312" y="21"/>
                  </a:lnTo>
                  <a:lnTo>
                    <a:pt x="312" y="3"/>
                  </a:lnTo>
                  <a:lnTo>
                    <a:pt x="286" y="28"/>
                  </a:lnTo>
                  <a:lnTo>
                    <a:pt x="302" y="5"/>
                  </a:lnTo>
                  <a:lnTo>
                    <a:pt x="291" y="3"/>
                  </a:lnTo>
                  <a:lnTo>
                    <a:pt x="263" y="28"/>
                  </a:lnTo>
                  <a:lnTo>
                    <a:pt x="240" y="24"/>
                  </a:lnTo>
                  <a:lnTo>
                    <a:pt x="245" y="36"/>
                  </a:lnTo>
                  <a:lnTo>
                    <a:pt x="234" y="28"/>
                  </a:lnTo>
                  <a:lnTo>
                    <a:pt x="220" y="46"/>
                  </a:lnTo>
                  <a:lnTo>
                    <a:pt x="222" y="31"/>
                  </a:lnTo>
                  <a:lnTo>
                    <a:pt x="215" y="41"/>
                  </a:lnTo>
                  <a:lnTo>
                    <a:pt x="204" y="36"/>
                  </a:lnTo>
                  <a:lnTo>
                    <a:pt x="210" y="46"/>
                  </a:lnTo>
                  <a:lnTo>
                    <a:pt x="191" y="41"/>
                  </a:lnTo>
                  <a:lnTo>
                    <a:pt x="183" y="62"/>
                  </a:lnTo>
                  <a:lnTo>
                    <a:pt x="165" y="67"/>
                  </a:lnTo>
                  <a:lnTo>
                    <a:pt x="183" y="67"/>
                  </a:lnTo>
                  <a:lnTo>
                    <a:pt x="155" y="77"/>
                  </a:lnTo>
                  <a:lnTo>
                    <a:pt x="150" y="87"/>
                  </a:lnTo>
                  <a:lnTo>
                    <a:pt x="155" y="87"/>
                  </a:lnTo>
                  <a:lnTo>
                    <a:pt x="118" y="111"/>
                  </a:lnTo>
                  <a:lnTo>
                    <a:pt x="108" y="147"/>
                  </a:lnTo>
                  <a:lnTo>
                    <a:pt x="70" y="177"/>
                  </a:lnTo>
                  <a:lnTo>
                    <a:pt x="75" y="185"/>
                  </a:lnTo>
                  <a:lnTo>
                    <a:pt x="91" y="177"/>
                  </a:lnTo>
                  <a:lnTo>
                    <a:pt x="51" y="187"/>
                  </a:lnTo>
                  <a:lnTo>
                    <a:pt x="31" y="198"/>
                  </a:lnTo>
                  <a:lnTo>
                    <a:pt x="36" y="206"/>
                  </a:lnTo>
                  <a:lnTo>
                    <a:pt x="18" y="206"/>
                  </a:lnTo>
                  <a:lnTo>
                    <a:pt x="24" y="216"/>
                  </a:lnTo>
                  <a:lnTo>
                    <a:pt x="2" y="216"/>
                  </a:lnTo>
                  <a:lnTo>
                    <a:pt x="18" y="222"/>
                  </a:lnTo>
                  <a:lnTo>
                    <a:pt x="0" y="226"/>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298" name="Freeform 298"/>
            <p:cNvSpPr/>
            <p:nvPr/>
          </p:nvSpPr>
          <p:spPr bwMode="auto">
            <a:xfrm>
              <a:off x="2676" y="1173"/>
              <a:ext cx="284" cy="263"/>
            </a:xfrm>
            <a:custGeom>
              <a:avLst/>
              <a:gdLst/>
              <a:ahLst/>
              <a:cxnLst>
                <a:cxn ang="0">
                  <a:pos x="2" y="241"/>
                </a:cxn>
                <a:cxn ang="0">
                  <a:pos x="39" y="241"/>
                </a:cxn>
                <a:cxn ang="0">
                  <a:pos x="10" y="252"/>
                </a:cxn>
                <a:cxn ang="0">
                  <a:pos x="32" y="257"/>
                </a:cxn>
                <a:cxn ang="0">
                  <a:pos x="18" y="278"/>
                </a:cxn>
                <a:cxn ang="0">
                  <a:pos x="44" y="307"/>
                </a:cxn>
                <a:cxn ang="0">
                  <a:pos x="81" y="270"/>
                </a:cxn>
                <a:cxn ang="0">
                  <a:pos x="108" y="267"/>
                </a:cxn>
                <a:cxn ang="0">
                  <a:pos x="113" y="238"/>
                </a:cxn>
                <a:cxn ang="0">
                  <a:pos x="105" y="186"/>
                </a:cxn>
                <a:cxn ang="0">
                  <a:pos x="128" y="160"/>
                </a:cxn>
                <a:cxn ang="0">
                  <a:pos x="165" y="105"/>
                </a:cxn>
                <a:cxn ang="0">
                  <a:pos x="189" y="81"/>
                </a:cxn>
                <a:cxn ang="0">
                  <a:pos x="223" y="71"/>
                </a:cxn>
                <a:cxn ang="0">
                  <a:pos x="231" y="52"/>
                </a:cxn>
                <a:cxn ang="0">
                  <a:pos x="257" y="63"/>
                </a:cxn>
                <a:cxn ang="0">
                  <a:pos x="307" y="52"/>
                </a:cxn>
                <a:cxn ang="0">
                  <a:pos x="341" y="29"/>
                </a:cxn>
                <a:cxn ang="0">
                  <a:pos x="354" y="52"/>
                </a:cxn>
                <a:cxn ang="0">
                  <a:pos x="362" y="37"/>
                </a:cxn>
                <a:cxn ang="0">
                  <a:pos x="349" y="27"/>
                </a:cxn>
                <a:cxn ang="0">
                  <a:pos x="354" y="5"/>
                </a:cxn>
                <a:cxn ang="0">
                  <a:pos x="346" y="3"/>
                </a:cxn>
                <a:cxn ang="0">
                  <a:pos x="323" y="16"/>
                </a:cxn>
                <a:cxn ang="0">
                  <a:pos x="317" y="3"/>
                </a:cxn>
                <a:cxn ang="0">
                  <a:pos x="307" y="5"/>
                </a:cxn>
                <a:cxn ang="0">
                  <a:pos x="267" y="29"/>
                </a:cxn>
                <a:cxn ang="0">
                  <a:pos x="249" y="37"/>
                </a:cxn>
                <a:cxn ang="0">
                  <a:pos x="223" y="47"/>
                </a:cxn>
                <a:cxn ang="0">
                  <a:pos x="218" y="42"/>
                </a:cxn>
                <a:cxn ang="0">
                  <a:pos x="213" y="47"/>
                </a:cxn>
                <a:cxn ang="0">
                  <a:pos x="186" y="63"/>
                </a:cxn>
                <a:cxn ang="0">
                  <a:pos x="186" y="68"/>
                </a:cxn>
                <a:cxn ang="0">
                  <a:pos x="152" y="89"/>
                </a:cxn>
                <a:cxn ang="0">
                  <a:pos x="120" y="113"/>
                </a:cxn>
                <a:cxn ang="0">
                  <a:pos x="71" y="181"/>
                </a:cxn>
                <a:cxn ang="0">
                  <a:pos x="92" y="181"/>
                </a:cxn>
                <a:cxn ang="0">
                  <a:pos x="32" y="202"/>
                </a:cxn>
                <a:cxn ang="0">
                  <a:pos x="18" y="210"/>
                </a:cxn>
                <a:cxn ang="0">
                  <a:pos x="2" y="220"/>
                </a:cxn>
                <a:cxn ang="0">
                  <a:pos x="0" y="231"/>
                </a:cxn>
              </a:cxnLst>
              <a:rect l="0" t="0" r="r" b="b"/>
              <a:pathLst>
                <a:path w="384" h="308">
                  <a:moveTo>
                    <a:pt x="0" y="231"/>
                  </a:moveTo>
                  <a:lnTo>
                    <a:pt x="2" y="241"/>
                  </a:lnTo>
                  <a:lnTo>
                    <a:pt x="37" y="233"/>
                  </a:lnTo>
                  <a:lnTo>
                    <a:pt x="39" y="241"/>
                  </a:lnTo>
                  <a:lnTo>
                    <a:pt x="2" y="246"/>
                  </a:lnTo>
                  <a:lnTo>
                    <a:pt x="10" y="252"/>
                  </a:lnTo>
                  <a:lnTo>
                    <a:pt x="8" y="270"/>
                  </a:lnTo>
                  <a:lnTo>
                    <a:pt x="32" y="257"/>
                  </a:lnTo>
                  <a:lnTo>
                    <a:pt x="2" y="278"/>
                  </a:lnTo>
                  <a:lnTo>
                    <a:pt x="18" y="278"/>
                  </a:lnTo>
                  <a:lnTo>
                    <a:pt x="10" y="302"/>
                  </a:lnTo>
                  <a:lnTo>
                    <a:pt x="44" y="307"/>
                  </a:lnTo>
                  <a:lnTo>
                    <a:pt x="76" y="288"/>
                  </a:lnTo>
                  <a:lnTo>
                    <a:pt x="81" y="270"/>
                  </a:lnTo>
                  <a:lnTo>
                    <a:pt x="89" y="286"/>
                  </a:lnTo>
                  <a:lnTo>
                    <a:pt x="108" y="267"/>
                  </a:lnTo>
                  <a:lnTo>
                    <a:pt x="105" y="246"/>
                  </a:lnTo>
                  <a:lnTo>
                    <a:pt x="113" y="238"/>
                  </a:lnTo>
                  <a:lnTo>
                    <a:pt x="105" y="228"/>
                  </a:lnTo>
                  <a:lnTo>
                    <a:pt x="105" y="186"/>
                  </a:lnTo>
                  <a:lnTo>
                    <a:pt x="134" y="173"/>
                  </a:lnTo>
                  <a:lnTo>
                    <a:pt x="128" y="160"/>
                  </a:lnTo>
                  <a:lnTo>
                    <a:pt x="142" y="126"/>
                  </a:lnTo>
                  <a:lnTo>
                    <a:pt x="165" y="105"/>
                  </a:lnTo>
                  <a:lnTo>
                    <a:pt x="171" y="84"/>
                  </a:lnTo>
                  <a:lnTo>
                    <a:pt x="189" y="81"/>
                  </a:lnTo>
                  <a:lnTo>
                    <a:pt x="196" y="68"/>
                  </a:lnTo>
                  <a:lnTo>
                    <a:pt x="223" y="71"/>
                  </a:lnTo>
                  <a:lnTo>
                    <a:pt x="223" y="52"/>
                  </a:lnTo>
                  <a:lnTo>
                    <a:pt x="231" y="52"/>
                  </a:lnTo>
                  <a:lnTo>
                    <a:pt x="238" y="44"/>
                  </a:lnTo>
                  <a:lnTo>
                    <a:pt x="257" y="63"/>
                  </a:lnTo>
                  <a:lnTo>
                    <a:pt x="289" y="63"/>
                  </a:lnTo>
                  <a:lnTo>
                    <a:pt x="307" y="52"/>
                  </a:lnTo>
                  <a:lnTo>
                    <a:pt x="309" y="34"/>
                  </a:lnTo>
                  <a:lnTo>
                    <a:pt x="341" y="29"/>
                  </a:lnTo>
                  <a:lnTo>
                    <a:pt x="354" y="37"/>
                  </a:lnTo>
                  <a:lnTo>
                    <a:pt x="354" y="52"/>
                  </a:lnTo>
                  <a:lnTo>
                    <a:pt x="380" y="34"/>
                  </a:lnTo>
                  <a:lnTo>
                    <a:pt x="362" y="37"/>
                  </a:lnTo>
                  <a:lnTo>
                    <a:pt x="365" y="32"/>
                  </a:lnTo>
                  <a:lnTo>
                    <a:pt x="349" y="27"/>
                  </a:lnTo>
                  <a:lnTo>
                    <a:pt x="383" y="16"/>
                  </a:lnTo>
                  <a:lnTo>
                    <a:pt x="354" y="5"/>
                  </a:lnTo>
                  <a:lnTo>
                    <a:pt x="338" y="16"/>
                  </a:lnTo>
                  <a:lnTo>
                    <a:pt x="346" y="3"/>
                  </a:lnTo>
                  <a:lnTo>
                    <a:pt x="331" y="0"/>
                  </a:lnTo>
                  <a:lnTo>
                    <a:pt x="323" y="16"/>
                  </a:lnTo>
                  <a:lnTo>
                    <a:pt x="317" y="21"/>
                  </a:lnTo>
                  <a:lnTo>
                    <a:pt x="317" y="3"/>
                  </a:lnTo>
                  <a:lnTo>
                    <a:pt x="291" y="29"/>
                  </a:lnTo>
                  <a:lnTo>
                    <a:pt x="307" y="5"/>
                  </a:lnTo>
                  <a:lnTo>
                    <a:pt x="296" y="3"/>
                  </a:lnTo>
                  <a:lnTo>
                    <a:pt x="267" y="29"/>
                  </a:lnTo>
                  <a:lnTo>
                    <a:pt x="244" y="24"/>
                  </a:lnTo>
                  <a:lnTo>
                    <a:pt x="249" y="37"/>
                  </a:lnTo>
                  <a:lnTo>
                    <a:pt x="238" y="29"/>
                  </a:lnTo>
                  <a:lnTo>
                    <a:pt x="223" y="47"/>
                  </a:lnTo>
                  <a:lnTo>
                    <a:pt x="226" y="32"/>
                  </a:lnTo>
                  <a:lnTo>
                    <a:pt x="218" y="42"/>
                  </a:lnTo>
                  <a:lnTo>
                    <a:pt x="207" y="37"/>
                  </a:lnTo>
                  <a:lnTo>
                    <a:pt x="213" y="47"/>
                  </a:lnTo>
                  <a:lnTo>
                    <a:pt x="194" y="42"/>
                  </a:lnTo>
                  <a:lnTo>
                    <a:pt x="186" y="63"/>
                  </a:lnTo>
                  <a:lnTo>
                    <a:pt x="168" y="68"/>
                  </a:lnTo>
                  <a:lnTo>
                    <a:pt x="186" y="68"/>
                  </a:lnTo>
                  <a:lnTo>
                    <a:pt x="157" y="79"/>
                  </a:lnTo>
                  <a:lnTo>
                    <a:pt x="152" y="89"/>
                  </a:lnTo>
                  <a:lnTo>
                    <a:pt x="157" y="89"/>
                  </a:lnTo>
                  <a:lnTo>
                    <a:pt x="120" y="113"/>
                  </a:lnTo>
                  <a:lnTo>
                    <a:pt x="110" y="150"/>
                  </a:lnTo>
                  <a:lnTo>
                    <a:pt x="71" y="181"/>
                  </a:lnTo>
                  <a:lnTo>
                    <a:pt x="76" y="189"/>
                  </a:lnTo>
                  <a:lnTo>
                    <a:pt x="92" y="181"/>
                  </a:lnTo>
                  <a:lnTo>
                    <a:pt x="52" y="191"/>
                  </a:lnTo>
                  <a:lnTo>
                    <a:pt x="32" y="202"/>
                  </a:lnTo>
                  <a:lnTo>
                    <a:pt x="37" y="210"/>
                  </a:lnTo>
                  <a:lnTo>
                    <a:pt x="18" y="210"/>
                  </a:lnTo>
                  <a:lnTo>
                    <a:pt x="24" y="220"/>
                  </a:lnTo>
                  <a:lnTo>
                    <a:pt x="2" y="220"/>
                  </a:lnTo>
                  <a:lnTo>
                    <a:pt x="18" y="226"/>
                  </a:lnTo>
                  <a:lnTo>
                    <a:pt x="0" y="23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299" name="Freeform 299"/>
            <p:cNvSpPr/>
            <p:nvPr/>
          </p:nvSpPr>
          <p:spPr bwMode="auto">
            <a:xfrm>
              <a:off x="3285" y="1775"/>
              <a:ext cx="177" cy="181"/>
            </a:xfrm>
            <a:custGeom>
              <a:avLst/>
              <a:gdLst/>
              <a:ahLst/>
              <a:cxnLst>
                <a:cxn ang="0">
                  <a:pos x="0" y="115"/>
                </a:cxn>
                <a:cxn ang="0">
                  <a:pos x="25" y="123"/>
                </a:cxn>
                <a:cxn ang="0">
                  <a:pos x="77" y="115"/>
                </a:cxn>
                <a:cxn ang="0">
                  <a:pos x="84" y="92"/>
                </a:cxn>
                <a:cxn ang="0">
                  <a:pos x="120" y="82"/>
                </a:cxn>
                <a:cxn ang="0">
                  <a:pos x="125" y="64"/>
                </a:cxn>
                <a:cxn ang="0">
                  <a:pos x="138" y="61"/>
                </a:cxn>
                <a:cxn ang="0">
                  <a:pos x="130" y="49"/>
                </a:cxn>
                <a:cxn ang="0">
                  <a:pos x="146" y="49"/>
                </a:cxn>
                <a:cxn ang="0">
                  <a:pos x="156" y="30"/>
                </a:cxn>
                <a:cxn ang="0">
                  <a:pos x="151" y="14"/>
                </a:cxn>
                <a:cxn ang="0">
                  <a:pos x="197" y="0"/>
                </a:cxn>
                <a:cxn ang="0">
                  <a:pos x="240" y="28"/>
                </a:cxn>
                <a:cxn ang="0">
                  <a:pos x="230" y="39"/>
                </a:cxn>
                <a:cxn ang="0">
                  <a:pos x="186" y="39"/>
                </a:cxn>
                <a:cxn ang="0">
                  <a:pos x="189" y="61"/>
                </a:cxn>
                <a:cxn ang="0">
                  <a:pos x="207" y="77"/>
                </a:cxn>
                <a:cxn ang="0">
                  <a:pos x="197" y="85"/>
                </a:cxn>
                <a:cxn ang="0">
                  <a:pos x="199" y="99"/>
                </a:cxn>
                <a:cxn ang="0">
                  <a:pos x="156" y="145"/>
                </a:cxn>
                <a:cxn ang="0">
                  <a:pos x="138" y="145"/>
                </a:cxn>
                <a:cxn ang="0">
                  <a:pos x="125" y="156"/>
                </a:cxn>
                <a:cxn ang="0">
                  <a:pos x="148" y="199"/>
                </a:cxn>
                <a:cxn ang="0">
                  <a:pos x="115" y="199"/>
                </a:cxn>
                <a:cxn ang="0">
                  <a:pos x="105" y="212"/>
                </a:cxn>
                <a:cxn ang="0">
                  <a:pos x="79" y="184"/>
                </a:cxn>
                <a:cxn ang="0">
                  <a:pos x="10" y="189"/>
                </a:cxn>
                <a:cxn ang="0">
                  <a:pos x="36" y="156"/>
                </a:cxn>
                <a:cxn ang="0">
                  <a:pos x="0" y="115"/>
                </a:cxn>
              </a:cxnLst>
              <a:rect l="0" t="0" r="r" b="b"/>
              <a:pathLst>
                <a:path w="241" h="213">
                  <a:moveTo>
                    <a:pt x="0" y="115"/>
                  </a:moveTo>
                  <a:lnTo>
                    <a:pt x="25" y="123"/>
                  </a:lnTo>
                  <a:lnTo>
                    <a:pt x="77" y="115"/>
                  </a:lnTo>
                  <a:lnTo>
                    <a:pt x="84" y="92"/>
                  </a:lnTo>
                  <a:lnTo>
                    <a:pt x="120" y="82"/>
                  </a:lnTo>
                  <a:lnTo>
                    <a:pt x="125" y="64"/>
                  </a:lnTo>
                  <a:lnTo>
                    <a:pt x="138" y="61"/>
                  </a:lnTo>
                  <a:lnTo>
                    <a:pt x="130" y="49"/>
                  </a:lnTo>
                  <a:lnTo>
                    <a:pt x="146" y="49"/>
                  </a:lnTo>
                  <a:lnTo>
                    <a:pt x="156" y="30"/>
                  </a:lnTo>
                  <a:lnTo>
                    <a:pt x="151" y="14"/>
                  </a:lnTo>
                  <a:lnTo>
                    <a:pt x="197" y="0"/>
                  </a:lnTo>
                  <a:lnTo>
                    <a:pt x="240" y="28"/>
                  </a:lnTo>
                  <a:lnTo>
                    <a:pt x="230" y="39"/>
                  </a:lnTo>
                  <a:lnTo>
                    <a:pt x="186" y="39"/>
                  </a:lnTo>
                  <a:lnTo>
                    <a:pt x="189" y="61"/>
                  </a:lnTo>
                  <a:lnTo>
                    <a:pt x="207" y="77"/>
                  </a:lnTo>
                  <a:lnTo>
                    <a:pt x="197" y="85"/>
                  </a:lnTo>
                  <a:lnTo>
                    <a:pt x="199" y="99"/>
                  </a:lnTo>
                  <a:lnTo>
                    <a:pt x="156" y="145"/>
                  </a:lnTo>
                  <a:lnTo>
                    <a:pt x="138" y="145"/>
                  </a:lnTo>
                  <a:lnTo>
                    <a:pt x="125" y="156"/>
                  </a:lnTo>
                  <a:lnTo>
                    <a:pt x="148" y="199"/>
                  </a:lnTo>
                  <a:lnTo>
                    <a:pt x="115" y="199"/>
                  </a:lnTo>
                  <a:lnTo>
                    <a:pt x="105" y="212"/>
                  </a:lnTo>
                  <a:lnTo>
                    <a:pt x="79" y="184"/>
                  </a:lnTo>
                  <a:lnTo>
                    <a:pt x="10" y="189"/>
                  </a:lnTo>
                  <a:lnTo>
                    <a:pt x="36" y="156"/>
                  </a:lnTo>
                  <a:lnTo>
                    <a:pt x="0" y="115"/>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00" name="Freeform 300"/>
            <p:cNvSpPr/>
            <p:nvPr/>
          </p:nvSpPr>
          <p:spPr bwMode="auto">
            <a:xfrm>
              <a:off x="3285" y="1775"/>
              <a:ext cx="182" cy="187"/>
            </a:xfrm>
            <a:custGeom>
              <a:avLst/>
              <a:gdLst/>
              <a:ahLst/>
              <a:cxnLst>
                <a:cxn ang="0">
                  <a:pos x="0" y="118"/>
                </a:cxn>
                <a:cxn ang="0">
                  <a:pos x="26" y="126"/>
                </a:cxn>
                <a:cxn ang="0">
                  <a:pos x="79" y="118"/>
                </a:cxn>
                <a:cxn ang="0">
                  <a:pos x="86" y="95"/>
                </a:cxn>
                <a:cxn ang="0">
                  <a:pos x="123" y="84"/>
                </a:cxn>
                <a:cxn ang="0">
                  <a:pos x="128" y="66"/>
                </a:cxn>
                <a:cxn ang="0">
                  <a:pos x="141" y="63"/>
                </a:cxn>
                <a:cxn ang="0">
                  <a:pos x="133" y="50"/>
                </a:cxn>
                <a:cxn ang="0">
                  <a:pos x="150" y="50"/>
                </a:cxn>
                <a:cxn ang="0">
                  <a:pos x="160" y="31"/>
                </a:cxn>
                <a:cxn ang="0">
                  <a:pos x="155" y="14"/>
                </a:cxn>
                <a:cxn ang="0">
                  <a:pos x="202" y="0"/>
                </a:cxn>
                <a:cxn ang="0">
                  <a:pos x="246" y="29"/>
                </a:cxn>
                <a:cxn ang="0">
                  <a:pos x="236" y="40"/>
                </a:cxn>
                <a:cxn ang="0">
                  <a:pos x="191" y="40"/>
                </a:cxn>
                <a:cxn ang="0">
                  <a:pos x="194" y="63"/>
                </a:cxn>
                <a:cxn ang="0">
                  <a:pos x="212" y="79"/>
                </a:cxn>
                <a:cxn ang="0">
                  <a:pos x="202" y="87"/>
                </a:cxn>
                <a:cxn ang="0">
                  <a:pos x="204" y="102"/>
                </a:cxn>
                <a:cxn ang="0">
                  <a:pos x="160" y="149"/>
                </a:cxn>
                <a:cxn ang="0">
                  <a:pos x="141" y="149"/>
                </a:cxn>
                <a:cxn ang="0">
                  <a:pos x="128" y="160"/>
                </a:cxn>
                <a:cxn ang="0">
                  <a:pos x="152" y="205"/>
                </a:cxn>
                <a:cxn ang="0">
                  <a:pos x="118" y="205"/>
                </a:cxn>
                <a:cxn ang="0">
                  <a:pos x="108" y="218"/>
                </a:cxn>
                <a:cxn ang="0">
                  <a:pos x="81" y="189"/>
                </a:cxn>
                <a:cxn ang="0">
                  <a:pos x="10" y="194"/>
                </a:cxn>
                <a:cxn ang="0">
                  <a:pos x="37" y="160"/>
                </a:cxn>
                <a:cxn ang="0">
                  <a:pos x="0" y="118"/>
                </a:cxn>
              </a:cxnLst>
              <a:rect l="0" t="0" r="r" b="b"/>
              <a:pathLst>
                <a:path w="247" h="219">
                  <a:moveTo>
                    <a:pt x="0" y="118"/>
                  </a:moveTo>
                  <a:lnTo>
                    <a:pt x="26" y="126"/>
                  </a:lnTo>
                  <a:lnTo>
                    <a:pt x="79" y="118"/>
                  </a:lnTo>
                  <a:lnTo>
                    <a:pt x="86" y="95"/>
                  </a:lnTo>
                  <a:lnTo>
                    <a:pt x="123" y="84"/>
                  </a:lnTo>
                  <a:lnTo>
                    <a:pt x="128" y="66"/>
                  </a:lnTo>
                  <a:lnTo>
                    <a:pt x="141" y="63"/>
                  </a:lnTo>
                  <a:lnTo>
                    <a:pt x="133" y="50"/>
                  </a:lnTo>
                  <a:lnTo>
                    <a:pt x="150" y="50"/>
                  </a:lnTo>
                  <a:lnTo>
                    <a:pt x="160" y="31"/>
                  </a:lnTo>
                  <a:lnTo>
                    <a:pt x="155" y="14"/>
                  </a:lnTo>
                  <a:lnTo>
                    <a:pt x="202" y="0"/>
                  </a:lnTo>
                  <a:lnTo>
                    <a:pt x="246" y="29"/>
                  </a:lnTo>
                  <a:lnTo>
                    <a:pt x="236" y="40"/>
                  </a:lnTo>
                  <a:lnTo>
                    <a:pt x="191" y="40"/>
                  </a:lnTo>
                  <a:lnTo>
                    <a:pt x="194" y="63"/>
                  </a:lnTo>
                  <a:lnTo>
                    <a:pt x="212" y="79"/>
                  </a:lnTo>
                  <a:lnTo>
                    <a:pt x="202" y="87"/>
                  </a:lnTo>
                  <a:lnTo>
                    <a:pt x="204" y="102"/>
                  </a:lnTo>
                  <a:lnTo>
                    <a:pt x="160" y="149"/>
                  </a:lnTo>
                  <a:lnTo>
                    <a:pt x="141" y="149"/>
                  </a:lnTo>
                  <a:lnTo>
                    <a:pt x="128" y="160"/>
                  </a:lnTo>
                  <a:lnTo>
                    <a:pt x="152" y="205"/>
                  </a:lnTo>
                  <a:lnTo>
                    <a:pt x="118" y="205"/>
                  </a:lnTo>
                  <a:lnTo>
                    <a:pt x="108" y="218"/>
                  </a:lnTo>
                  <a:lnTo>
                    <a:pt x="81" y="189"/>
                  </a:lnTo>
                  <a:lnTo>
                    <a:pt x="10" y="194"/>
                  </a:lnTo>
                  <a:lnTo>
                    <a:pt x="37" y="160"/>
                  </a:lnTo>
                  <a:lnTo>
                    <a:pt x="0" y="1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01" name="Freeform 301"/>
            <p:cNvSpPr/>
            <p:nvPr/>
          </p:nvSpPr>
          <p:spPr bwMode="auto">
            <a:xfrm>
              <a:off x="1719" y="2141"/>
              <a:ext cx="56" cy="24"/>
            </a:xfrm>
            <a:custGeom>
              <a:avLst/>
              <a:gdLst/>
              <a:ahLst/>
              <a:cxnLst>
                <a:cxn ang="0">
                  <a:pos x="0" y="13"/>
                </a:cxn>
                <a:cxn ang="0">
                  <a:pos x="5" y="0"/>
                </a:cxn>
                <a:cxn ang="0">
                  <a:pos x="22" y="9"/>
                </a:cxn>
                <a:cxn ang="0">
                  <a:pos x="48" y="0"/>
                </a:cxn>
                <a:cxn ang="0">
                  <a:pos x="75" y="11"/>
                </a:cxn>
                <a:cxn ang="0">
                  <a:pos x="69" y="28"/>
                </a:cxn>
                <a:cxn ang="0">
                  <a:pos x="69" y="13"/>
                </a:cxn>
                <a:cxn ang="0">
                  <a:pos x="48" y="7"/>
                </a:cxn>
                <a:cxn ang="0">
                  <a:pos x="34" y="15"/>
                </a:cxn>
                <a:cxn ang="0">
                  <a:pos x="39" y="26"/>
                </a:cxn>
                <a:cxn ang="0">
                  <a:pos x="31" y="28"/>
                </a:cxn>
                <a:cxn ang="0">
                  <a:pos x="0" y="13"/>
                </a:cxn>
              </a:cxnLst>
              <a:rect l="0" t="0" r="r" b="b"/>
              <a:pathLst>
                <a:path w="76" h="29">
                  <a:moveTo>
                    <a:pt x="0" y="13"/>
                  </a:moveTo>
                  <a:lnTo>
                    <a:pt x="5" y="0"/>
                  </a:lnTo>
                  <a:lnTo>
                    <a:pt x="22" y="9"/>
                  </a:lnTo>
                  <a:lnTo>
                    <a:pt x="48" y="0"/>
                  </a:lnTo>
                  <a:lnTo>
                    <a:pt x="75" y="11"/>
                  </a:lnTo>
                  <a:lnTo>
                    <a:pt x="69" y="28"/>
                  </a:lnTo>
                  <a:lnTo>
                    <a:pt x="69" y="13"/>
                  </a:lnTo>
                  <a:lnTo>
                    <a:pt x="48" y="7"/>
                  </a:lnTo>
                  <a:lnTo>
                    <a:pt x="34" y="15"/>
                  </a:lnTo>
                  <a:lnTo>
                    <a:pt x="39" y="26"/>
                  </a:lnTo>
                  <a:lnTo>
                    <a:pt x="31" y="28"/>
                  </a:lnTo>
                  <a:lnTo>
                    <a:pt x="0" y="1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02" name="Freeform 302"/>
            <p:cNvSpPr/>
            <p:nvPr/>
          </p:nvSpPr>
          <p:spPr bwMode="auto">
            <a:xfrm>
              <a:off x="1719" y="2141"/>
              <a:ext cx="60" cy="31"/>
            </a:xfrm>
            <a:custGeom>
              <a:avLst/>
              <a:gdLst/>
              <a:ahLst/>
              <a:cxnLst>
                <a:cxn ang="0">
                  <a:pos x="0" y="16"/>
                </a:cxn>
                <a:cxn ang="0">
                  <a:pos x="5" y="0"/>
                </a:cxn>
                <a:cxn ang="0">
                  <a:pos x="24" y="11"/>
                </a:cxn>
                <a:cxn ang="0">
                  <a:pos x="52" y="0"/>
                </a:cxn>
                <a:cxn ang="0">
                  <a:pos x="81" y="13"/>
                </a:cxn>
                <a:cxn ang="0">
                  <a:pos x="74" y="34"/>
                </a:cxn>
                <a:cxn ang="0">
                  <a:pos x="74" y="16"/>
                </a:cxn>
                <a:cxn ang="0">
                  <a:pos x="52" y="8"/>
                </a:cxn>
                <a:cxn ang="0">
                  <a:pos x="37" y="18"/>
                </a:cxn>
                <a:cxn ang="0">
                  <a:pos x="42" y="32"/>
                </a:cxn>
                <a:cxn ang="0">
                  <a:pos x="34" y="34"/>
                </a:cxn>
                <a:cxn ang="0">
                  <a:pos x="0" y="16"/>
                </a:cxn>
              </a:cxnLst>
              <a:rect l="0" t="0" r="r" b="b"/>
              <a:pathLst>
                <a:path w="82" h="35">
                  <a:moveTo>
                    <a:pt x="0" y="16"/>
                  </a:moveTo>
                  <a:lnTo>
                    <a:pt x="5" y="0"/>
                  </a:lnTo>
                  <a:lnTo>
                    <a:pt x="24" y="11"/>
                  </a:lnTo>
                  <a:lnTo>
                    <a:pt x="52" y="0"/>
                  </a:lnTo>
                  <a:lnTo>
                    <a:pt x="81" y="13"/>
                  </a:lnTo>
                  <a:lnTo>
                    <a:pt x="74" y="34"/>
                  </a:lnTo>
                  <a:lnTo>
                    <a:pt x="74" y="16"/>
                  </a:lnTo>
                  <a:lnTo>
                    <a:pt x="52" y="8"/>
                  </a:lnTo>
                  <a:lnTo>
                    <a:pt x="37" y="18"/>
                  </a:lnTo>
                  <a:lnTo>
                    <a:pt x="42" y="32"/>
                  </a:lnTo>
                  <a:lnTo>
                    <a:pt x="34" y="34"/>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03" name="Freeform 303"/>
            <p:cNvSpPr/>
            <p:nvPr/>
          </p:nvSpPr>
          <p:spPr bwMode="auto">
            <a:xfrm>
              <a:off x="4157" y="2296"/>
              <a:ext cx="106" cy="89"/>
            </a:xfrm>
            <a:custGeom>
              <a:avLst/>
              <a:gdLst/>
              <a:ahLst/>
              <a:cxnLst>
                <a:cxn ang="0">
                  <a:pos x="0" y="0"/>
                </a:cxn>
                <a:cxn ang="0">
                  <a:pos x="3" y="90"/>
                </a:cxn>
                <a:cxn ang="0">
                  <a:pos x="25" y="92"/>
                </a:cxn>
                <a:cxn ang="0">
                  <a:pos x="48" y="64"/>
                </a:cxn>
                <a:cxn ang="0">
                  <a:pos x="76" y="77"/>
                </a:cxn>
                <a:cxn ang="0">
                  <a:pos x="96" y="101"/>
                </a:cxn>
                <a:cxn ang="0">
                  <a:pos x="141" y="104"/>
                </a:cxn>
                <a:cxn ang="0">
                  <a:pos x="88" y="64"/>
                </a:cxn>
                <a:cxn ang="0">
                  <a:pos x="96" y="47"/>
                </a:cxn>
                <a:cxn ang="0">
                  <a:pos x="70" y="40"/>
                </a:cxn>
                <a:cxn ang="0">
                  <a:pos x="48" y="15"/>
                </a:cxn>
                <a:cxn ang="0">
                  <a:pos x="0" y="0"/>
                </a:cxn>
              </a:cxnLst>
              <a:rect l="0" t="0" r="r" b="b"/>
              <a:pathLst>
                <a:path w="142" h="105">
                  <a:moveTo>
                    <a:pt x="0" y="0"/>
                  </a:moveTo>
                  <a:lnTo>
                    <a:pt x="3" y="90"/>
                  </a:lnTo>
                  <a:lnTo>
                    <a:pt x="25" y="92"/>
                  </a:lnTo>
                  <a:lnTo>
                    <a:pt x="48" y="64"/>
                  </a:lnTo>
                  <a:lnTo>
                    <a:pt x="76" y="77"/>
                  </a:lnTo>
                  <a:lnTo>
                    <a:pt x="96" y="101"/>
                  </a:lnTo>
                  <a:lnTo>
                    <a:pt x="141" y="104"/>
                  </a:lnTo>
                  <a:lnTo>
                    <a:pt x="88" y="64"/>
                  </a:lnTo>
                  <a:lnTo>
                    <a:pt x="96" y="47"/>
                  </a:lnTo>
                  <a:lnTo>
                    <a:pt x="70" y="40"/>
                  </a:lnTo>
                  <a:lnTo>
                    <a:pt x="48" y="15"/>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04" name="Freeform 304"/>
            <p:cNvSpPr/>
            <p:nvPr/>
          </p:nvSpPr>
          <p:spPr bwMode="auto">
            <a:xfrm>
              <a:off x="4157" y="2296"/>
              <a:ext cx="111" cy="95"/>
            </a:xfrm>
            <a:custGeom>
              <a:avLst/>
              <a:gdLst/>
              <a:ahLst/>
              <a:cxnLst>
                <a:cxn ang="0">
                  <a:pos x="0" y="0"/>
                </a:cxn>
                <a:cxn ang="0">
                  <a:pos x="3" y="95"/>
                </a:cxn>
                <a:cxn ang="0">
                  <a:pos x="26" y="97"/>
                </a:cxn>
                <a:cxn ang="0">
                  <a:pos x="50" y="68"/>
                </a:cxn>
                <a:cxn ang="0">
                  <a:pos x="79" y="81"/>
                </a:cxn>
                <a:cxn ang="0">
                  <a:pos x="100" y="107"/>
                </a:cxn>
                <a:cxn ang="0">
                  <a:pos x="147" y="110"/>
                </a:cxn>
                <a:cxn ang="0">
                  <a:pos x="92" y="68"/>
                </a:cxn>
                <a:cxn ang="0">
                  <a:pos x="100" y="50"/>
                </a:cxn>
                <a:cxn ang="0">
                  <a:pos x="73" y="42"/>
                </a:cxn>
                <a:cxn ang="0">
                  <a:pos x="50" y="16"/>
                </a:cxn>
                <a:cxn ang="0">
                  <a:pos x="0" y="0"/>
                </a:cxn>
              </a:cxnLst>
              <a:rect l="0" t="0" r="r" b="b"/>
              <a:pathLst>
                <a:path w="148" h="111">
                  <a:moveTo>
                    <a:pt x="0" y="0"/>
                  </a:moveTo>
                  <a:lnTo>
                    <a:pt x="3" y="95"/>
                  </a:lnTo>
                  <a:lnTo>
                    <a:pt x="26" y="97"/>
                  </a:lnTo>
                  <a:lnTo>
                    <a:pt x="50" y="68"/>
                  </a:lnTo>
                  <a:lnTo>
                    <a:pt x="79" y="81"/>
                  </a:lnTo>
                  <a:lnTo>
                    <a:pt x="100" y="107"/>
                  </a:lnTo>
                  <a:lnTo>
                    <a:pt x="147" y="110"/>
                  </a:lnTo>
                  <a:lnTo>
                    <a:pt x="92" y="68"/>
                  </a:lnTo>
                  <a:lnTo>
                    <a:pt x="100" y="50"/>
                  </a:lnTo>
                  <a:lnTo>
                    <a:pt x="73" y="42"/>
                  </a:lnTo>
                  <a:lnTo>
                    <a:pt x="50" y="16"/>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05" name="Freeform 305"/>
            <p:cNvSpPr/>
            <p:nvPr/>
          </p:nvSpPr>
          <p:spPr bwMode="auto">
            <a:xfrm>
              <a:off x="4237" y="2314"/>
              <a:ext cx="39" cy="23"/>
            </a:xfrm>
            <a:custGeom>
              <a:avLst/>
              <a:gdLst/>
              <a:ahLst/>
              <a:cxnLst>
                <a:cxn ang="0">
                  <a:pos x="0" y="17"/>
                </a:cxn>
                <a:cxn ang="0">
                  <a:pos x="32" y="26"/>
                </a:cxn>
                <a:cxn ang="0">
                  <a:pos x="51" y="7"/>
                </a:cxn>
                <a:cxn ang="0">
                  <a:pos x="44" y="0"/>
                </a:cxn>
                <a:cxn ang="0">
                  <a:pos x="39" y="8"/>
                </a:cxn>
                <a:cxn ang="0">
                  <a:pos x="0" y="17"/>
                </a:cxn>
              </a:cxnLst>
              <a:rect l="0" t="0" r="r" b="b"/>
              <a:pathLst>
                <a:path w="52" h="27">
                  <a:moveTo>
                    <a:pt x="0" y="17"/>
                  </a:moveTo>
                  <a:lnTo>
                    <a:pt x="32" y="26"/>
                  </a:lnTo>
                  <a:lnTo>
                    <a:pt x="51" y="7"/>
                  </a:lnTo>
                  <a:lnTo>
                    <a:pt x="44" y="0"/>
                  </a:lnTo>
                  <a:lnTo>
                    <a:pt x="39" y="8"/>
                  </a:lnTo>
                  <a:lnTo>
                    <a:pt x="0" y="1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06" name="Freeform 306"/>
            <p:cNvSpPr/>
            <p:nvPr/>
          </p:nvSpPr>
          <p:spPr bwMode="auto">
            <a:xfrm>
              <a:off x="4237" y="2314"/>
              <a:ext cx="44" cy="28"/>
            </a:xfrm>
            <a:custGeom>
              <a:avLst/>
              <a:gdLst/>
              <a:ahLst/>
              <a:cxnLst>
                <a:cxn ang="0">
                  <a:pos x="0" y="21"/>
                </a:cxn>
                <a:cxn ang="0">
                  <a:pos x="36" y="32"/>
                </a:cxn>
                <a:cxn ang="0">
                  <a:pos x="57" y="8"/>
                </a:cxn>
                <a:cxn ang="0">
                  <a:pos x="49" y="0"/>
                </a:cxn>
                <a:cxn ang="0">
                  <a:pos x="44" y="10"/>
                </a:cxn>
                <a:cxn ang="0">
                  <a:pos x="0" y="21"/>
                </a:cxn>
              </a:cxnLst>
              <a:rect l="0" t="0" r="r" b="b"/>
              <a:pathLst>
                <a:path w="58" h="33">
                  <a:moveTo>
                    <a:pt x="0" y="21"/>
                  </a:moveTo>
                  <a:lnTo>
                    <a:pt x="36" y="32"/>
                  </a:lnTo>
                  <a:lnTo>
                    <a:pt x="57" y="8"/>
                  </a:lnTo>
                  <a:lnTo>
                    <a:pt x="49" y="0"/>
                  </a:lnTo>
                  <a:lnTo>
                    <a:pt x="44" y="10"/>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07" name="Freeform 307"/>
            <p:cNvSpPr/>
            <p:nvPr/>
          </p:nvSpPr>
          <p:spPr bwMode="auto">
            <a:xfrm>
              <a:off x="4266" y="2298"/>
              <a:ext cx="20" cy="18"/>
            </a:xfrm>
            <a:custGeom>
              <a:avLst/>
              <a:gdLst/>
              <a:ahLst/>
              <a:cxnLst>
                <a:cxn ang="0">
                  <a:pos x="0" y="0"/>
                </a:cxn>
                <a:cxn ang="0">
                  <a:pos x="17" y="8"/>
                </a:cxn>
                <a:cxn ang="0">
                  <a:pos x="26" y="20"/>
                </a:cxn>
                <a:cxn ang="0">
                  <a:pos x="26" y="12"/>
                </a:cxn>
                <a:cxn ang="0">
                  <a:pos x="0" y="0"/>
                </a:cxn>
              </a:cxnLst>
              <a:rect l="0" t="0" r="r" b="b"/>
              <a:pathLst>
                <a:path w="27" h="21">
                  <a:moveTo>
                    <a:pt x="0" y="0"/>
                  </a:moveTo>
                  <a:lnTo>
                    <a:pt x="17" y="8"/>
                  </a:lnTo>
                  <a:lnTo>
                    <a:pt x="26" y="20"/>
                  </a:lnTo>
                  <a:lnTo>
                    <a:pt x="26" y="12"/>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08" name="Freeform 308"/>
            <p:cNvSpPr/>
            <p:nvPr/>
          </p:nvSpPr>
          <p:spPr bwMode="auto">
            <a:xfrm>
              <a:off x="4266" y="2298"/>
              <a:ext cx="24" cy="23"/>
            </a:xfrm>
            <a:custGeom>
              <a:avLst/>
              <a:gdLst/>
              <a:ahLst/>
              <a:cxnLst>
                <a:cxn ang="0">
                  <a:pos x="0" y="0"/>
                </a:cxn>
                <a:cxn ang="0">
                  <a:pos x="21" y="10"/>
                </a:cxn>
                <a:cxn ang="0">
                  <a:pos x="32" y="26"/>
                </a:cxn>
                <a:cxn ang="0">
                  <a:pos x="32" y="16"/>
                </a:cxn>
                <a:cxn ang="0">
                  <a:pos x="0" y="0"/>
                </a:cxn>
              </a:cxnLst>
              <a:rect l="0" t="0" r="r" b="b"/>
              <a:pathLst>
                <a:path w="33" h="27">
                  <a:moveTo>
                    <a:pt x="0" y="0"/>
                  </a:moveTo>
                  <a:lnTo>
                    <a:pt x="21" y="10"/>
                  </a:lnTo>
                  <a:lnTo>
                    <a:pt x="32" y="26"/>
                  </a:lnTo>
                  <a:lnTo>
                    <a:pt x="32" y="16"/>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09" name="Freeform 309"/>
            <p:cNvSpPr/>
            <p:nvPr/>
          </p:nvSpPr>
          <p:spPr bwMode="auto">
            <a:xfrm>
              <a:off x="1940" y="2507"/>
              <a:ext cx="86" cy="102"/>
            </a:xfrm>
            <a:custGeom>
              <a:avLst/>
              <a:gdLst/>
              <a:ahLst/>
              <a:cxnLst>
                <a:cxn ang="0">
                  <a:pos x="0" y="45"/>
                </a:cxn>
                <a:cxn ang="0">
                  <a:pos x="10" y="7"/>
                </a:cxn>
                <a:cxn ang="0">
                  <a:pos x="49" y="0"/>
                </a:cxn>
                <a:cxn ang="0">
                  <a:pos x="63" y="11"/>
                </a:cxn>
                <a:cxn ang="0">
                  <a:pos x="65" y="39"/>
                </a:cxn>
                <a:cxn ang="0">
                  <a:pos x="95" y="45"/>
                </a:cxn>
                <a:cxn ang="0">
                  <a:pos x="100" y="68"/>
                </a:cxn>
                <a:cxn ang="0">
                  <a:pos x="115" y="69"/>
                </a:cxn>
                <a:cxn ang="0">
                  <a:pos x="115" y="91"/>
                </a:cxn>
                <a:cxn ang="0">
                  <a:pos x="97" y="119"/>
                </a:cxn>
                <a:cxn ang="0">
                  <a:pos x="57" y="117"/>
                </a:cxn>
                <a:cxn ang="0">
                  <a:pos x="65" y="87"/>
                </a:cxn>
                <a:cxn ang="0">
                  <a:pos x="0" y="45"/>
                </a:cxn>
              </a:cxnLst>
              <a:rect l="0" t="0" r="r" b="b"/>
              <a:pathLst>
                <a:path w="116" h="120">
                  <a:moveTo>
                    <a:pt x="0" y="45"/>
                  </a:moveTo>
                  <a:lnTo>
                    <a:pt x="10" y="7"/>
                  </a:lnTo>
                  <a:lnTo>
                    <a:pt x="49" y="0"/>
                  </a:lnTo>
                  <a:lnTo>
                    <a:pt x="63" y="11"/>
                  </a:lnTo>
                  <a:lnTo>
                    <a:pt x="65" y="39"/>
                  </a:lnTo>
                  <a:lnTo>
                    <a:pt x="95" y="45"/>
                  </a:lnTo>
                  <a:lnTo>
                    <a:pt x="100" y="68"/>
                  </a:lnTo>
                  <a:lnTo>
                    <a:pt x="115" y="69"/>
                  </a:lnTo>
                  <a:lnTo>
                    <a:pt x="115" y="91"/>
                  </a:lnTo>
                  <a:lnTo>
                    <a:pt x="97" y="119"/>
                  </a:lnTo>
                  <a:lnTo>
                    <a:pt x="57" y="117"/>
                  </a:lnTo>
                  <a:lnTo>
                    <a:pt x="65" y="87"/>
                  </a:lnTo>
                  <a:lnTo>
                    <a:pt x="0" y="4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10" name="Freeform 310"/>
            <p:cNvSpPr/>
            <p:nvPr/>
          </p:nvSpPr>
          <p:spPr bwMode="auto">
            <a:xfrm>
              <a:off x="1940" y="2507"/>
              <a:ext cx="91" cy="107"/>
            </a:xfrm>
            <a:custGeom>
              <a:avLst/>
              <a:gdLst/>
              <a:ahLst/>
              <a:cxnLst>
                <a:cxn ang="0">
                  <a:pos x="0" y="47"/>
                </a:cxn>
                <a:cxn ang="0">
                  <a:pos x="11" y="7"/>
                </a:cxn>
                <a:cxn ang="0">
                  <a:pos x="52" y="0"/>
                </a:cxn>
                <a:cxn ang="0">
                  <a:pos x="66" y="12"/>
                </a:cxn>
                <a:cxn ang="0">
                  <a:pos x="68" y="41"/>
                </a:cxn>
                <a:cxn ang="0">
                  <a:pos x="100" y="47"/>
                </a:cxn>
                <a:cxn ang="0">
                  <a:pos x="105" y="71"/>
                </a:cxn>
                <a:cxn ang="0">
                  <a:pos x="121" y="73"/>
                </a:cxn>
                <a:cxn ang="0">
                  <a:pos x="121" y="96"/>
                </a:cxn>
                <a:cxn ang="0">
                  <a:pos x="102" y="125"/>
                </a:cxn>
                <a:cxn ang="0">
                  <a:pos x="60" y="123"/>
                </a:cxn>
                <a:cxn ang="0">
                  <a:pos x="68" y="91"/>
                </a:cxn>
                <a:cxn ang="0">
                  <a:pos x="0" y="47"/>
                </a:cxn>
              </a:cxnLst>
              <a:rect l="0" t="0" r="r" b="b"/>
              <a:pathLst>
                <a:path w="122" h="126">
                  <a:moveTo>
                    <a:pt x="0" y="47"/>
                  </a:moveTo>
                  <a:lnTo>
                    <a:pt x="11" y="7"/>
                  </a:lnTo>
                  <a:lnTo>
                    <a:pt x="52" y="0"/>
                  </a:lnTo>
                  <a:lnTo>
                    <a:pt x="66" y="12"/>
                  </a:lnTo>
                  <a:lnTo>
                    <a:pt x="68" y="41"/>
                  </a:lnTo>
                  <a:lnTo>
                    <a:pt x="100" y="47"/>
                  </a:lnTo>
                  <a:lnTo>
                    <a:pt x="105" y="71"/>
                  </a:lnTo>
                  <a:lnTo>
                    <a:pt x="121" y="73"/>
                  </a:lnTo>
                  <a:lnTo>
                    <a:pt x="121" y="96"/>
                  </a:lnTo>
                  <a:lnTo>
                    <a:pt x="102" y="125"/>
                  </a:lnTo>
                  <a:lnTo>
                    <a:pt x="60" y="123"/>
                  </a:lnTo>
                  <a:lnTo>
                    <a:pt x="68" y="91"/>
                  </a:lnTo>
                  <a:lnTo>
                    <a:pt x="0" y="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1" name="Freeform 311"/>
            <p:cNvSpPr/>
            <p:nvPr/>
          </p:nvSpPr>
          <p:spPr bwMode="auto">
            <a:xfrm>
              <a:off x="1739" y="2264"/>
              <a:ext cx="129" cy="222"/>
            </a:xfrm>
            <a:custGeom>
              <a:avLst/>
              <a:gdLst/>
              <a:ahLst/>
              <a:cxnLst>
                <a:cxn ang="0">
                  <a:pos x="0" y="60"/>
                </a:cxn>
                <a:cxn ang="0">
                  <a:pos x="3" y="82"/>
                </a:cxn>
                <a:cxn ang="0">
                  <a:pos x="33" y="118"/>
                </a:cxn>
                <a:cxn ang="0">
                  <a:pos x="72" y="203"/>
                </a:cxn>
                <a:cxn ang="0">
                  <a:pos x="153" y="259"/>
                </a:cxn>
                <a:cxn ang="0">
                  <a:pos x="165" y="251"/>
                </a:cxn>
                <a:cxn ang="0">
                  <a:pos x="170" y="231"/>
                </a:cxn>
                <a:cxn ang="0">
                  <a:pos x="160" y="226"/>
                </a:cxn>
                <a:cxn ang="0">
                  <a:pos x="167" y="221"/>
                </a:cxn>
                <a:cxn ang="0">
                  <a:pos x="175" y="175"/>
                </a:cxn>
                <a:cxn ang="0">
                  <a:pos x="162" y="154"/>
                </a:cxn>
                <a:cxn ang="0">
                  <a:pos x="153" y="154"/>
                </a:cxn>
                <a:cxn ang="0">
                  <a:pos x="153" y="131"/>
                </a:cxn>
                <a:cxn ang="0">
                  <a:pos x="134" y="141"/>
                </a:cxn>
                <a:cxn ang="0">
                  <a:pos x="117" y="131"/>
                </a:cxn>
                <a:cxn ang="0">
                  <a:pos x="104" y="106"/>
                </a:cxn>
                <a:cxn ang="0">
                  <a:pos x="125" y="72"/>
                </a:cxn>
                <a:cxn ang="0">
                  <a:pos x="160" y="57"/>
                </a:cxn>
                <a:cxn ang="0">
                  <a:pos x="153" y="52"/>
                </a:cxn>
                <a:cxn ang="0">
                  <a:pos x="156" y="36"/>
                </a:cxn>
                <a:cxn ang="0">
                  <a:pos x="117" y="31"/>
                </a:cxn>
                <a:cxn ang="0">
                  <a:pos x="84" y="0"/>
                </a:cxn>
                <a:cxn ang="0">
                  <a:pos x="79" y="21"/>
                </a:cxn>
                <a:cxn ang="0">
                  <a:pos x="46" y="44"/>
                </a:cxn>
                <a:cxn ang="0">
                  <a:pos x="28" y="66"/>
                </a:cxn>
                <a:cxn ang="0">
                  <a:pos x="11" y="62"/>
                </a:cxn>
                <a:cxn ang="0">
                  <a:pos x="11" y="47"/>
                </a:cxn>
                <a:cxn ang="0">
                  <a:pos x="0" y="60"/>
                </a:cxn>
              </a:cxnLst>
              <a:rect l="0" t="0" r="r" b="b"/>
              <a:pathLst>
                <a:path w="176" h="260">
                  <a:moveTo>
                    <a:pt x="0" y="60"/>
                  </a:moveTo>
                  <a:lnTo>
                    <a:pt x="3" y="82"/>
                  </a:lnTo>
                  <a:lnTo>
                    <a:pt x="33" y="118"/>
                  </a:lnTo>
                  <a:lnTo>
                    <a:pt x="72" y="203"/>
                  </a:lnTo>
                  <a:lnTo>
                    <a:pt x="153" y="259"/>
                  </a:lnTo>
                  <a:lnTo>
                    <a:pt x="165" y="251"/>
                  </a:lnTo>
                  <a:lnTo>
                    <a:pt x="170" y="231"/>
                  </a:lnTo>
                  <a:lnTo>
                    <a:pt x="160" y="226"/>
                  </a:lnTo>
                  <a:lnTo>
                    <a:pt x="167" y="221"/>
                  </a:lnTo>
                  <a:lnTo>
                    <a:pt x="175" y="175"/>
                  </a:lnTo>
                  <a:lnTo>
                    <a:pt x="162" y="154"/>
                  </a:lnTo>
                  <a:lnTo>
                    <a:pt x="153" y="154"/>
                  </a:lnTo>
                  <a:lnTo>
                    <a:pt x="153" y="131"/>
                  </a:lnTo>
                  <a:lnTo>
                    <a:pt x="134" y="141"/>
                  </a:lnTo>
                  <a:lnTo>
                    <a:pt x="117" y="131"/>
                  </a:lnTo>
                  <a:lnTo>
                    <a:pt x="104" y="106"/>
                  </a:lnTo>
                  <a:lnTo>
                    <a:pt x="125" y="72"/>
                  </a:lnTo>
                  <a:lnTo>
                    <a:pt x="160" y="57"/>
                  </a:lnTo>
                  <a:lnTo>
                    <a:pt x="153" y="52"/>
                  </a:lnTo>
                  <a:lnTo>
                    <a:pt x="156" y="36"/>
                  </a:lnTo>
                  <a:lnTo>
                    <a:pt x="117" y="31"/>
                  </a:lnTo>
                  <a:lnTo>
                    <a:pt x="84" y="0"/>
                  </a:lnTo>
                  <a:lnTo>
                    <a:pt x="79" y="21"/>
                  </a:lnTo>
                  <a:lnTo>
                    <a:pt x="46" y="44"/>
                  </a:lnTo>
                  <a:lnTo>
                    <a:pt x="28" y="66"/>
                  </a:lnTo>
                  <a:lnTo>
                    <a:pt x="11" y="62"/>
                  </a:lnTo>
                  <a:lnTo>
                    <a:pt x="11" y="47"/>
                  </a:lnTo>
                  <a:lnTo>
                    <a:pt x="0" y="6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12" name="Freeform 312"/>
            <p:cNvSpPr/>
            <p:nvPr/>
          </p:nvSpPr>
          <p:spPr bwMode="auto">
            <a:xfrm>
              <a:off x="1739" y="2264"/>
              <a:ext cx="133" cy="227"/>
            </a:xfrm>
            <a:custGeom>
              <a:avLst/>
              <a:gdLst/>
              <a:ahLst/>
              <a:cxnLst>
                <a:cxn ang="0">
                  <a:pos x="0" y="61"/>
                </a:cxn>
                <a:cxn ang="0">
                  <a:pos x="3" y="84"/>
                </a:cxn>
                <a:cxn ang="0">
                  <a:pos x="34" y="121"/>
                </a:cxn>
                <a:cxn ang="0">
                  <a:pos x="74" y="208"/>
                </a:cxn>
                <a:cxn ang="0">
                  <a:pos x="158" y="265"/>
                </a:cxn>
                <a:cxn ang="0">
                  <a:pos x="171" y="257"/>
                </a:cxn>
                <a:cxn ang="0">
                  <a:pos x="176" y="236"/>
                </a:cxn>
                <a:cxn ang="0">
                  <a:pos x="166" y="231"/>
                </a:cxn>
                <a:cxn ang="0">
                  <a:pos x="173" y="226"/>
                </a:cxn>
                <a:cxn ang="0">
                  <a:pos x="181" y="179"/>
                </a:cxn>
                <a:cxn ang="0">
                  <a:pos x="168" y="158"/>
                </a:cxn>
                <a:cxn ang="0">
                  <a:pos x="158" y="158"/>
                </a:cxn>
                <a:cxn ang="0">
                  <a:pos x="158" y="134"/>
                </a:cxn>
                <a:cxn ang="0">
                  <a:pos x="139" y="144"/>
                </a:cxn>
                <a:cxn ang="0">
                  <a:pos x="121" y="134"/>
                </a:cxn>
                <a:cxn ang="0">
                  <a:pos x="108" y="108"/>
                </a:cxn>
                <a:cxn ang="0">
                  <a:pos x="129" y="74"/>
                </a:cxn>
                <a:cxn ang="0">
                  <a:pos x="166" y="58"/>
                </a:cxn>
                <a:cxn ang="0">
                  <a:pos x="158" y="53"/>
                </a:cxn>
                <a:cxn ang="0">
                  <a:pos x="161" y="37"/>
                </a:cxn>
                <a:cxn ang="0">
                  <a:pos x="121" y="32"/>
                </a:cxn>
                <a:cxn ang="0">
                  <a:pos x="87" y="0"/>
                </a:cxn>
                <a:cxn ang="0">
                  <a:pos x="82" y="21"/>
                </a:cxn>
                <a:cxn ang="0">
                  <a:pos x="48" y="45"/>
                </a:cxn>
                <a:cxn ang="0">
                  <a:pos x="29" y="68"/>
                </a:cxn>
                <a:cxn ang="0">
                  <a:pos x="11" y="63"/>
                </a:cxn>
                <a:cxn ang="0">
                  <a:pos x="11" y="48"/>
                </a:cxn>
                <a:cxn ang="0">
                  <a:pos x="0" y="61"/>
                </a:cxn>
              </a:cxnLst>
              <a:rect l="0" t="0" r="r" b="b"/>
              <a:pathLst>
                <a:path w="182" h="266">
                  <a:moveTo>
                    <a:pt x="0" y="61"/>
                  </a:moveTo>
                  <a:lnTo>
                    <a:pt x="3" y="84"/>
                  </a:lnTo>
                  <a:lnTo>
                    <a:pt x="34" y="121"/>
                  </a:lnTo>
                  <a:lnTo>
                    <a:pt x="74" y="208"/>
                  </a:lnTo>
                  <a:lnTo>
                    <a:pt x="158" y="265"/>
                  </a:lnTo>
                  <a:lnTo>
                    <a:pt x="171" y="257"/>
                  </a:lnTo>
                  <a:lnTo>
                    <a:pt x="176" y="236"/>
                  </a:lnTo>
                  <a:lnTo>
                    <a:pt x="166" y="231"/>
                  </a:lnTo>
                  <a:lnTo>
                    <a:pt x="173" y="226"/>
                  </a:lnTo>
                  <a:lnTo>
                    <a:pt x="181" y="179"/>
                  </a:lnTo>
                  <a:lnTo>
                    <a:pt x="168" y="158"/>
                  </a:lnTo>
                  <a:lnTo>
                    <a:pt x="158" y="158"/>
                  </a:lnTo>
                  <a:lnTo>
                    <a:pt x="158" y="134"/>
                  </a:lnTo>
                  <a:lnTo>
                    <a:pt x="139" y="144"/>
                  </a:lnTo>
                  <a:lnTo>
                    <a:pt x="121" y="134"/>
                  </a:lnTo>
                  <a:lnTo>
                    <a:pt x="108" y="108"/>
                  </a:lnTo>
                  <a:lnTo>
                    <a:pt x="129" y="74"/>
                  </a:lnTo>
                  <a:lnTo>
                    <a:pt x="166" y="58"/>
                  </a:lnTo>
                  <a:lnTo>
                    <a:pt x="158" y="53"/>
                  </a:lnTo>
                  <a:lnTo>
                    <a:pt x="161" y="37"/>
                  </a:lnTo>
                  <a:lnTo>
                    <a:pt x="121" y="32"/>
                  </a:lnTo>
                  <a:lnTo>
                    <a:pt x="87" y="0"/>
                  </a:lnTo>
                  <a:lnTo>
                    <a:pt x="82" y="21"/>
                  </a:lnTo>
                  <a:lnTo>
                    <a:pt x="48" y="45"/>
                  </a:lnTo>
                  <a:lnTo>
                    <a:pt x="29" y="68"/>
                  </a:lnTo>
                  <a:lnTo>
                    <a:pt x="11" y="63"/>
                  </a:lnTo>
                  <a:lnTo>
                    <a:pt x="11" y="48"/>
                  </a:lnTo>
                  <a:lnTo>
                    <a:pt x="0" y="6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3" name="Freeform 313"/>
            <p:cNvSpPr/>
            <p:nvPr/>
          </p:nvSpPr>
          <p:spPr bwMode="auto">
            <a:xfrm>
              <a:off x="3898" y="2116"/>
              <a:ext cx="21" cy="35"/>
            </a:xfrm>
            <a:custGeom>
              <a:avLst/>
              <a:gdLst/>
              <a:ahLst/>
              <a:cxnLst>
                <a:cxn ang="0">
                  <a:pos x="0" y="39"/>
                </a:cxn>
                <a:cxn ang="0">
                  <a:pos x="19" y="21"/>
                </a:cxn>
                <a:cxn ang="0">
                  <a:pos x="28" y="0"/>
                </a:cxn>
                <a:cxn ang="0">
                  <a:pos x="0" y="39"/>
                </a:cxn>
              </a:cxnLst>
              <a:rect l="0" t="0" r="r" b="b"/>
              <a:pathLst>
                <a:path w="29" h="40">
                  <a:moveTo>
                    <a:pt x="0" y="39"/>
                  </a:moveTo>
                  <a:lnTo>
                    <a:pt x="19" y="21"/>
                  </a:lnTo>
                  <a:lnTo>
                    <a:pt x="28" y="0"/>
                  </a:lnTo>
                  <a:lnTo>
                    <a:pt x="0" y="3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14" name="Freeform 314"/>
            <p:cNvSpPr/>
            <p:nvPr/>
          </p:nvSpPr>
          <p:spPr bwMode="auto">
            <a:xfrm>
              <a:off x="3898" y="2116"/>
              <a:ext cx="26" cy="40"/>
            </a:xfrm>
            <a:custGeom>
              <a:avLst/>
              <a:gdLst/>
              <a:ahLst/>
              <a:cxnLst>
                <a:cxn ang="0">
                  <a:pos x="0" y="45"/>
                </a:cxn>
                <a:cxn ang="0">
                  <a:pos x="23" y="24"/>
                </a:cxn>
                <a:cxn ang="0">
                  <a:pos x="34" y="0"/>
                </a:cxn>
                <a:cxn ang="0">
                  <a:pos x="0" y="45"/>
                </a:cxn>
              </a:cxnLst>
              <a:rect l="0" t="0" r="r" b="b"/>
              <a:pathLst>
                <a:path w="35" h="46">
                  <a:moveTo>
                    <a:pt x="0" y="45"/>
                  </a:moveTo>
                  <a:lnTo>
                    <a:pt x="23" y="24"/>
                  </a:lnTo>
                  <a:lnTo>
                    <a:pt x="34" y="0"/>
                  </a:lnTo>
                  <a:lnTo>
                    <a:pt x="0" y="4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5" name="Freeform 315"/>
            <p:cNvSpPr/>
            <p:nvPr/>
          </p:nvSpPr>
          <p:spPr bwMode="auto">
            <a:xfrm>
              <a:off x="3930" y="2027"/>
              <a:ext cx="40" cy="72"/>
            </a:xfrm>
            <a:custGeom>
              <a:avLst/>
              <a:gdLst/>
              <a:ahLst/>
              <a:cxnLst>
                <a:cxn ang="0">
                  <a:pos x="0" y="32"/>
                </a:cxn>
                <a:cxn ang="0">
                  <a:pos x="6" y="0"/>
                </a:cxn>
                <a:cxn ang="0">
                  <a:pos x="28" y="0"/>
                </a:cxn>
                <a:cxn ang="0">
                  <a:pos x="32" y="22"/>
                </a:cxn>
                <a:cxn ang="0">
                  <a:pos x="18" y="47"/>
                </a:cxn>
                <a:cxn ang="0">
                  <a:pos x="21" y="57"/>
                </a:cxn>
                <a:cxn ang="0">
                  <a:pos x="51" y="64"/>
                </a:cxn>
                <a:cxn ang="0">
                  <a:pos x="54" y="84"/>
                </a:cxn>
                <a:cxn ang="0">
                  <a:pos x="35" y="64"/>
                </a:cxn>
                <a:cxn ang="0">
                  <a:pos x="35" y="76"/>
                </a:cxn>
                <a:cxn ang="0">
                  <a:pos x="6" y="64"/>
                </a:cxn>
                <a:cxn ang="0">
                  <a:pos x="0" y="32"/>
                </a:cxn>
              </a:cxnLst>
              <a:rect l="0" t="0" r="r" b="b"/>
              <a:pathLst>
                <a:path w="55" h="85">
                  <a:moveTo>
                    <a:pt x="0" y="32"/>
                  </a:moveTo>
                  <a:lnTo>
                    <a:pt x="6" y="0"/>
                  </a:lnTo>
                  <a:lnTo>
                    <a:pt x="28" y="0"/>
                  </a:lnTo>
                  <a:lnTo>
                    <a:pt x="32" y="22"/>
                  </a:lnTo>
                  <a:lnTo>
                    <a:pt x="18" y="47"/>
                  </a:lnTo>
                  <a:lnTo>
                    <a:pt x="21" y="57"/>
                  </a:lnTo>
                  <a:lnTo>
                    <a:pt x="51" y="64"/>
                  </a:lnTo>
                  <a:lnTo>
                    <a:pt x="54" y="84"/>
                  </a:lnTo>
                  <a:lnTo>
                    <a:pt x="35" y="64"/>
                  </a:lnTo>
                  <a:lnTo>
                    <a:pt x="35" y="76"/>
                  </a:lnTo>
                  <a:lnTo>
                    <a:pt x="6" y="64"/>
                  </a:lnTo>
                  <a:lnTo>
                    <a:pt x="0" y="3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16" name="Freeform 316"/>
            <p:cNvSpPr/>
            <p:nvPr/>
          </p:nvSpPr>
          <p:spPr bwMode="auto">
            <a:xfrm>
              <a:off x="3930" y="2027"/>
              <a:ext cx="44" cy="78"/>
            </a:xfrm>
            <a:custGeom>
              <a:avLst/>
              <a:gdLst/>
              <a:ahLst/>
              <a:cxnLst>
                <a:cxn ang="0">
                  <a:pos x="0" y="34"/>
                </a:cxn>
                <a:cxn ang="0">
                  <a:pos x="7" y="0"/>
                </a:cxn>
                <a:cxn ang="0">
                  <a:pos x="31" y="0"/>
                </a:cxn>
                <a:cxn ang="0">
                  <a:pos x="36" y="24"/>
                </a:cxn>
                <a:cxn ang="0">
                  <a:pos x="20" y="50"/>
                </a:cxn>
                <a:cxn ang="0">
                  <a:pos x="23" y="61"/>
                </a:cxn>
                <a:cxn ang="0">
                  <a:pos x="57" y="69"/>
                </a:cxn>
                <a:cxn ang="0">
                  <a:pos x="60" y="90"/>
                </a:cxn>
                <a:cxn ang="0">
                  <a:pos x="39" y="69"/>
                </a:cxn>
                <a:cxn ang="0">
                  <a:pos x="39" y="81"/>
                </a:cxn>
                <a:cxn ang="0">
                  <a:pos x="7" y="69"/>
                </a:cxn>
                <a:cxn ang="0">
                  <a:pos x="0" y="34"/>
                </a:cxn>
              </a:cxnLst>
              <a:rect l="0" t="0" r="r" b="b"/>
              <a:pathLst>
                <a:path w="61" h="91">
                  <a:moveTo>
                    <a:pt x="0" y="34"/>
                  </a:moveTo>
                  <a:lnTo>
                    <a:pt x="7" y="0"/>
                  </a:lnTo>
                  <a:lnTo>
                    <a:pt x="31" y="0"/>
                  </a:lnTo>
                  <a:lnTo>
                    <a:pt x="36" y="24"/>
                  </a:lnTo>
                  <a:lnTo>
                    <a:pt x="20" y="50"/>
                  </a:lnTo>
                  <a:lnTo>
                    <a:pt x="23" y="61"/>
                  </a:lnTo>
                  <a:lnTo>
                    <a:pt x="57" y="69"/>
                  </a:lnTo>
                  <a:lnTo>
                    <a:pt x="60" y="90"/>
                  </a:lnTo>
                  <a:lnTo>
                    <a:pt x="39" y="69"/>
                  </a:lnTo>
                  <a:lnTo>
                    <a:pt x="39" y="81"/>
                  </a:lnTo>
                  <a:lnTo>
                    <a:pt x="7" y="69"/>
                  </a:lnTo>
                  <a:lnTo>
                    <a:pt x="0"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7" name="Freeform 317"/>
            <p:cNvSpPr/>
            <p:nvPr/>
          </p:nvSpPr>
          <p:spPr bwMode="auto">
            <a:xfrm>
              <a:off x="3931" y="2091"/>
              <a:ext cx="8" cy="13"/>
            </a:xfrm>
            <a:custGeom>
              <a:avLst/>
              <a:gdLst/>
              <a:ahLst/>
              <a:cxnLst>
                <a:cxn ang="0">
                  <a:pos x="0" y="0"/>
                </a:cxn>
                <a:cxn ang="0">
                  <a:pos x="7" y="0"/>
                </a:cxn>
                <a:cxn ang="0">
                  <a:pos x="12" y="5"/>
                </a:cxn>
                <a:cxn ang="0">
                  <a:pos x="11" y="15"/>
                </a:cxn>
                <a:cxn ang="0">
                  <a:pos x="0" y="0"/>
                </a:cxn>
              </a:cxnLst>
              <a:rect l="0" t="0" r="r" b="b"/>
              <a:pathLst>
                <a:path w="13" h="16">
                  <a:moveTo>
                    <a:pt x="0" y="0"/>
                  </a:moveTo>
                  <a:lnTo>
                    <a:pt x="7" y="0"/>
                  </a:lnTo>
                  <a:lnTo>
                    <a:pt x="12" y="5"/>
                  </a:lnTo>
                  <a:lnTo>
                    <a:pt x="11" y="15"/>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18" name="Freeform 318"/>
            <p:cNvSpPr/>
            <p:nvPr/>
          </p:nvSpPr>
          <p:spPr bwMode="auto">
            <a:xfrm>
              <a:off x="3931" y="2091"/>
              <a:ext cx="13" cy="18"/>
            </a:xfrm>
            <a:custGeom>
              <a:avLst/>
              <a:gdLst/>
              <a:ahLst/>
              <a:cxnLst>
                <a:cxn ang="0">
                  <a:pos x="0" y="0"/>
                </a:cxn>
                <a:cxn ang="0">
                  <a:pos x="10" y="0"/>
                </a:cxn>
                <a:cxn ang="0">
                  <a:pos x="18" y="7"/>
                </a:cxn>
                <a:cxn ang="0">
                  <a:pos x="16" y="21"/>
                </a:cxn>
                <a:cxn ang="0">
                  <a:pos x="0" y="0"/>
                </a:cxn>
              </a:cxnLst>
              <a:rect l="0" t="0" r="r" b="b"/>
              <a:pathLst>
                <a:path w="19" h="22">
                  <a:moveTo>
                    <a:pt x="0" y="0"/>
                  </a:moveTo>
                  <a:lnTo>
                    <a:pt x="10" y="0"/>
                  </a:lnTo>
                  <a:lnTo>
                    <a:pt x="18" y="7"/>
                  </a:lnTo>
                  <a:lnTo>
                    <a:pt x="16" y="21"/>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19" name="Freeform 319"/>
            <p:cNvSpPr/>
            <p:nvPr/>
          </p:nvSpPr>
          <p:spPr bwMode="auto">
            <a:xfrm>
              <a:off x="3950" y="2112"/>
              <a:ext cx="8" cy="16"/>
            </a:xfrm>
            <a:custGeom>
              <a:avLst/>
              <a:gdLst/>
              <a:ahLst/>
              <a:cxnLst>
                <a:cxn ang="0">
                  <a:pos x="0" y="0"/>
                </a:cxn>
                <a:cxn ang="0">
                  <a:pos x="0" y="18"/>
                </a:cxn>
                <a:cxn ang="0">
                  <a:pos x="10" y="8"/>
                </a:cxn>
                <a:cxn ang="0">
                  <a:pos x="0" y="0"/>
                </a:cxn>
              </a:cxnLst>
              <a:rect l="0" t="0" r="r" b="b"/>
              <a:pathLst>
                <a:path w="11" h="19">
                  <a:moveTo>
                    <a:pt x="0" y="0"/>
                  </a:moveTo>
                  <a:lnTo>
                    <a:pt x="0" y="18"/>
                  </a:lnTo>
                  <a:lnTo>
                    <a:pt x="10" y="8"/>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20" name="Freeform 320"/>
            <p:cNvSpPr/>
            <p:nvPr/>
          </p:nvSpPr>
          <p:spPr bwMode="auto">
            <a:xfrm>
              <a:off x="3950" y="2112"/>
              <a:ext cx="13" cy="22"/>
            </a:xfrm>
            <a:custGeom>
              <a:avLst/>
              <a:gdLst/>
              <a:ahLst/>
              <a:cxnLst>
                <a:cxn ang="0">
                  <a:pos x="0" y="0"/>
                </a:cxn>
                <a:cxn ang="0">
                  <a:pos x="0" y="24"/>
                </a:cxn>
                <a:cxn ang="0">
                  <a:pos x="16" y="11"/>
                </a:cxn>
                <a:cxn ang="0">
                  <a:pos x="0" y="0"/>
                </a:cxn>
              </a:cxnLst>
              <a:rect l="0" t="0" r="r" b="b"/>
              <a:pathLst>
                <a:path w="17" h="25">
                  <a:moveTo>
                    <a:pt x="0" y="0"/>
                  </a:moveTo>
                  <a:lnTo>
                    <a:pt x="0" y="24"/>
                  </a:lnTo>
                  <a:lnTo>
                    <a:pt x="16" y="11"/>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21" name="Freeform 321"/>
            <p:cNvSpPr/>
            <p:nvPr/>
          </p:nvSpPr>
          <p:spPr bwMode="auto">
            <a:xfrm>
              <a:off x="3950" y="2139"/>
              <a:ext cx="44" cy="47"/>
            </a:xfrm>
            <a:custGeom>
              <a:avLst/>
              <a:gdLst/>
              <a:ahLst/>
              <a:cxnLst>
                <a:cxn ang="0">
                  <a:pos x="0" y="38"/>
                </a:cxn>
                <a:cxn ang="0">
                  <a:pos x="13" y="16"/>
                </a:cxn>
                <a:cxn ang="0">
                  <a:pos x="29" y="18"/>
                </a:cxn>
                <a:cxn ang="0">
                  <a:pos x="48" y="0"/>
                </a:cxn>
                <a:cxn ang="0">
                  <a:pos x="60" y="12"/>
                </a:cxn>
                <a:cxn ang="0">
                  <a:pos x="55" y="44"/>
                </a:cxn>
                <a:cxn ang="0">
                  <a:pos x="50" y="31"/>
                </a:cxn>
                <a:cxn ang="0">
                  <a:pos x="45" y="54"/>
                </a:cxn>
                <a:cxn ang="0">
                  <a:pos x="31" y="47"/>
                </a:cxn>
                <a:cxn ang="0">
                  <a:pos x="22" y="25"/>
                </a:cxn>
                <a:cxn ang="0">
                  <a:pos x="0" y="38"/>
                </a:cxn>
              </a:cxnLst>
              <a:rect l="0" t="0" r="r" b="b"/>
              <a:pathLst>
                <a:path w="61" h="55">
                  <a:moveTo>
                    <a:pt x="0" y="38"/>
                  </a:moveTo>
                  <a:lnTo>
                    <a:pt x="13" y="16"/>
                  </a:lnTo>
                  <a:lnTo>
                    <a:pt x="29" y="18"/>
                  </a:lnTo>
                  <a:lnTo>
                    <a:pt x="48" y="0"/>
                  </a:lnTo>
                  <a:lnTo>
                    <a:pt x="60" y="12"/>
                  </a:lnTo>
                  <a:lnTo>
                    <a:pt x="55" y="44"/>
                  </a:lnTo>
                  <a:lnTo>
                    <a:pt x="50" y="31"/>
                  </a:lnTo>
                  <a:lnTo>
                    <a:pt x="45" y="54"/>
                  </a:lnTo>
                  <a:lnTo>
                    <a:pt x="31" y="47"/>
                  </a:lnTo>
                  <a:lnTo>
                    <a:pt x="22" y="25"/>
                  </a:lnTo>
                  <a:lnTo>
                    <a:pt x="0" y="3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22" name="Freeform 322"/>
            <p:cNvSpPr/>
            <p:nvPr/>
          </p:nvSpPr>
          <p:spPr bwMode="auto">
            <a:xfrm>
              <a:off x="3950" y="2139"/>
              <a:ext cx="49" cy="53"/>
            </a:xfrm>
            <a:custGeom>
              <a:avLst/>
              <a:gdLst/>
              <a:ahLst/>
              <a:cxnLst>
                <a:cxn ang="0">
                  <a:pos x="0" y="42"/>
                </a:cxn>
                <a:cxn ang="0">
                  <a:pos x="14" y="18"/>
                </a:cxn>
                <a:cxn ang="0">
                  <a:pos x="32" y="20"/>
                </a:cxn>
                <a:cxn ang="0">
                  <a:pos x="53" y="0"/>
                </a:cxn>
                <a:cxn ang="0">
                  <a:pos x="66" y="13"/>
                </a:cxn>
                <a:cxn ang="0">
                  <a:pos x="61" y="49"/>
                </a:cxn>
                <a:cxn ang="0">
                  <a:pos x="55" y="34"/>
                </a:cxn>
                <a:cxn ang="0">
                  <a:pos x="50" y="60"/>
                </a:cxn>
                <a:cxn ang="0">
                  <a:pos x="34" y="52"/>
                </a:cxn>
                <a:cxn ang="0">
                  <a:pos x="24" y="28"/>
                </a:cxn>
                <a:cxn ang="0">
                  <a:pos x="0" y="42"/>
                </a:cxn>
              </a:cxnLst>
              <a:rect l="0" t="0" r="r" b="b"/>
              <a:pathLst>
                <a:path w="67" h="61">
                  <a:moveTo>
                    <a:pt x="0" y="42"/>
                  </a:moveTo>
                  <a:lnTo>
                    <a:pt x="14" y="18"/>
                  </a:lnTo>
                  <a:lnTo>
                    <a:pt x="32" y="20"/>
                  </a:lnTo>
                  <a:lnTo>
                    <a:pt x="53" y="0"/>
                  </a:lnTo>
                  <a:lnTo>
                    <a:pt x="66" y="13"/>
                  </a:lnTo>
                  <a:lnTo>
                    <a:pt x="61" y="49"/>
                  </a:lnTo>
                  <a:lnTo>
                    <a:pt x="55" y="34"/>
                  </a:lnTo>
                  <a:lnTo>
                    <a:pt x="50" y="60"/>
                  </a:lnTo>
                  <a:lnTo>
                    <a:pt x="34" y="52"/>
                  </a:lnTo>
                  <a:lnTo>
                    <a:pt x="24" y="28"/>
                  </a:lnTo>
                  <a:lnTo>
                    <a:pt x="0" y="4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23" name="Freeform 323"/>
            <p:cNvSpPr/>
            <p:nvPr/>
          </p:nvSpPr>
          <p:spPr bwMode="auto">
            <a:xfrm>
              <a:off x="3954" y="2123"/>
              <a:ext cx="7" cy="20"/>
            </a:xfrm>
            <a:custGeom>
              <a:avLst/>
              <a:gdLst/>
              <a:ahLst/>
              <a:cxnLst>
                <a:cxn ang="0">
                  <a:pos x="0" y="15"/>
                </a:cxn>
                <a:cxn ang="0">
                  <a:pos x="3" y="10"/>
                </a:cxn>
                <a:cxn ang="0">
                  <a:pos x="9" y="0"/>
                </a:cxn>
                <a:cxn ang="0">
                  <a:pos x="6" y="21"/>
                </a:cxn>
                <a:cxn ang="0">
                  <a:pos x="0" y="15"/>
                </a:cxn>
              </a:cxnLst>
              <a:rect l="0" t="0" r="r" b="b"/>
              <a:pathLst>
                <a:path w="10" h="22">
                  <a:moveTo>
                    <a:pt x="0" y="15"/>
                  </a:moveTo>
                  <a:lnTo>
                    <a:pt x="3" y="10"/>
                  </a:lnTo>
                  <a:lnTo>
                    <a:pt x="9" y="0"/>
                  </a:lnTo>
                  <a:lnTo>
                    <a:pt x="6" y="21"/>
                  </a:lnTo>
                  <a:lnTo>
                    <a:pt x="0" y="1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24" name="Freeform 324"/>
            <p:cNvSpPr/>
            <p:nvPr/>
          </p:nvSpPr>
          <p:spPr bwMode="auto">
            <a:xfrm>
              <a:off x="3954" y="2123"/>
              <a:ext cx="11" cy="24"/>
            </a:xfrm>
            <a:custGeom>
              <a:avLst/>
              <a:gdLst/>
              <a:ahLst/>
              <a:cxnLst>
                <a:cxn ang="0">
                  <a:pos x="0" y="19"/>
                </a:cxn>
                <a:cxn ang="0">
                  <a:pos x="5" y="13"/>
                </a:cxn>
                <a:cxn ang="0">
                  <a:pos x="15" y="0"/>
                </a:cxn>
                <a:cxn ang="0">
                  <a:pos x="10" y="27"/>
                </a:cxn>
                <a:cxn ang="0">
                  <a:pos x="0" y="19"/>
                </a:cxn>
              </a:cxnLst>
              <a:rect l="0" t="0" r="r" b="b"/>
              <a:pathLst>
                <a:path w="16" h="28">
                  <a:moveTo>
                    <a:pt x="0" y="19"/>
                  </a:moveTo>
                  <a:lnTo>
                    <a:pt x="5" y="13"/>
                  </a:lnTo>
                  <a:lnTo>
                    <a:pt x="15" y="0"/>
                  </a:lnTo>
                  <a:lnTo>
                    <a:pt x="10" y="27"/>
                  </a:lnTo>
                  <a:lnTo>
                    <a:pt x="0" y="1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25" name="Freeform 325"/>
            <p:cNvSpPr/>
            <p:nvPr/>
          </p:nvSpPr>
          <p:spPr bwMode="auto">
            <a:xfrm>
              <a:off x="2775" y="1497"/>
              <a:ext cx="105" cy="90"/>
            </a:xfrm>
            <a:custGeom>
              <a:avLst/>
              <a:gdLst/>
              <a:ahLst/>
              <a:cxnLst>
                <a:cxn ang="0">
                  <a:pos x="0" y="17"/>
                </a:cxn>
                <a:cxn ang="0">
                  <a:pos x="10" y="72"/>
                </a:cxn>
                <a:cxn ang="0">
                  <a:pos x="82" y="99"/>
                </a:cxn>
                <a:cxn ang="0">
                  <a:pos x="118" y="104"/>
                </a:cxn>
                <a:cxn ang="0">
                  <a:pos x="141" y="77"/>
                </a:cxn>
                <a:cxn ang="0">
                  <a:pos x="128" y="44"/>
                </a:cxn>
                <a:cxn ang="0">
                  <a:pos x="138" y="37"/>
                </a:cxn>
                <a:cxn ang="0">
                  <a:pos x="132" y="12"/>
                </a:cxn>
                <a:cxn ang="0">
                  <a:pos x="76" y="5"/>
                </a:cxn>
                <a:cxn ang="0">
                  <a:pos x="45" y="0"/>
                </a:cxn>
                <a:cxn ang="0">
                  <a:pos x="0" y="17"/>
                </a:cxn>
              </a:cxnLst>
              <a:rect l="0" t="0" r="r" b="b"/>
              <a:pathLst>
                <a:path w="142" h="105">
                  <a:moveTo>
                    <a:pt x="0" y="17"/>
                  </a:moveTo>
                  <a:lnTo>
                    <a:pt x="10" y="72"/>
                  </a:lnTo>
                  <a:lnTo>
                    <a:pt x="82" y="99"/>
                  </a:lnTo>
                  <a:lnTo>
                    <a:pt x="118" y="104"/>
                  </a:lnTo>
                  <a:lnTo>
                    <a:pt x="141" y="77"/>
                  </a:lnTo>
                  <a:lnTo>
                    <a:pt x="128" y="44"/>
                  </a:lnTo>
                  <a:lnTo>
                    <a:pt x="138" y="37"/>
                  </a:lnTo>
                  <a:lnTo>
                    <a:pt x="132" y="12"/>
                  </a:lnTo>
                  <a:lnTo>
                    <a:pt x="76" y="5"/>
                  </a:lnTo>
                  <a:lnTo>
                    <a:pt x="45" y="0"/>
                  </a:lnTo>
                  <a:lnTo>
                    <a:pt x="0" y="1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26" name="Freeform 326"/>
            <p:cNvSpPr/>
            <p:nvPr/>
          </p:nvSpPr>
          <p:spPr bwMode="auto">
            <a:xfrm>
              <a:off x="2775" y="1497"/>
              <a:ext cx="109" cy="96"/>
            </a:xfrm>
            <a:custGeom>
              <a:avLst/>
              <a:gdLst/>
              <a:ahLst/>
              <a:cxnLst>
                <a:cxn ang="0">
                  <a:pos x="0" y="18"/>
                </a:cxn>
                <a:cxn ang="0">
                  <a:pos x="10" y="76"/>
                </a:cxn>
                <a:cxn ang="0">
                  <a:pos x="86" y="105"/>
                </a:cxn>
                <a:cxn ang="0">
                  <a:pos x="123" y="110"/>
                </a:cxn>
                <a:cxn ang="0">
                  <a:pos x="147" y="81"/>
                </a:cxn>
                <a:cxn ang="0">
                  <a:pos x="133" y="47"/>
                </a:cxn>
                <a:cxn ang="0">
                  <a:pos x="144" y="39"/>
                </a:cxn>
                <a:cxn ang="0">
                  <a:pos x="138" y="13"/>
                </a:cxn>
                <a:cxn ang="0">
                  <a:pos x="79" y="5"/>
                </a:cxn>
                <a:cxn ang="0">
                  <a:pos x="47" y="0"/>
                </a:cxn>
                <a:cxn ang="0">
                  <a:pos x="0" y="18"/>
                </a:cxn>
              </a:cxnLst>
              <a:rect l="0" t="0" r="r" b="b"/>
              <a:pathLst>
                <a:path w="148" h="111">
                  <a:moveTo>
                    <a:pt x="0" y="18"/>
                  </a:moveTo>
                  <a:lnTo>
                    <a:pt x="10" y="76"/>
                  </a:lnTo>
                  <a:lnTo>
                    <a:pt x="86" y="105"/>
                  </a:lnTo>
                  <a:lnTo>
                    <a:pt x="123" y="110"/>
                  </a:lnTo>
                  <a:lnTo>
                    <a:pt x="147" y="81"/>
                  </a:lnTo>
                  <a:lnTo>
                    <a:pt x="133" y="47"/>
                  </a:lnTo>
                  <a:lnTo>
                    <a:pt x="144" y="39"/>
                  </a:lnTo>
                  <a:lnTo>
                    <a:pt x="138" y="13"/>
                  </a:lnTo>
                  <a:lnTo>
                    <a:pt x="79" y="5"/>
                  </a:lnTo>
                  <a:lnTo>
                    <a:pt x="47" y="0"/>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27" name="Freeform 327"/>
            <p:cNvSpPr/>
            <p:nvPr/>
          </p:nvSpPr>
          <p:spPr bwMode="auto">
            <a:xfrm>
              <a:off x="2520" y="1705"/>
              <a:ext cx="32" cy="65"/>
            </a:xfrm>
            <a:custGeom>
              <a:avLst/>
              <a:gdLst/>
              <a:ahLst/>
              <a:cxnLst>
                <a:cxn ang="0">
                  <a:pos x="0" y="49"/>
                </a:cxn>
                <a:cxn ang="0">
                  <a:pos x="10" y="0"/>
                </a:cxn>
                <a:cxn ang="0">
                  <a:pos x="42" y="2"/>
                </a:cxn>
                <a:cxn ang="0">
                  <a:pos x="25" y="36"/>
                </a:cxn>
                <a:cxn ang="0">
                  <a:pos x="25" y="72"/>
                </a:cxn>
                <a:cxn ang="0">
                  <a:pos x="7" y="75"/>
                </a:cxn>
                <a:cxn ang="0">
                  <a:pos x="10" y="51"/>
                </a:cxn>
                <a:cxn ang="0">
                  <a:pos x="0" y="49"/>
                </a:cxn>
              </a:cxnLst>
              <a:rect l="0" t="0" r="r" b="b"/>
              <a:pathLst>
                <a:path w="43" h="76">
                  <a:moveTo>
                    <a:pt x="0" y="49"/>
                  </a:moveTo>
                  <a:lnTo>
                    <a:pt x="10" y="0"/>
                  </a:lnTo>
                  <a:lnTo>
                    <a:pt x="42" y="2"/>
                  </a:lnTo>
                  <a:lnTo>
                    <a:pt x="25" y="36"/>
                  </a:lnTo>
                  <a:lnTo>
                    <a:pt x="25" y="72"/>
                  </a:lnTo>
                  <a:lnTo>
                    <a:pt x="7" y="75"/>
                  </a:lnTo>
                  <a:lnTo>
                    <a:pt x="10" y="51"/>
                  </a:lnTo>
                  <a:lnTo>
                    <a:pt x="0" y="4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28" name="Freeform 328"/>
            <p:cNvSpPr/>
            <p:nvPr/>
          </p:nvSpPr>
          <p:spPr bwMode="auto">
            <a:xfrm>
              <a:off x="2520" y="1705"/>
              <a:ext cx="37" cy="70"/>
            </a:xfrm>
            <a:custGeom>
              <a:avLst/>
              <a:gdLst/>
              <a:ahLst/>
              <a:cxnLst>
                <a:cxn ang="0">
                  <a:pos x="0" y="53"/>
                </a:cxn>
                <a:cxn ang="0">
                  <a:pos x="11" y="0"/>
                </a:cxn>
                <a:cxn ang="0">
                  <a:pos x="48" y="2"/>
                </a:cxn>
                <a:cxn ang="0">
                  <a:pos x="29" y="39"/>
                </a:cxn>
                <a:cxn ang="0">
                  <a:pos x="29" y="78"/>
                </a:cxn>
                <a:cxn ang="0">
                  <a:pos x="8" y="81"/>
                </a:cxn>
                <a:cxn ang="0">
                  <a:pos x="11" y="55"/>
                </a:cxn>
                <a:cxn ang="0">
                  <a:pos x="0" y="53"/>
                </a:cxn>
              </a:cxnLst>
              <a:rect l="0" t="0" r="r" b="b"/>
              <a:pathLst>
                <a:path w="49" h="82">
                  <a:moveTo>
                    <a:pt x="0" y="53"/>
                  </a:moveTo>
                  <a:lnTo>
                    <a:pt x="11" y="0"/>
                  </a:lnTo>
                  <a:lnTo>
                    <a:pt x="48" y="2"/>
                  </a:lnTo>
                  <a:lnTo>
                    <a:pt x="29" y="39"/>
                  </a:lnTo>
                  <a:lnTo>
                    <a:pt x="29" y="78"/>
                  </a:lnTo>
                  <a:lnTo>
                    <a:pt x="8" y="81"/>
                  </a:lnTo>
                  <a:lnTo>
                    <a:pt x="11" y="55"/>
                  </a:lnTo>
                  <a:lnTo>
                    <a:pt x="0" y="5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29" name="Freeform 329"/>
            <p:cNvSpPr/>
            <p:nvPr/>
          </p:nvSpPr>
          <p:spPr bwMode="auto">
            <a:xfrm>
              <a:off x="2438" y="2102"/>
              <a:ext cx="31" cy="15"/>
            </a:xfrm>
            <a:custGeom>
              <a:avLst/>
              <a:gdLst/>
              <a:ahLst/>
              <a:cxnLst>
                <a:cxn ang="0">
                  <a:pos x="0" y="4"/>
                </a:cxn>
                <a:cxn ang="0">
                  <a:pos x="11" y="12"/>
                </a:cxn>
                <a:cxn ang="0">
                  <a:pos x="25" y="8"/>
                </a:cxn>
                <a:cxn ang="0">
                  <a:pos x="16" y="12"/>
                </a:cxn>
                <a:cxn ang="0">
                  <a:pos x="20" y="18"/>
                </a:cxn>
                <a:cxn ang="0">
                  <a:pos x="39" y="12"/>
                </a:cxn>
                <a:cxn ang="0">
                  <a:pos x="39" y="0"/>
                </a:cxn>
                <a:cxn ang="0">
                  <a:pos x="0" y="4"/>
                </a:cxn>
              </a:cxnLst>
              <a:rect l="0" t="0" r="r" b="b"/>
              <a:pathLst>
                <a:path w="40" h="19">
                  <a:moveTo>
                    <a:pt x="0" y="4"/>
                  </a:moveTo>
                  <a:lnTo>
                    <a:pt x="11" y="12"/>
                  </a:lnTo>
                  <a:lnTo>
                    <a:pt x="25" y="8"/>
                  </a:lnTo>
                  <a:lnTo>
                    <a:pt x="16" y="12"/>
                  </a:lnTo>
                  <a:lnTo>
                    <a:pt x="20" y="18"/>
                  </a:lnTo>
                  <a:lnTo>
                    <a:pt x="39" y="12"/>
                  </a:lnTo>
                  <a:lnTo>
                    <a:pt x="39" y="0"/>
                  </a:lnTo>
                  <a:lnTo>
                    <a:pt x="0" y="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30" name="Freeform 330"/>
            <p:cNvSpPr/>
            <p:nvPr/>
          </p:nvSpPr>
          <p:spPr bwMode="auto">
            <a:xfrm>
              <a:off x="2438" y="2102"/>
              <a:ext cx="35" cy="20"/>
            </a:xfrm>
            <a:custGeom>
              <a:avLst/>
              <a:gdLst/>
              <a:ahLst/>
              <a:cxnLst>
                <a:cxn ang="0">
                  <a:pos x="0" y="5"/>
                </a:cxn>
                <a:cxn ang="0">
                  <a:pos x="13" y="16"/>
                </a:cxn>
                <a:cxn ang="0">
                  <a:pos x="29" y="11"/>
                </a:cxn>
                <a:cxn ang="0">
                  <a:pos x="18" y="16"/>
                </a:cxn>
                <a:cxn ang="0">
                  <a:pos x="23" y="24"/>
                </a:cxn>
                <a:cxn ang="0">
                  <a:pos x="45" y="16"/>
                </a:cxn>
                <a:cxn ang="0">
                  <a:pos x="45" y="0"/>
                </a:cxn>
                <a:cxn ang="0">
                  <a:pos x="0" y="5"/>
                </a:cxn>
              </a:cxnLst>
              <a:rect l="0" t="0" r="r" b="b"/>
              <a:pathLst>
                <a:path w="46" h="25">
                  <a:moveTo>
                    <a:pt x="0" y="5"/>
                  </a:moveTo>
                  <a:lnTo>
                    <a:pt x="13" y="16"/>
                  </a:lnTo>
                  <a:lnTo>
                    <a:pt x="29" y="11"/>
                  </a:lnTo>
                  <a:lnTo>
                    <a:pt x="18" y="16"/>
                  </a:lnTo>
                  <a:lnTo>
                    <a:pt x="23" y="24"/>
                  </a:lnTo>
                  <a:lnTo>
                    <a:pt x="45" y="16"/>
                  </a:lnTo>
                  <a:lnTo>
                    <a:pt x="45" y="0"/>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1" name="Freeform 331"/>
            <p:cNvSpPr/>
            <p:nvPr/>
          </p:nvSpPr>
          <p:spPr bwMode="auto">
            <a:xfrm>
              <a:off x="3173" y="1927"/>
              <a:ext cx="4" cy="15"/>
            </a:xfrm>
            <a:custGeom>
              <a:avLst/>
              <a:gdLst/>
              <a:ahLst/>
              <a:cxnLst>
                <a:cxn ang="0">
                  <a:pos x="0" y="17"/>
                </a:cxn>
                <a:cxn ang="0">
                  <a:pos x="2" y="18"/>
                </a:cxn>
                <a:cxn ang="0">
                  <a:pos x="4" y="17"/>
                </a:cxn>
                <a:cxn ang="0">
                  <a:pos x="3" y="0"/>
                </a:cxn>
                <a:cxn ang="0">
                  <a:pos x="0" y="17"/>
                </a:cxn>
              </a:cxnLst>
              <a:rect l="0" t="0" r="r" b="b"/>
              <a:pathLst>
                <a:path w="5" h="19">
                  <a:moveTo>
                    <a:pt x="0" y="17"/>
                  </a:moveTo>
                  <a:lnTo>
                    <a:pt x="2" y="18"/>
                  </a:lnTo>
                  <a:lnTo>
                    <a:pt x="4" y="17"/>
                  </a:lnTo>
                  <a:lnTo>
                    <a:pt x="3" y="0"/>
                  </a:lnTo>
                  <a:lnTo>
                    <a:pt x="0" y="1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32" name="Freeform 332"/>
            <p:cNvSpPr/>
            <p:nvPr/>
          </p:nvSpPr>
          <p:spPr bwMode="auto">
            <a:xfrm>
              <a:off x="3173" y="1927"/>
              <a:ext cx="9" cy="20"/>
            </a:xfrm>
            <a:custGeom>
              <a:avLst/>
              <a:gdLst/>
              <a:ahLst/>
              <a:cxnLst>
                <a:cxn ang="0">
                  <a:pos x="0" y="22"/>
                </a:cxn>
                <a:cxn ang="0">
                  <a:pos x="5" y="24"/>
                </a:cxn>
                <a:cxn ang="0">
                  <a:pos x="10" y="22"/>
                </a:cxn>
                <a:cxn ang="0">
                  <a:pos x="7" y="0"/>
                </a:cxn>
                <a:cxn ang="0">
                  <a:pos x="0" y="22"/>
                </a:cxn>
              </a:cxnLst>
              <a:rect l="0" t="0" r="r" b="b"/>
              <a:pathLst>
                <a:path w="11" h="25">
                  <a:moveTo>
                    <a:pt x="0" y="22"/>
                  </a:moveTo>
                  <a:lnTo>
                    <a:pt x="5" y="24"/>
                  </a:lnTo>
                  <a:lnTo>
                    <a:pt x="10" y="22"/>
                  </a:lnTo>
                  <a:lnTo>
                    <a:pt x="7" y="0"/>
                  </a:lnTo>
                  <a:lnTo>
                    <a:pt x="0" y="2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3" name="Freeform 333"/>
            <p:cNvSpPr/>
            <p:nvPr/>
          </p:nvSpPr>
          <p:spPr bwMode="auto">
            <a:xfrm>
              <a:off x="2844" y="1605"/>
              <a:ext cx="97" cy="65"/>
            </a:xfrm>
            <a:custGeom>
              <a:avLst/>
              <a:gdLst/>
              <a:ahLst/>
              <a:cxnLst>
                <a:cxn ang="0">
                  <a:pos x="0" y="36"/>
                </a:cxn>
                <a:cxn ang="0">
                  <a:pos x="34" y="70"/>
                </a:cxn>
                <a:cxn ang="0">
                  <a:pos x="118" y="75"/>
                </a:cxn>
                <a:cxn ang="0">
                  <a:pos x="130" y="49"/>
                </a:cxn>
                <a:cxn ang="0">
                  <a:pos x="110" y="46"/>
                </a:cxn>
                <a:cxn ang="0">
                  <a:pos x="110" y="24"/>
                </a:cxn>
                <a:cxn ang="0">
                  <a:pos x="90" y="0"/>
                </a:cxn>
                <a:cxn ang="0">
                  <a:pos x="34" y="5"/>
                </a:cxn>
                <a:cxn ang="0">
                  <a:pos x="0" y="36"/>
                </a:cxn>
              </a:cxnLst>
              <a:rect l="0" t="0" r="r" b="b"/>
              <a:pathLst>
                <a:path w="131" h="76">
                  <a:moveTo>
                    <a:pt x="0" y="36"/>
                  </a:moveTo>
                  <a:lnTo>
                    <a:pt x="34" y="70"/>
                  </a:lnTo>
                  <a:lnTo>
                    <a:pt x="118" y="75"/>
                  </a:lnTo>
                  <a:lnTo>
                    <a:pt x="130" y="49"/>
                  </a:lnTo>
                  <a:lnTo>
                    <a:pt x="110" y="46"/>
                  </a:lnTo>
                  <a:lnTo>
                    <a:pt x="110" y="24"/>
                  </a:lnTo>
                  <a:lnTo>
                    <a:pt x="90" y="0"/>
                  </a:lnTo>
                  <a:lnTo>
                    <a:pt x="34" y="5"/>
                  </a:lnTo>
                  <a:lnTo>
                    <a:pt x="0" y="36"/>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34" name="Freeform 334"/>
            <p:cNvSpPr/>
            <p:nvPr/>
          </p:nvSpPr>
          <p:spPr bwMode="auto">
            <a:xfrm>
              <a:off x="2844" y="1605"/>
              <a:ext cx="100" cy="70"/>
            </a:xfrm>
            <a:custGeom>
              <a:avLst/>
              <a:gdLst/>
              <a:ahLst/>
              <a:cxnLst>
                <a:cxn ang="0">
                  <a:pos x="0" y="39"/>
                </a:cxn>
                <a:cxn ang="0">
                  <a:pos x="36" y="76"/>
                </a:cxn>
                <a:cxn ang="0">
                  <a:pos x="123" y="81"/>
                </a:cxn>
                <a:cxn ang="0">
                  <a:pos x="136" y="53"/>
                </a:cxn>
                <a:cxn ang="0">
                  <a:pos x="115" y="50"/>
                </a:cxn>
                <a:cxn ang="0">
                  <a:pos x="115" y="26"/>
                </a:cxn>
                <a:cxn ang="0">
                  <a:pos x="94" y="0"/>
                </a:cxn>
                <a:cxn ang="0">
                  <a:pos x="36" y="5"/>
                </a:cxn>
                <a:cxn ang="0">
                  <a:pos x="0" y="39"/>
                </a:cxn>
              </a:cxnLst>
              <a:rect l="0" t="0" r="r" b="b"/>
              <a:pathLst>
                <a:path w="137" h="82">
                  <a:moveTo>
                    <a:pt x="0" y="39"/>
                  </a:moveTo>
                  <a:lnTo>
                    <a:pt x="36" y="76"/>
                  </a:lnTo>
                  <a:lnTo>
                    <a:pt x="123" y="81"/>
                  </a:lnTo>
                  <a:lnTo>
                    <a:pt x="136" y="53"/>
                  </a:lnTo>
                  <a:lnTo>
                    <a:pt x="115" y="50"/>
                  </a:lnTo>
                  <a:lnTo>
                    <a:pt x="115" y="26"/>
                  </a:lnTo>
                  <a:lnTo>
                    <a:pt x="94" y="0"/>
                  </a:lnTo>
                  <a:lnTo>
                    <a:pt x="36" y="5"/>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5" name="Freeform 335"/>
            <p:cNvSpPr/>
            <p:nvPr/>
          </p:nvSpPr>
          <p:spPr bwMode="auto">
            <a:xfrm>
              <a:off x="2938" y="2274"/>
              <a:ext cx="13" cy="18"/>
            </a:xfrm>
            <a:custGeom>
              <a:avLst/>
              <a:gdLst/>
              <a:ahLst/>
              <a:cxnLst>
                <a:cxn ang="0">
                  <a:pos x="0" y="20"/>
                </a:cxn>
                <a:cxn ang="0">
                  <a:pos x="8" y="4"/>
                </a:cxn>
                <a:cxn ang="0">
                  <a:pos x="16" y="0"/>
                </a:cxn>
                <a:cxn ang="0">
                  <a:pos x="18" y="16"/>
                </a:cxn>
                <a:cxn ang="0">
                  <a:pos x="0" y="20"/>
                </a:cxn>
              </a:cxnLst>
              <a:rect l="0" t="0" r="r" b="b"/>
              <a:pathLst>
                <a:path w="19" h="21">
                  <a:moveTo>
                    <a:pt x="0" y="20"/>
                  </a:moveTo>
                  <a:lnTo>
                    <a:pt x="8" y="4"/>
                  </a:lnTo>
                  <a:lnTo>
                    <a:pt x="16" y="0"/>
                  </a:lnTo>
                  <a:lnTo>
                    <a:pt x="18" y="16"/>
                  </a:lnTo>
                  <a:lnTo>
                    <a:pt x="0" y="2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36" name="Freeform 336"/>
            <p:cNvSpPr/>
            <p:nvPr/>
          </p:nvSpPr>
          <p:spPr bwMode="auto">
            <a:xfrm>
              <a:off x="2938" y="2274"/>
              <a:ext cx="19" cy="23"/>
            </a:xfrm>
            <a:custGeom>
              <a:avLst/>
              <a:gdLst/>
              <a:ahLst/>
              <a:cxnLst>
                <a:cxn ang="0">
                  <a:pos x="0" y="26"/>
                </a:cxn>
                <a:cxn ang="0">
                  <a:pos x="11" y="5"/>
                </a:cxn>
                <a:cxn ang="0">
                  <a:pos x="21" y="0"/>
                </a:cxn>
                <a:cxn ang="0">
                  <a:pos x="24" y="21"/>
                </a:cxn>
                <a:cxn ang="0">
                  <a:pos x="0" y="26"/>
                </a:cxn>
              </a:cxnLst>
              <a:rect l="0" t="0" r="r" b="b"/>
              <a:pathLst>
                <a:path w="25" h="27">
                  <a:moveTo>
                    <a:pt x="0" y="26"/>
                  </a:moveTo>
                  <a:lnTo>
                    <a:pt x="11" y="5"/>
                  </a:lnTo>
                  <a:lnTo>
                    <a:pt x="21" y="0"/>
                  </a:lnTo>
                  <a:lnTo>
                    <a:pt x="24" y="21"/>
                  </a:lnTo>
                  <a:lnTo>
                    <a:pt x="0" y="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7" name="Freeform 337"/>
            <p:cNvSpPr/>
            <p:nvPr/>
          </p:nvSpPr>
          <p:spPr bwMode="auto">
            <a:xfrm>
              <a:off x="2997" y="1845"/>
              <a:ext cx="227" cy="216"/>
            </a:xfrm>
            <a:custGeom>
              <a:avLst/>
              <a:gdLst/>
              <a:ahLst/>
              <a:cxnLst>
                <a:cxn ang="0">
                  <a:pos x="0" y="63"/>
                </a:cxn>
                <a:cxn ang="0">
                  <a:pos x="6" y="43"/>
                </a:cxn>
                <a:cxn ang="0">
                  <a:pos x="24" y="46"/>
                </a:cxn>
                <a:cxn ang="0">
                  <a:pos x="42" y="33"/>
                </a:cxn>
                <a:cxn ang="0">
                  <a:pos x="49" y="24"/>
                </a:cxn>
                <a:cxn ang="0">
                  <a:pos x="33" y="8"/>
                </a:cxn>
                <a:cxn ang="0">
                  <a:pos x="67" y="0"/>
                </a:cxn>
                <a:cxn ang="0">
                  <a:pos x="128" y="27"/>
                </a:cxn>
                <a:cxn ang="0">
                  <a:pos x="128" y="38"/>
                </a:cxn>
                <a:cxn ang="0">
                  <a:pos x="147" y="46"/>
                </a:cxn>
                <a:cxn ang="0">
                  <a:pos x="160" y="56"/>
                </a:cxn>
                <a:cxn ang="0">
                  <a:pos x="175" y="46"/>
                </a:cxn>
                <a:cxn ang="0">
                  <a:pos x="198" y="59"/>
                </a:cxn>
                <a:cxn ang="0">
                  <a:pos x="232" y="115"/>
                </a:cxn>
                <a:cxn ang="0">
                  <a:pos x="237" y="117"/>
                </a:cxn>
                <a:cxn ang="0">
                  <a:pos x="252" y="143"/>
                </a:cxn>
                <a:cxn ang="0">
                  <a:pos x="299" y="146"/>
                </a:cxn>
                <a:cxn ang="0">
                  <a:pos x="304" y="156"/>
                </a:cxn>
                <a:cxn ang="0">
                  <a:pos x="296" y="187"/>
                </a:cxn>
                <a:cxn ang="0">
                  <a:pos x="252" y="202"/>
                </a:cxn>
                <a:cxn ang="0">
                  <a:pos x="203" y="212"/>
                </a:cxn>
                <a:cxn ang="0">
                  <a:pos x="168" y="253"/>
                </a:cxn>
                <a:cxn ang="0">
                  <a:pos x="168" y="235"/>
                </a:cxn>
                <a:cxn ang="0">
                  <a:pos x="144" y="228"/>
                </a:cxn>
                <a:cxn ang="0">
                  <a:pos x="117" y="237"/>
                </a:cxn>
                <a:cxn ang="0">
                  <a:pos x="90" y="194"/>
                </a:cxn>
                <a:cxn ang="0">
                  <a:pos x="70" y="176"/>
                </a:cxn>
                <a:cxn ang="0">
                  <a:pos x="57" y="128"/>
                </a:cxn>
                <a:cxn ang="0">
                  <a:pos x="0" y="63"/>
                </a:cxn>
              </a:cxnLst>
              <a:rect l="0" t="0" r="r" b="b"/>
              <a:pathLst>
                <a:path w="305" h="254">
                  <a:moveTo>
                    <a:pt x="0" y="63"/>
                  </a:moveTo>
                  <a:lnTo>
                    <a:pt x="6" y="43"/>
                  </a:lnTo>
                  <a:lnTo>
                    <a:pt x="24" y="46"/>
                  </a:lnTo>
                  <a:lnTo>
                    <a:pt x="42" y="33"/>
                  </a:lnTo>
                  <a:lnTo>
                    <a:pt x="49" y="24"/>
                  </a:lnTo>
                  <a:lnTo>
                    <a:pt x="33" y="8"/>
                  </a:lnTo>
                  <a:lnTo>
                    <a:pt x="67" y="0"/>
                  </a:lnTo>
                  <a:lnTo>
                    <a:pt x="128" y="27"/>
                  </a:lnTo>
                  <a:lnTo>
                    <a:pt x="128" y="38"/>
                  </a:lnTo>
                  <a:lnTo>
                    <a:pt x="147" y="46"/>
                  </a:lnTo>
                  <a:lnTo>
                    <a:pt x="160" y="56"/>
                  </a:lnTo>
                  <a:lnTo>
                    <a:pt x="175" y="46"/>
                  </a:lnTo>
                  <a:lnTo>
                    <a:pt x="198" y="59"/>
                  </a:lnTo>
                  <a:lnTo>
                    <a:pt x="232" y="115"/>
                  </a:lnTo>
                  <a:lnTo>
                    <a:pt x="237" y="117"/>
                  </a:lnTo>
                  <a:lnTo>
                    <a:pt x="252" y="143"/>
                  </a:lnTo>
                  <a:lnTo>
                    <a:pt x="299" y="146"/>
                  </a:lnTo>
                  <a:lnTo>
                    <a:pt x="304" y="156"/>
                  </a:lnTo>
                  <a:lnTo>
                    <a:pt x="296" y="187"/>
                  </a:lnTo>
                  <a:lnTo>
                    <a:pt x="252" y="202"/>
                  </a:lnTo>
                  <a:lnTo>
                    <a:pt x="203" y="212"/>
                  </a:lnTo>
                  <a:lnTo>
                    <a:pt x="168" y="253"/>
                  </a:lnTo>
                  <a:lnTo>
                    <a:pt x="168" y="235"/>
                  </a:lnTo>
                  <a:lnTo>
                    <a:pt x="144" y="228"/>
                  </a:lnTo>
                  <a:lnTo>
                    <a:pt x="117" y="237"/>
                  </a:lnTo>
                  <a:lnTo>
                    <a:pt x="90" y="194"/>
                  </a:lnTo>
                  <a:lnTo>
                    <a:pt x="70" y="176"/>
                  </a:lnTo>
                  <a:lnTo>
                    <a:pt x="57" y="128"/>
                  </a:lnTo>
                  <a:lnTo>
                    <a:pt x="0" y="6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38" name="Freeform 338"/>
            <p:cNvSpPr/>
            <p:nvPr/>
          </p:nvSpPr>
          <p:spPr bwMode="auto">
            <a:xfrm>
              <a:off x="2997" y="1845"/>
              <a:ext cx="231" cy="222"/>
            </a:xfrm>
            <a:custGeom>
              <a:avLst/>
              <a:gdLst/>
              <a:ahLst/>
              <a:cxnLst>
                <a:cxn ang="0">
                  <a:pos x="0" y="65"/>
                </a:cxn>
                <a:cxn ang="0">
                  <a:pos x="6" y="44"/>
                </a:cxn>
                <a:cxn ang="0">
                  <a:pos x="24" y="47"/>
                </a:cxn>
                <a:cxn ang="0">
                  <a:pos x="43" y="34"/>
                </a:cxn>
                <a:cxn ang="0">
                  <a:pos x="50" y="25"/>
                </a:cxn>
                <a:cxn ang="0">
                  <a:pos x="34" y="8"/>
                </a:cxn>
                <a:cxn ang="0">
                  <a:pos x="68" y="0"/>
                </a:cxn>
                <a:cxn ang="0">
                  <a:pos x="131" y="28"/>
                </a:cxn>
                <a:cxn ang="0">
                  <a:pos x="131" y="39"/>
                </a:cxn>
                <a:cxn ang="0">
                  <a:pos x="150" y="47"/>
                </a:cxn>
                <a:cxn ang="0">
                  <a:pos x="163" y="57"/>
                </a:cxn>
                <a:cxn ang="0">
                  <a:pos x="178" y="47"/>
                </a:cxn>
                <a:cxn ang="0">
                  <a:pos x="202" y="60"/>
                </a:cxn>
                <a:cxn ang="0">
                  <a:pos x="237" y="118"/>
                </a:cxn>
                <a:cxn ang="0">
                  <a:pos x="242" y="120"/>
                </a:cxn>
                <a:cxn ang="0">
                  <a:pos x="257" y="146"/>
                </a:cxn>
                <a:cxn ang="0">
                  <a:pos x="305" y="149"/>
                </a:cxn>
                <a:cxn ang="0">
                  <a:pos x="310" y="160"/>
                </a:cxn>
                <a:cxn ang="0">
                  <a:pos x="302" y="191"/>
                </a:cxn>
                <a:cxn ang="0">
                  <a:pos x="257" y="207"/>
                </a:cxn>
                <a:cxn ang="0">
                  <a:pos x="207" y="217"/>
                </a:cxn>
                <a:cxn ang="0">
                  <a:pos x="171" y="259"/>
                </a:cxn>
                <a:cxn ang="0">
                  <a:pos x="171" y="241"/>
                </a:cxn>
                <a:cxn ang="0">
                  <a:pos x="147" y="233"/>
                </a:cxn>
                <a:cxn ang="0">
                  <a:pos x="119" y="243"/>
                </a:cxn>
                <a:cxn ang="0">
                  <a:pos x="92" y="199"/>
                </a:cxn>
                <a:cxn ang="0">
                  <a:pos x="71" y="180"/>
                </a:cxn>
                <a:cxn ang="0">
                  <a:pos x="58" y="131"/>
                </a:cxn>
                <a:cxn ang="0">
                  <a:pos x="0" y="65"/>
                </a:cxn>
              </a:cxnLst>
              <a:rect l="0" t="0" r="r" b="b"/>
              <a:pathLst>
                <a:path w="311" h="260">
                  <a:moveTo>
                    <a:pt x="0" y="65"/>
                  </a:moveTo>
                  <a:lnTo>
                    <a:pt x="6" y="44"/>
                  </a:lnTo>
                  <a:lnTo>
                    <a:pt x="24" y="47"/>
                  </a:lnTo>
                  <a:lnTo>
                    <a:pt x="43" y="34"/>
                  </a:lnTo>
                  <a:lnTo>
                    <a:pt x="50" y="25"/>
                  </a:lnTo>
                  <a:lnTo>
                    <a:pt x="34" y="8"/>
                  </a:lnTo>
                  <a:lnTo>
                    <a:pt x="68" y="0"/>
                  </a:lnTo>
                  <a:lnTo>
                    <a:pt x="131" y="28"/>
                  </a:lnTo>
                  <a:lnTo>
                    <a:pt x="131" y="39"/>
                  </a:lnTo>
                  <a:lnTo>
                    <a:pt x="150" y="47"/>
                  </a:lnTo>
                  <a:lnTo>
                    <a:pt x="163" y="57"/>
                  </a:lnTo>
                  <a:lnTo>
                    <a:pt x="178" y="47"/>
                  </a:lnTo>
                  <a:lnTo>
                    <a:pt x="202" y="60"/>
                  </a:lnTo>
                  <a:lnTo>
                    <a:pt x="237" y="118"/>
                  </a:lnTo>
                  <a:lnTo>
                    <a:pt x="242" y="120"/>
                  </a:lnTo>
                  <a:lnTo>
                    <a:pt x="257" y="146"/>
                  </a:lnTo>
                  <a:lnTo>
                    <a:pt x="305" y="149"/>
                  </a:lnTo>
                  <a:lnTo>
                    <a:pt x="310" y="160"/>
                  </a:lnTo>
                  <a:lnTo>
                    <a:pt x="302" y="191"/>
                  </a:lnTo>
                  <a:lnTo>
                    <a:pt x="257" y="207"/>
                  </a:lnTo>
                  <a:lnTo>
                    <a:pt x="207" y="217"/>
                  </a:lnTo>
                  <a:lnTo>
                    <a:pt x="171" y="259"/>
                  </a:lnTo>
                  <a:lnTo>
                    <a:pt x="171" y="241"/>
                  </a:lnTo>
                  <a:lnTo>
                    <a:pt x="147" y="233"/>
                  </a:lnTo>
                  <a:lnTo>
                    <a:pt x="119" y="243"/>
                  </a:lnTo>
                  <a:lnTo>
                    <a:pt x="92" y="199"/>
                  </a:lnTo>
                  <a:lnTo>
                    <a:pt x="71" y="180"/>
                  </a:lnTo>
                  <a:lnTo>
                    <a:pt x="58" y="131"/>
                  </a:lnTo>
                  <a:lnTo>
                    <a:pt x="0" y="6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39" name="Freeform 339"/>
            <p:cNvSpPr/>
            <p:nvPr/>
          </p:nvSpPr>
          <p:spPr bwMode="auto">
            <a:xfrm>
              <a:off x="2431" y="2050"/>
              <a:ext cx="65" cy="52"/>
            </a:xfrm>
            <a:custGeom>
              <a:avLst/>
              <a:gdLst/>
              <a:ahLst/>
              <a:cxnLst>
                <a:cxn ang="0">
                  <a:pos x="0" y="26"/>
                </a:cxn>
                <a:cxn ang="0">
                  <a:pos x="13" y="40"/>
                </a:cxn>
                <a:cxn ang="0">
                  <a:pos x="52" y="43"/>
                </a:cxn>
                <a:cxn ang="0">
                  <a:pos x="10" y="49"/>
                </a:cxn>
                <a:cxn ang="0">
                  <a:pos x="10" y="59"/>
                </a:cxn>
                <a:cxn ang="0">
                  <a:pos x="52" y="54"/>
                </a:cxn>
                <a:cxn ang="0">
                  <a:pos x="87" y="59"/>
                </a:cxn>
                <a:cxn ang="0">
                  <a:pos x="74" y="26"/>
                </a:cxn>
                <a:cxn ang="0">
                  <a:pos x="45" y="0"/>
                </a:cxn>
                <a:cxn ang="0">
                  <a:pos x="13" y="6"/>
                </a:cxn>
                <a:cxn ang="0">
                  <a:pos x="0" y="26"/>
                </a:cxn>
              </a:cxnLst>
              <a:rect l="0" t="0" r="r" b="b"/>
              <a:pathLst>
                <a:path w="88" h="60">
                  <a:moveTo>
                    <a:pt x="0" y="26"/>
                  </a:moveTo>
                  <a:lnTo>
                    <a:pt x="13" y="40"/>
                  </a:lnTo>
                  <a:lnTo>
                    <a:pt x="52" y="43"/>
                  </a:lnTo>
                  <a:lnTo>
                    <a:pt x="10" y="49"/>
                  </a:lnTo>
                  <a:lnTo>
                    <a:pt x="10" y="59"/>
                  </a:lnTo>
                  <a:lnTo>
                    <a:pt x="52" y="54"/>
                  </a:lnTo>
                  <a:lnTo>
                    <a:pt x="87" y="59"/>
                  </a:lnTo>
                  <a:lnTo>
                    <a:pt x="74" y="26"/>
                  </a:lnTo>
                  <a:lnTo>
                    <a:pt x="45" y="0"/>
                  </a:lnTo>
                  <a:lnTo>
                    <a:pt x="13" y="6"/>
                  </a:lnTo>
                  <a:lnTo>
                    <a:pt x="0" y="26"/>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40" name="Freeform 340"/>
            <p:cNvSpPr/>
            <p:nvPr/>
          </p:nvSpPr>
          <p:spPr bwMode="auto">
            <a:xfrm>
              <a:off x="2431" y="2050"/>
              <a:ext cx="69" cy="56"/>
            </a:xfrm>
            <a:custGeom>
              <a:avLst/>
              <a:gdLst/>
              <a:ahLst/>
              <a:cxnLst>
                <a:cxn ang="0">
                  <a:pos x="0" y="29"/>
                </a:cxn>
                <a:cxn ang="0">
                  <a:pos x="14" y="44"/>
                </a:cxn>
                <a:cxn ang="0">
                  <a:pos x="56" y="47"/>
                </a:cxn>
                <a:cxn ang="0">
                  <a:pos x="11" y="54"/>
                </a:cxn>
                <a:cxn ang="0">
                  <a:pos x="11" y="65"/>
                </a:cxn>
                <a:cxn ang="0">
                  <a:pos x="56" y="60"/>
                </a:cxn>
                <a:cxn ang="0">
                  <a:pos x="93" y="65"/>
                </a:cxn>
                <a:cxn ang="0">
                  <a:pos x="79" y="29"/>
                </a:cxn>
                <a:cxn ang="0">
                  <a:pos x="48" y="0"/>
                </a:cxn>
                <a:cxn ang="0">
                  <a:pos x="14" y="7"/>
                </a:cxn>
                <a:cxn ang="0">
                  <a:pos x="0" y="29"/>
                </a:cxn>
              </a:cxnLst>
              <a:rect l="0" t="0" r="r" b="b"/>
              <a:pathLst>
                <a:path w="94" h="66">
                  <a:moveTo>
                    <a:pt x="0" y="29"/>
                  </a:moveTo>
                  <a:lnTo>
                    <a:pt x="14" y="44"/>
                  </a:lnTo>
                  <a:lnTo>
                    <a:pt x="56" y="47"/>
                  </a:lnTo>
                  <a:lnTo>
                    <a:pt x="11" y="54"/>
                  </a:lnTo>
                  <a:lnTo>
                    <a:pt x="11" y="65"/>
                  </a:lnTo>
                  <a:lnTo>
                    <a:pt x="56" y="60"/>
                  </a:lnTo>
                  <a:lnTo>
                    <a:pt x="93" y="65"/>
                  </a:lnTo>
                  <a:lnTo>
                    <a:pt x="79" y="29"/>
                  </a:lnTo>
                  <a:lnTo>
                    <a:pt x="48" y="0"/>
                  </a:lnTo>
                  <a:lnTo>
                    <a:pt x="14" y="7"/>
                  </a:lnTo>
                  <a:lnTo>
                    <a:pt x="0" y="2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41" name="Freeform 341"/>
            <p:cNvSpPr/>
            <p:nvPr/>
          </p:nvSpPr>
          <p:spPr bwMode="auto">
            <a:xfrm>
              <a:off x="2478" y="2137"/>
              <a:ext cx="26" cy="32"/>
            </a:xfrm>
            <a:custGeom>
              <a:avLst/>
              <a:gdLst/>
              <a:ahLst/>
              <a:cxnLst>
                <a:cxn ang="0">
                  <a:pos x="0" y="9"/>
                </a:cxn>
                <a:cxn ang="0">
                  <a:pos x="2" y="27"/>
                </a:cxn>
                <a:cxn ang="0">
                  <a:pos x="22" y="36"/>
                </a:cxn>
                <a:cxn ang="0">
                  <a:pos x="35" y="18"/>
                </a:cxn>
                <a:cxn ang="0">
                  <a:pos x="25" y="0"/>
                </a:cxn>
                <a:cxn ang="0">
                  <a:pos x="0" y="9"/>
                </a:cxn>
              </a:cxnLst>
              <a:rect l="0" t="0" r="r" b="b"/>
              <a:pathLst>
                <a:path w="36" h="37">
                  <a:moveTo>
                    <a:pt x="0" y="9"/>
                  </a:moveTo>
                  <a:lnTo>
                    <a:pt x="2" y="27"/>
                  </a:lnTo>
                  <a:lnTo>
                    <a:pt x="22" y="36"/>
                  </a:lnTo>
                  <a:lnTo>
                    <a:pt x="35" y="18"/>
                  </a:lnTo>
                  <a:lnTo>
                    <a:pt x="25" y="0"/>
                  </a:lnTo>
                  <a:lnTo>
                    <a:pt x="0" y="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42" name="Freeform 342"/>
            <p:cNvSpPr/>
            <p:nvPr/>
          </p:nvSpPr>
          <p:spPr bwMode="auto">
            <a:xfrm>
              <a:off x="2478" y="2137"/>
              <a:ext cx="32" cy="37"/>
            </a:xfrm>
            <a:custGeom>
              <a:avLst/>
              <a:gdLst/>
              <a:ahLst/>
              <a:cxnLst>
                <a:cxn ang="0">
                  <a:pos x="0" y="11"/>
                </a:cxn>
                <a:cxn ang="0">
                  <a:pos x="2" y="31"/>
                </a:cxn>
                <a:cxn ang="0">
                  <a:pos x="26" y="42"/>
                </a:cxn>
                <a:cxn ang="0">
                  <a:pos x="41" y="21"/>
                </a:cxn>
                <a:cxn ang="0">
                  <a:pos x="29" y="0"/>
                </a:cxn>
                <a:cxn ang="0">
                  <a:pos x="0" y="11"/>
                </a:cxn>
              </a:cxnLst>
              <a:rect l="0" t="0" r="r" b="b"/>
              <a:pathLst>
                <a:path w="42" h="43">
                  <a:moveTo>
                    <a:pt x="0" y="11"/>
                  </a:moveTo>
                  <a:lnTo>
                    <a:pt x="2" y="31"/>
                  </a:lnTo>
                  <a:lnTo>
                    <a:pt x="26" y="42"/>
                  </a:lnTo>
                  <a:lnTo>
                    <a:pt x="41" y="21"/>
                  </a:lnTo>
                  <a:lnTo>
                    <a:pt x="29" y="0"/>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43" name="Freeform 343"/>
            <p:cNvSpPr/>
            <p:nvPr/>
          </p:nvSpPr>
          <p:spPr bwMode="auto">
            <a:xfrm>
              <a:off x="3070" y="2112"/>
              <a:ext cx="105" cy="166"/>
            </a:xfrm>
            <a:custGeom>
              <a:avLst/>
              <a:gdLst/>
              <a:ahLst/>
              <a:cxnLst>
                <a:cxn ang="0">
                  <a:pos x="0" y="183"/>
                </a:cxn>
                <a:cxn ang="0">
                  <a:pos x="0" y="127"/>
                </a:cxn>
                <a:cxn ang="0">
                  <a:pos x="11" y="114"/>
                </a:cxn>
                <a:cxn ang="0">
                  <a:pos x="56" y="99"/>
                </a:cxn>
                <a:cxn ang="0">
                  <a:pos x="96" y="56"/>
                </a:cxn>
                <a:cxn ang="0">
                  <a:pos x="40" y="39"/>
                </a:cxn>
                <a:cxn ang="0">
                  <a:pos x="23" y="13"/>
                </a:cxn>
                <a:cxn ang="0">
                  <a:pos x="28" y="5"/>
                </a:cxn>
                <a:cxn ang="0">
                  <a:pos x="54" y="23"/>
                </a:cxn>
                <a:cxn ang="0">
                  <a:pos x="136" y="0"/>
                </a:cxn>
                <a:cxn ang="0">
                  <a:pos x="141" y="23"/>
                </a:cxn>
                <a:cxn ang="0">
                  <a:pos x="91" y="113"/>
                </a:cxn>
                <a:cxn ang="0">
                  <a:pos x="5" y="193"/>
                </a:cxn>
                <a:cxn ang="0">
                  <a:pos x="0" y="183"/>
                </a:cxn>
              </a:cxnLst>
              <a:rect l="0" t="0" r="r" b="b"/>
              <a:pathLst>
                <a:path w="142" h="194">
                  <a:moveTo>
                    <a:pt x="0" y="183"/>
                  </a:moveTo>
                  <a:lnTo>
                    <a:pt x="0" y="127"/>
                  </a:lnTo>
                  <a:lnTo>
                    <a:pt x="11" y="114"/>
                  </a:lnTo>
                  <a:lnTo>
                    <a:pt x="56" y="99"/>
                  </a:lnTo>
                  <a:lnTo>
                    <a:pt x="96" y="56"/>
                  </a:lnTo>
                  <a:lnTo>
                    <a:pt x="40" y="39"/>
                  </a:lnTo>
                  <a:lnTo>
                    <a:pt x="23" y="13"/>
                  </a:lnTo>
                  <a:lnTo>
                    <a:pt x="28" y="5"/>
                  </a:lnTo>
                  <a:lnTo>
                    <a:pt x="54" y="23"/>
                  </a:lnTo>
                  <a:lnTo>
                    <a:pt x="136" y="0"/>
                  </a:lnTo>
                  <a:lnTo>
                    <a:pt x="141" y="23"/>
                  </a:lnTo>
                  <a:lnTo>
                    <a:pt x="91" y="113"/>
                  </a:lnTo>
                  <a:lnTo>
                    <a:pt x="5" y="193"/>
                  </a:lnTo>
                  <a:lnTo>
                    <a:pt x="0" y="18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44" name="Freeform 344"/>
            <p:cNvSpPr/>
            <p:nvPr/>
          </p:nvSpPr>
          <p:spPr bwMode="auto">
            <a:xfrm>
              <a:off x="3070" y="2112"/>
              <a:ext cx="110" cy="170"/>
            </a:xfrm>
            <a:custGeom>
              <a:avLst/>
              <a:gdLst/>
              <a:ahLst/>
              <a:cxnLst>
                <a:cxn ang="0">
                  <a:pos x="0" y="189"/>
                </a:cxn>
                <a:cxn ang="0">
                  <a:pos x="0" y="131"/>
                </a:cxn>
                <a:cxn ang="0">
                  <a:pos x="11" y="118"/>
                </a:cxn>
                <a:cxn ang="0">
                  <a:pos x="58" y="102"/>
                </a:cxn>
                <a:cxn ang="0">
                  <a:pos x="100" y="58"/>
                </a:cxn>
                <a:cxn ang="0">
                  <a:pos x="42" y="40"/>
                </a:cxn>
                <a:cxn ang="0">
                  <a:pos x="24" y="13"/>
                </a:cxn>
                <a:cxn ang="0">
                  <a:pos x="29" y="5"/>
                </a:cxn>
                <a:cxn ang="0">
                  <a:pos x="56" y="24"/>
                </a:cxn>
                <a:cxn ang="0">
                  <a:pos x="142" y="0"/>
                </a:cxn>
                <a:cxn ang="0">
                  <a:pos x="147" y="24"/>
                </a:cxn>
                <a:cxn ang="0">
                  <a:pos x="95" y="116"/>
                </a:cxn>
                <a:cxn ang="0">
                  <a:pos x="5" y="199"/>
                </a:cxn>
                <a:cxn ang="0">
                  <a:pos x="0" y="189"/>
                </a:cxn>
              </a:cxnLst>
              <a:rect l="0" t="0" r="r" b="b"/>
              <a:pathLst>
                <a:path w="148" h="200">
                  <a:moveTo>
                    <a:pt x="0" y="189"/>
                  </a:moveTo>
                  <a:lnTo>
                    <a:pt x="0" y="131"/>
                  </a:lnTo>
                  <a:lnTo>
                    <a:pt x="11" y="118"/>
                  </a:lnTo>
                  <a:lnTo>
                    <a:pt x="58" y="102"/>
                  </a:lnTo>
                  <a:lnTo>
                    <a:pt x="100" y="58"/>
                  </a:lnTo>
                  <a:lnTo>
                    <a:pt x="42" y="40"/>
                  </a:lnTo>
                  <a:lnTo>
                    <a:pt x="24" y="13"/>
                  </a:lnTo>
                  <a:lnTo>
                    <a:pt x="29" y="5"/>
                  </a:lnTo>
                  <a:lnTo>
                    <a:pt x="56" y="24"/>
                  </a:lnTo>
                  <a:lnTo>
                    <a:pt x="142" y="0"/>
                  </a:lnTo>
                  <a:lnTo>
                    <a:pt x="147" y="24"/>
                  </a:lnTo>
                  <a:lnTo>
                    <a:pt x="95" y="116"/>
                  </a:lnTo>
                  <a:lnTo>
                    <a:pt x="5" y="199"/>
                  </a:lnTo>
                  <a:lnTo>
                    <a:pt x="0" y="18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45" name="Freeform 345"/>
            <p:cNvSpPr/>
            <p:nvPr/>
          </p:nvSpPr>
          <p:spPr bwMode="auto">
            <a:xfrm>
              <a:off x="2895" y="2457"/>
              <a:ext cx="80" cy="87"/>
            </a:xfrm>
            <a:custGeom>
              <a:avLst/>
              <a:gdLst/>
              <a:ahLst/>
              <a:cxnLst>
                <a:cxn ang="0">
                  <a:pos x="0" y="32"/>
                </a:cxn>
                <a:cxn ang="0">
                  <a:pos x="26" y="32"/>
                </a:cxn>
                <a:cxn ang="0">
                  <a:pos x="50" y="15"/>
                </a:cxn>
                <a:cxn ang="0">
                  <a:pos x="50" y="8"/>
                </a:cxn>
                <a:cxn ang="0">
                  <a:pos x="70" y="0"/>
                </a:cxn>
                <a:cxn ang="0">
                  <a:pos x="105" y="15"/>
                </a:cxn>
                <a:cxn ang="0">
                  <a:pos x="107" y="27"/>
                </a:cxn>
                <a:cxn ang="0">
                  <a:pos x="107" y="64"/>
                </a:cxn>
                <a:cxn ang="0">
                  <a:pos x="90" y="101"/>
                </a:cxn>
                <a:cxn ang="0">
                  <a:pos x="58" y="96"/>
                </a:cxn>
                <a:cxn ang="0">
                  <a:pos x="40" y="87"/>
                </a:cxn>
                <a:cxn ang="0">
                  <a:pos x="0" y="32"/>
                </a:cxn>
              </a:cxnLst>
              <a:rect l="0" t="0" r="r" b="b"/>
              <a:pathLst>
                <a:path w="108" h="102">
                  <a:moveTo>
                    <a:pt x="0" y="32"/>
                  </a:moveTo>
                  <a:lnTo>
                    <a:pt x="26" y="32"/>
                  </a:lnTo>
                  <a:lnTo>
                    <a:pt x="50" y="15"/>
                  </a:lnTo>
                  <a:lnTo>
                    <a:pt x="50" y="8"/>
                  </a:lnTo>
                  <a:lnTo>
                    <a:pt x="70" y="0"/>
                  </a:lnTo>
                  <a:lnTo>
                    <a:pt x="105" y="15"/>
                  </a:lnTo>
                  <a:lnTo>
                    <a:pt x="107" y="27"/>
                  </a:lnTo>
                  <a:lnTo>
                    <a:pt x="107" y="64"/>
                  </a:lnTo>
                  <a:lnTo>
                    <a:pt x="90" y="101"/>
                  </a:lnTo>
                  <a:lnTo>
                    <a:pt x="58" y="96"/>
                  </a:lnTo>
                  <a:lnTo>
                    <a:pt x="40" y="87"/>
                  </a:lnTo>
                  <a:lnTo>
                    <a:pt x="0" y="3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46" name="Freeform 346"/>
            <p:cNvSpPr/>
            <p:nvPr/>
          </p:nvSpPr>
          <p:spPr bwMode="auto">
            <a:xfrm>
              <a:off x="2895" y="2457"/>
              <a:ext cx="85" cy="92"/>
            </a:xfrm>
            <a:custGeom>
              <a:avLst/>
              <a:gdLst/>
              <a:ahLst/>
              <a:cxnLst>
                <a:cxn ang="0">
                  <a:pos x="0" y="34"/>
                </a:cxn>
                <a:cxn ang="0">
                  <a:pos x="27" y="34"/>
                </a:cxn>
                <a:cxn ang="0">
                  <a:pos x="53" y="16"/>
                </a:cxn>
                <a:cxn ang="0">
                  <a:pos x="53" y="8"/>
                </a:cxn>
                <a:cxn ang="0">
                  <a:pos x="74" y="0"/>
                </a:cxn>
                <a:cxn ang="0">
                  <a:pos x="111" y="16"/>
                </a:cxn>
                <a:cxn ang="0">
                  <a:pos x="113" y="29"/>
                </a:cxn>
                <a:cxn ang="0">
                  <a:pos x="113" y="68"/>
                </a:cxn>
                <a:cxn ang="0">
                  <a:pos x="95" y="107"/>
                </a:cxn>
                <a:cxn ang="0">
                  <a:pos x="61" y="102"/>
                </a:cxn>
                <a:cxn ang="0">
                  <a:pos x="42" y="92"/>
                </a:cxn>
                <a:cxn ang="0">
                  <a:pos x="0" y="34"/>
                </a:cxn>
              </a:cxnLst>
              <a:rect l="0" t="0" r="r" b="b"/>
              <a:pathLst>
                <a:path w="114" h="108">
                  <a:moveTo>
                    <a:pt x="0" y="34"/>
                  </a:moveTo>
                  <a:lnTo>
                    <a:pt x="27" y="34"/>
                  </a:lnTo>
                  <a:lnTo>
                    <a:pt x="53" y="16"/>
                  </a:lnTo>
                  <a:lnTo>
                    <a:pt x="53" y="8"/>
                  </a:lnTo>
                  <a:lnTo>
                    <a:pt x="74" y="0"/>
                  </a:lnTo>
                  <a:lnTo>
                    <a:pt x="111" y="16"/>
                  </a:lnTo>
                  <a:lnTo>
                    <a:pt x="113" y="29"/>
                  </a:lnTo>
                  <a:lnTo>
                    <a:pt x="113" y="68"/>
                  </a:lnTo>
                  <a:lnTo>
                    <a:pt x="95" y="107"/>
                  </a:lnTo>
                  <a:lnTo>
                    <a:pt x="61" y="102"/>
                  </a:lnTo>
                  <a:lnTo>
                    <a:pt x="42" y="92"/>
                  </a:lnTo>
                  <a:lnTo>
                    <a:pt x="0"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47" name="Freeform 347"/>
            <p:cNvSpPr/>
            <p:nvPr/>
          </p:nvSpPr>
          <p:spPr bwMode="auto">
            <a:xfrm>
              <a:off x="3094" y="2021"/>
              <a:ext cx="101" cy="76"/>
            </a:xfrm>
            <a:custGeom>
              <a:avLst/>
              <a:gdLst/>
              <a:ahLst/>
              <a:cxnLst>
                <a:cxn ang="0">
                  <a:pos x="0" y="88"/>
                </a:cxn>
                <a:cxn ang="0">
                  <a:pos x="35" y="68"/>
                </a:cxn>
                <a:cxn ang="0">
                  <a:pos x="31" y="59"/>
                </a:cxn>
                <a:cxn ang="0">
                  <a:pos x="40" y="49"/>
                </a:cxn>
                <a:cxn ang="0">
                  <a:pos x="75" y="9"/>
                </a:cxn>
                <a:cxn ang="0">
                  <a:pos x="123" y="0"/>
                </a:cxn>
                <a:cxn ang="0">
                  <a:pos x="136" y="32"/>
                </a:cxn>
                <a:cxn ang="0">
                  <a:pos x="125" y="49"/>
                </a:cxn>
                <a:cxn ang="0">
                  <a:pos x="73" y="71"/>
                </a:cxn>
                <a:cxn ang="0">
                  <a:pos x="0" y="88"/>
                </a:cxn>
              </a:cxnLst>
              <a:rect l="0" t="0" r="r" b="b"/>
              <a:pathLst>
                <a:path w="137" h="89">
                  <a:moveTo>
                    <a:pt x="0" y="88"/>
                  </a:moveTo>
                  <a:lnTo>
                    <a:pt x="35" y="68"/>
                  </a:lnTo>
                  <a:lnTo>
                    <a:pt x="31" y="59"/>
                  </a:lnTo>
                  <a:lnTo>
                    <a:pt x="40" y="49"/>
                  </a:lnTo>
                  <a:lnTo>
                    <a:pt x="75" y="9"/>
                  </a:lnTo>
                  <a:lnTo>
                    <a:pt x="123" y="0"/>
                  </a:lnTo>
                  <a:lnTo>
                    <a:pt x="136" y="32"/>
                  </a:lnTo>
                  <a:lnTo>
                    <a:pt x="125" y="49"/>
                  </a:lnTo>
                  <a:lnTo>
                    <a:pt x="73" y="71"/>
                  </a:lnTo>
                  <a:lnTo>
                    <a:pt x="0" y="8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48" name="Freeform 348"/>
            <p:cNvSpPr/>
            <p:nvPr/>
          </p:nvSpPr>
          <p:spPr bwMode="auto">
            <a:xfrm>
              <a:off x="3094" y="2021"/>
              <a:ext cx="106" cy="82"/>
            </a:xfrm>
            <a:custGeom>
              <a:avLst/>
              <a:gdLst/>
              <a:ahLst/>
              <a:cxnLst>
                <a:cxn ang="0">
                  <a:pos x="0" y="94"/>
                </a:cxn>
                <a:cxn ang="0">
                  <a:pos x="37" y="73"/>
                </a:cxn>
                <a:cxn ang="0">
                  <a:pos x="32" y="63"/>
                </a:cxn>
                <a:cxn ang="0">
                  <a:pos x="42" y="52"/>
                </a:cxn>
                <a:cxn ang="0">
                  <a:pos x="78" y="10"/>
                </a:cxn>
                <a:cxn ang="0">
                  <a:pos x="128" y="0"/>
                </a:cxn>
                <a:cxn ang="0">
                  <a:pos x="142" y="34"/>
                </a:cxn>
                <a:cxn ang="0">
                  <a:pos x="131" y="52"/>
                </a:cxn>
                <a:cxn ang="0">
                  <a:pos x="76" y="76"/>
                </a:cxn>
                <a:cxn ang="0">
                  <a:pos x="0" y="94"/>
                </a:cxn>
              </a:cxnLst>
              <a:rect l="0" t="0" r="r" b="b"/>
              <a:pathLst>
                <a:path w="143" h="95">
                  <a:moveTo>
                    <a:pt x="0" y="94"/>
                  </a:moveTo>
                  <a:lnTo>
                    <a:pt x="37" y="73"/>
                  </a:lnTo>
                  <a:lnTo>
                    <a:pt x="32" y="63"/>
                  </a:lnTo>
                  <a:lnTo>
                    <a:pt x="42" y="52"/>
                  </a:lnTo>
                  <a:lnTo>
                    <a:pt x="78" y="10"/>
                  </a:lnTo>
                  <a:lnTo>
                    <a:pt x="128" y="0"/>
                  </a:lnTo>
                  <a:lnTo>
                    <a:pt x="142" y="34"/>
                  </a:lnTo>
                  <a:lnTo>
                    <a:pt x="131" y="52"/>
                  </a:lnTo>
                  <a:lnTo>
                    <a:pt x="76" y="76"/>
                  </a:lnTo>
                  <a:lnTo>
                    <a:pt x="0" y="9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49" name="Freeform 349"/>
            <p:cNvSpPr/>
            <p:nvPr/>
          </p:nvSpPr>
          <p:spPr bwMode="auto">
            <a:xfrm>
              <a:off x="2750" y="2475"/>
              <a:ext cx="141" cy="157"/>
            </a:xfrm>
            <a:custGeom>
              <a:avLst/>
              <a:gdLst/>
              <a:ahLst/>
              <a:cxnLst>
                <a:cxn ang="0">
                  <a:pos x="0" y="8"/>
                </a:cxn>
                <a:cxn ang="0">
                  <a:pos x="17" y="0"/>
                </a:cxn>
                <a:cxn ang="0">
                  <a:pos x="137" y="17"/>
                </a:cxn>
                <a:cxn ang="0">
                  <a:pos x="162" y="10"/>
                </a:cxn>
                <a:cxn ang="0">
                  <a:pos x="190" y="13"/>
                </a:cxn>
                <a:cxn ang="0">
                  <a:pos x="167" y="28"/>
                </a:cxn>
                <a:cxn ang="0">
                  <a:pos x="157" y="17"/>
                </a:cxn>
                <a:cxn ang="0">
                  <a:pos x="129" y="25"/>
                </a:cxn>
                <a:cxn ang="0">
                  <a:pos x="129" y="76"/>
                </a:cxn>
                <a:cxn ang="0">
                  <a:pos x="116" y="76"/>
                </a:cxn>
                <a:cxn ang="0">
                  <a:pos x="116" y="116"/>
                </a:cxn>
                <a:cxn ang="0">
                  <a:pos x="116" y="175"/>
                </a:cxn>
                <a:cxn ang="0">
                  <a:pos x="102" y="183"/>
                </a:cxn>
                <a:cxn ang="0">
                  <a:pos x="83" y="183"/>
                </a:cxn>
                <a:cxn ang="0">
                  <a:pos x="77" y="169"/>
                </a:cxn>
                <a:cxn ang="0">
                  <a:pos x="66" y="178"/>
                </a:cxn>
                <a:cxn ang="0">
                  <a:pos x="48" y="157"/>
                </a:cxn>
                <a:cxn ang="0">
                  <a:pos x="38" y="94"/>
                </a:cxn>
                <a:cxn ang="0">
                  <a:pos x="38" y="86"/>
                </a:cxn>
                <a:cxn ang="0">
                  <a:pos x="0" y="8"/>
                </a:cxn>
              </a:cxnLst>
              <a:rect l="0" t="0" r="r" b="b"/>
              <a:pathLst>
                <a:path w="191" h="184">
                  <a:moveTo>
                    <a:pt x="0" y="8"/>
                  </a:moveTo>
                  <a:lnTo>
                    <a:pt x="17" y="0"/>
                  </a:lnTo>
                  <a:lnTo>
                    <a:pt x="137" y="17"/>
                  </a:lnTo>
                  <a:lnTo>
                    <a:pt x="162" y="10"/>
                  </a:lnTo>
                  <a:lnTo>
                    <a:pt x="190" y="13"/>
                  </a:lnTo>
                  <a:lnTo>
                    <a:pt x="167" y="28"/>
                  </a:lnTo>
                  <a:lnTo>
                    <a:pt x="157" y="17"/>
                  </a:lnTo>
                  <a:lnTo>
                    <a:pt x="129" y="25"/>
                  </a:lnTo>
                  <a:lnTo>
                    <a:pt x="129" y="76"/>
                  </a:lnTo>
                  <a:lnTo>
                    <a:pt x="116" y="76"/>
                  </a:lnTo>
                  <a:lnTo>
                    <a:pt x="116" y="116"/>
                  </a:lnTo>
                  <a:lnTo>
                    <a:pt x="116" y="175"/>
                  </a:lnTo>
                  <a:lnTo>
                    <a:pt x="102" y="183"/>
                  </a:lnTo>
                  <a:lnTo>
                    <a:pt x="83" y="183"/>
                  </a:lnTo>
                  <a:lnTo>
                    <a:pt x="77" y="169"/>
                  </a:lnTo>
                  <a:lnTo>
                    <a:pt x="66" y="178"/>
                  </a:lnTo>
                  <a:lnTo>
                    <a:pt x="48" y="157"/>
                  </a:lnTo>
                  <a:lnTo>
                    <a:pt x="38" y="94"/>
                  </a:lnTo>
                  <a:lnTo>
                    <a:pt x="38" y="86"/>
                  </a:lnTo>
                  <a:lnTo>
                    <a:pt x="0" y="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50" name="Freeform 350"/>
            <p:cNvSpPr/>
            <p:nvPr/>
          </p:nvSpPr>
          <p:spPr bwMode="auto">
            <a:xfrm>
              <a:off x="2750" y="2475"/>
              <a:ext cx="146" cy="162"/>
            </a:xfrm>
            <a:custGeom>
              <a:avLst/>
              <a:gdLst/>
              <a:ahLst/>
              <a:cxnLst>
                <a:cxn ang="0">
                  <a:pos x="0" y="8"/>
                </a:cxn>
                <a:cxn ang="0">
                  <a:pos x="18" y="0"/>
                </a:cxn>
                <a:cxn ang="0">
                  <a:pos x="141" y="18"/>
                </a:cxn>
                <a:cxn ang="0">
                  <a:pos x="167" y="10"/>
                </a:cxn>
                <a:cxn ang="0">
                  <a:pos x="196" y="13"/>
                </a:cxn>
                <a:cxn ang="0">
                  <a:pos x="172" y="29"/>
                </a:cxn>
                <a:cxn ang="0">
                  <a:pos x="162" y="18"/>
                </a:cxn>
                <a:cxn ang="0">
                  <a:pos x="133" y="26"/>
                </a:cxn>
                <a:cxn ang="0">
                  <a:pos x="133" y="78"/>
                </a:cxn>
                <a:cxn ang="0">
                  <a:pos x="120" y="78"/>
                </a:cxn>
                <a:cxn ang="0">
                  <a:pos x="120" y="120"/>
                </a:cxn>
                <a:cxn ang="0">
                  <a:pos x="120" y="181"/>
                </a:cxn>
                <a:cxn ang="0">
                  <a:pos x="105" y="189"/>
                </a:cxn>
                <a:cxn ang="0">
                  <a:pos x="86" y="189"/>
                </a:cxn>
                <a:cxn ang="0">
                  <a:pos x="79" y="175"/>
                </a:cxn>
                <a:cxn ang="0">
                  <a:pos x="68" y="184"/>
                </a:cxn>
                <a:cxn ang="0">
                  <a:pos x="49" y="162"/>
                </a:cxn>
                <a:cxn ang="0">
                  <a:pos x="39" y="97"/>
                </a:cxn>
                <a:cxn ang="0">
                  <a:pos x="39" y="89"/>
                </a:cxn>
                <a:cxn ang="0">
                  <a:pos x="0" y="8"/>
                </a:cxn>
              </a:cxnLst>
              <a:rect l="0" t="0" r="r" b="b"/>
              <a:pathLst>
                <a:path w="197" h="190">
                  <a:moveTo>
                    <a:pt x="0" y="8"/>
                  </a:moveTo>
                  <a:lnTo>
                    <a:pt x="18" y="0"/>
                  </a:lnTo>
                  <a:lnTo>
                    <a:pt x="141" y="18"/>
                  </a:lnTo>
                  <a:lnTo>
                    <a:pt x="167" y="10"/>
                  </a:lnTo>
                  <a:lnTo>
                    <a:pt x="196" y="13"/>
                  </a:lnTo>
                  <a:lnTo>
                    <a:pt x="172" y="29"/>
                  </a:lnTo>
                  <a:lnTo>
                    <a:pt x="162" y="18"/>
                  </a:lnTo>
                  <a:lnTo>
                    <a:pt x="133" y="26"/>
                  </a:lnTo>
                  <a:lnTo>
                    <a:pt x="133" y="78"/>
                  </a:lnTo>
                  <a:lnTo>
                    <a:pt x="120" y="78"/>
                  </a:lnTo>
                  <a:lnTo>
                    <a:pt x="120" y="120"/>
                  </a:lnTo>
                  <a:lnTo>
                    <a:pt x="120" y="181"/>
                  </a:lnTo>
                  <a:lnTo>
                    <a:pt x="105" y="189"/>
                  </a:lnTo>
                  <a:lnTo>
                    <a:pt x="86" y="189"/>
                  </a:lnTo>
                  <a:lnTo>
                    <a:pt x="79" y="175"/>
                  </a:lnTo>
                  <a:lnTo>
                    <a:pt x="68" y="184"/>
                  </a:lnTo>
                  <a:lnTo>
                    <a:pt x="49" y="162"/>
                  </a:lnTo>
                  <a:lnTo>
                    <a:pt x="39" y="97"/>
                  </a:lnTo>
                  <a:lnTo>
                    <a:pt x="39" y="89"/>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1" name="Freeform 351"/>
            <p:cNvSpPr/>
            <p:nvPr/>
          </p:nvSpPr>
          <p:spPr bwMode="auto">
            <a:xfrm>
              <a:off x="2834" y="1010"/>
              <a:ext cx="1854" cy="786"/>
            </a:xfrm>
            <a:custGeom>
              <a:avLst/>
              <a:gdLst/>
              <a:ahLst/>
              <a:cxnLst>
                <a:cxn ang="0">
                  <a:pos x="31" y="508"/>
                </a:cxn>
                <a:cxn ang="0">
                  <a:pos x="157" y="458"/>
                </a:cxn>
                <a:cxn ang="0">
                  <a:pos x="154" y="323"/>
                </a:cxn>
                <a:cxn ang="0">
                  <a:pos x="183" y="222"/>
                </a:cxn>
                <a:cxn ang="0">
                  <a:pos x="318" y="299"/>
                </a:cxn>
                <a:cxn ang="0">
                  <a:pos x="274" y="370"/>
                </a:cxn>
                <a:cxn ang="0">
                  <a:pos x="298" y="328"/>
                </a:cxn>
                <a:cxn ang="0">
                  <a:pos x="399" y="273"/>
                </a:cxn>
                <a:cxn ang="0">
                  <a:pos x="502" y="249"/>
                </a:cxn>
                <a:cxn ang="0">
                  <a:pos x="607" y="224"/>
                </a:cxn>
                <a:cxn ang="0">
                  <a:pos x="703" y="200"/>
                </a:cxn>
                <a:cxn ang="0">
                  <a:pos x="779" y="146"/>
                </a:cxn>
                <a:cxn ang="0">
                  <a:pos x="761" y="292"/>
                </a:cxn>
                <a:cxn ang="0">
                  <a:pos x="818" y="249"/>
                </a:cxn>
                <a:cxn ang="0">
                  <a:pos x="860" y="262"/>
                </a:cxn>
                <a:cxn ang="0">
                  <a:pos x="810" y="143"/>
                </a:cxn>
                <a:cxn ang="0">
                  <a:pos x="855" y="172"/>
                </a:cxn>
                <a:cxn ang="0">
                  <a:pos x="934" y="219"/>
                </a:cxn>
                <a:cxn ang="0">
                  <a:pos x="986" y="93"/>
                </a:cxn>
                <a:cxn ang="0">
                  <a:pos x="1116" y="57"/>
                </a:cxn>
                <a:cxn ang="0">
                  <a:pos x="1197" y="21"/>
                </a:cxn>
                <a:cxn ang="0">
                  <a:pos x="1344" y="29"/>
                </a:cxn>
                <a:cxn ang="0">
                  <a:pos x="1242" y="151"/>
                </a:cxn>
                <a:cxn ang="0">
                  <a:pos x="1363" y="116"/>
                </a:cxn>
                <a:cxn ang="0">
                  <a:pos x="1457" y="122"/>
                </a:cxn>
                <a:cxn ang="0">
                  <a:pos x="1613" y="138"/>
                </a:cxn>
                <a:cxn ang="0">
                  <a:pos x="1740" y="187"/>
                </a:cxn>
                <a:cxn ang="0">
                  <a:pos x="1898" y="174"/>
                </a:cxn>
                <a:cxn ang="0">
                  <a:pos x="2082" y="233"/>
                </a:cxn>
                <a:cxn ang="0">
                  <a:pos x="2221" y="241"/>
                </a:cxn>
                <a:cxn ang="0">
                  <a:pos x="2443" y="309"/>
                </a:cxn>
                <a:cxn ang="0">
                  <a:pos x="2461" y="339"/>
                </a:cxn>
                <a:cxn ang="0">
                  <a:pos x="2422" y="349"/>
                </a:cxn>
                <a:cxn ang="0">
                  <a:pos x="2356" y="315"/>
                </a:cxn>
                <a:cxn ang="0">
                  <a:pos x="2338" y="406"/>
                </a:cxn>
                <a:cxn ang="0">
                  <a:pos x="2150" y="461"/>
                </a:cxn>
                <a:cxn ang="0">
                  <a:pos x="2100" y="516"/>
                </a:cxn>
                <a:cxn ang="0">
                  <a:pos x="2061" y="596"/>
                </a:cxn>
                <a:cxn ang="0">
                  <a:pos x="2016" y="502"/>
                </a:cxn>
                <a:cxn ang="0">
                  <a:pos x="2114" y="398"/>
                </a:cxn>
                <a:cxn ang="0">
                  <a:pos x="1985" y="474"/>
                </a:cxn>
                <a:cxn ang="0">
                  <a:pos x="1808" y="474"/>
                </a:cxn>
                <a:cxn ang="0">
                  <a:pos x="1745" y="583"/>
                </a:cxn>
                <a:cxn ang="0">
                  <a:pos x="1784" y="604"/>
                </a:cxn>
                <a:cxn ang="0">
                  <a:pos x="1650" y="781"/>
                </a:cxn>
                <a:cxn ang="0">
                  <a:pos x="1692" y="690"/>
                </a:cxn>
                <a:cxn ang="0">
                  <a:pos x="1475" y="609"/>
                </a:cxn>
                <a:cxn ang="0">
                  <a:pos x="1324" y="672"/>
                </a:cxn>
                <a:cxn ang="0">
                  <a:pos x="1148" y="659"/>
                </a:cxn>
                <a:cxn ang="0">
                  <a:pos x="923" y="747"/>
                </a:cxn>
                <a:cxn ang="0">
                  <a:pos x="795" y="859"/>
                </a:cxn>
                <a:cxn ang="0">
                  <a:pos x="732" y="887"/>
                </a:cxn>
                <a:cxn ang="0">
                  <a:pos x="504" y="882"/>
                </a:cxn>
                <a:cxn ang="0">
                  <a:pos x="510" y="828"/>
                </a:cxn>
                <a:cxn ang="0">
                  <a:pos x="450" y="760"/>
                </a:cxn>
                <a:cxn ang="0">
                  <a:pos x="426" y="723"/>
                </a:cxn>
                <a:cxn ang="0">
                  <a:pos x="423" y="807"/>
                </a:cxn>
                <a:cxn ang="0">
                  <a:pos x="389" y="859"/>
                </a:cxn>
                <a:cxn ang="0">
                  <a:pos x="279" y="731"/>
                </a:cxn>
                <a:cxn ang="0">
                  <a:pos x="229" y="745"/>
                </a:cxn>
                <a:cxn ang="0">
                  <a:pos x="183" y="721"/>
                </a:cxn>
                <a:cxn ang="0">
                  <a:pos x="49" y="697"/>
                </a:cxn>
                <a:cxn ang="0">
                  <a:pos x="59" y="580"/>
                </a:cxn>
              </a:cxnLst>
              <a:rect l="0" t="0" r="r" b="b"/>
              <a:pathLst>
                <a:path w="2504" h="922">
                  <a:moveTo>
                    <a:pt x="0" y="572"/>
                  </a:moveTo>
                  <a:lnTo>
                    <a:pt x="23" y="551"/>
                  </a:lnTo>
                  <a:lnTo>
                    <a:pt x="18" y="562"/>
                  </a:lnTo>
                  <a:lnTo>
                    <a:pt x="25" y="562"/>
                  </a:lnTo>
                  <a:lnTo>
                    <a:pt x="23" y="526"/>
                  </a:lnTo>
                  <a:lnTo>
                    <a:pt x="31" y="508"/>
                  </a:lnTo>
                  <a:lnTo>
                    <a:pt x="44" y="505"/>
                  </a:lnTo>
                  <a:lnTo>
                    <a:pt x="68" y="519"/>
                  </a:lnTo>
                  <a:lnTo>
                    <a:pt x="73" y="492"/>
                  </a:lnTo>
                  <a:lnTo>
                    <a:pt x="62" y="492"/>
                  </a:lnTo>
                  <a:lnTo>
                    <a:pt x="59" y="471"/>
                  </a:lnTo>
                  <a:lnTo>
                    <a:pt x="157" y="458"/>
                  </a:lnTo>
                  <a:lnTo>
                    <a:pt x="133" y="450"/>
                  </a:lnTo>
                  <a:lnTo>
                    <a:pt x="136" y="437"/>
                  </a:lnTo>
                  <a:lnTo>
                    <a:pt x="118" y="445"/>
                  </a:lnTo>
                  <a:lnTo>
                    <a:pt x="175" y="395"/>
                  </a:lnTo>
                  <a:lnTo>
                    <a:pt x="152" y="346"/>
                  </a:lnTo>
                  <a:lnTo>
                    <a:pt x="154" y="323"/>
                  </a:lnTo>
                  <a:lnTo>
                    <a:pt x="144" y="297"/>
                  </a:lnTo>
                  <a:lnTo>
                    <a:pt x="154" y="278"/>
                  </a:lnTo>
                  <a:lnTo>
                    <a:pt x="133" y="260"/>
                  </a:lnTo>
                  <a:lnTo>
                    <a:pt x="141" y="241"/>
                  </a:lnTo>
                  <a:lnTo>
                    <a:pt x="167" y="224"/>
                  </a:lnTo>
                  <a:lnTo>
                    <a:pt x="183" y="222"/>
                  </a:lnTo>
                  <a:lnTo>
                    <a:pt x="201" y="227"/>
                  </a:lnTo>
                  <a:lnTo>
                    <a:pt x="183" y="229"/>
                  </a:lnTo>
                  <a:lnTo>
                    <a:pt x="196" y="236"/>
                  </a:lnTo>
                  <a:lnTo>
                    <a:pt x="242" y="239"/>
                  </a:lnTo>
                  <a:lnTo>
                    <a:pt x="318" y="278"/>
                  </a:lnTo>
                  <a:lnTo>
                    <a:pt x="318" y="299"/>
                  </a:lnTo>
                  <a:lnTo>
                    <a:pt x="284" y="315"/>
                  </a:lnTo>
                  <a:lnTo>
                    <a:pt x="183" y="294"/>
                  </a:lnTo>
                  <a:lnTo>
                    <a:pt x="224" y="320"/>
                  </a:lnTo>
                  <a:lnTo>
                    <a:pt x="221" y="354"/>
                  </a:lnTo>
                  <a:lnTo>
                    <a:pt x="264" y="373"/>
                  </a:lnTo>
                  <a:lnTo>
                    <a:pt x="274" y="370"/>
                  </a:lnTo>
                  <a:lnTo>
                    <a:pt x="269" y="354"/>
                  </a:lnTo>
                  <a:lnTo>
                    <a:pt x="253" y="349"/>
                  </a:lnTo>
                  <a:lnTo>
                    <a:pt x="255" y="339"/>
                  </a:lnTo>
                  <a:lnTo>
                    <a:pt x="274" y="351"/>
                  </a:lnTo>
                  <a:lnTo>
                    <a:pt x="313" y="354"/>
                  </a:lnTo>
                  <a:lnTo>
                    <a:pt x="298" y="328"/>
                  </a:lnTo>
                  <a:lnTo>
                    <a:pt x="334" y="307"/>
                  </a:lnTo>
                  <a:lnTo>
                    <a:pt x="363" y="320"/>
                  </a:lnTo>
                  <a:lnTo>
                    <a:pt x="363" y="260"/>
                  </a:lnTo>
                  <a:lnTo>
                    <a:pt x="347" y="252"/>
                  </a:lnTo>
                  <a:lnTo>
                    <a:pt x="397" y="265"/>
                  </a:lnTo>
                  <a:lnTo>
                    <a:pt x="399" y="273"/>
                  </a:lnTo>
                  <a:lnTo>
                    <a:pt x="374" y="283"/>
                  </a:lnTo>
                  <a:lnTo>
                    <a:pt x="399" y="302"/>
                  </a:lnTo>
                  <a:lnTo>
                    <a:pt x="418" y="278"/>
                  </a:lnTo>
                  <a:lnTo>
                    <a:pt x="502" y="244"/>
                  </a:lnTo>
                  <a:lnTo>
                    <a:pt x="518" y="241"/>
                  </a:lnTo>
                  <a:lnTo>
                    <a:pt x="502" y="249"/>
                  </a:lnTo>
                  <a:lnTo>
                    <a:pt x="518" y="265"/>
                  </a:lnTo>
                  <a:lnTo>
                    <a:pt x="578" y="241"/>
                  </a:lnTo>
                  <a:lnTo>
                    <a:pt x="594" y="260"/>
                  </a:lnTo>
                  <a:lnTo>
                    <a:pt x="607" y="244"/>
                  </a:lnTo>
                  <a:lnTo>
                    <a:pt x="602" y="229"/>
                  </a:lnTo>
                  <a:lnTo>
                    <a:pt x="607" y="224"/>
                  </a:lnTo>
                  <a:lnTo>
                    <a:pt x="653" y="231"/>
                  </a:lnTo>
                  <a:lnTo>
                    <a:pt x="716" y="265"/>
                  </a:lnTo>
                  <a:lnTo>
                    <a:pt x="727" y="249"/>
                  </a:lnTo>
                  <a:lnTo>
                    <a:pt x="714" y="231"/>
                  </a:lnTo>
                  <a:lnTo>
                    <a:pt x="695" y="229"/>
                  </a:lnTo>
                  <a:lnTo>
                    <a:pt x="703" y="200"/>
                  </a:lnTo>
                  <a:lnTo>
                    <a:pt x="690" y="198"/>
                  </a:lnTo>
                  <a:lnTo>
                    <a:pt x="692" y="185"/>
                  </a:lnTo>
                  <a:lnTo>
                    <a:pt x="716" y="172"/>
                  </a:lnTo>
                  <a:lnTo>
                    <a:pt x="732" y="140"/>
                  </a:lnTo>
                  <a:lnTo>
                    <a:pt x="763" y="140"/>
                  </a:lnTo>
                  <a:lnTo>
                    <a:pt x="779" y="146"/>
                  </a:lnTo>
                  <a:lnTo>
                    <a:pt x="766" y="180"/>
                  </a:lnTo>
                  <a:lnTo>
                    <a:pt x="781" y="195"/>
                  </a:lnTo>
                  <a:lnTo>
                    <a:pt x="776" y="241"/>
                  </a:lnTo>
                  <a:lnTo>
                    <a:pt x="792" y="260"/>
                  </a:lnTo>
                  <a:lnTo>
                    <a:pt x="787" y="275"/>
                  </a:lnTo>
                  <a:lnTo>
                    <a:pt x="761" y="292"/>
                  </a:lnTo>
                  <a:lnTo>
                    <a:pt x="768" y="297"/>
                  </a:lnTo>
                  <a:lnTo>
                    <a:pt x="737" y="302"/>
                  </a:lnTo>
                  <a:lnTo>
                    <a:pt x="771" y="312"/>
                  </a:lnTo>
                  <a:lnTo>
                    <a:pt x="810" y="275"/>
                  </a:lnTo>
                  <a:lnTo>
                    <a:pt x="805" y="252"/>
                  </a:lnTo>
                  <a:lnTo>
                    <a:pt x="818" y="249"/>
                  </a:lnTo>
                  <a:lnTo>
                    <a:pt x="837" y="244"/>
                  </a:lnTo>
                  <a:lnTo>
                    <a:pt x="847" y="257"/>
                  </a:lnTo>
                  <a:lnTo>
                    <a:pt x="847" y="275"/>
                  </a:lnTo>
                  <a:lnTo>
                    <a:pt x="871" y="278"/>
                  </a:lnTo>
                  <a:lnTo>
                    <a:pt x="852" y="273"/>
                  </a:lnTo>
                  <a:lnTo>
                    <a:pt x="860" y="262"/>
                  </a:lnTo>
                  <a:lnTo>
                    <a:pt x="852" y="249"/>
                  </a:lnTo>
                  <a:lnTo>
                    <a:pt x="797" y="239"/>
                  </a:lnTo>
                  <a:lnTo>
                    <a:pt x="805" y="200"/>
                  </a:lnTo>
                  <a:lnTo>
                    <a:pt x="787" y="177"/>
                  </a:lnTo>
                  <a:lnTo>
                    <a:pt x="813" y="156"/>
                  </a:lnTo>
                  <a:lnTo>
                    <a:pt x="810" y="143"/>
                  </a:lnTo>
                  <a:lnTo>
                    <a:pt x="821" y="151"/>
                  </a:lnTo>
                  <a:lnTo>
                    <a:pt x="815" y="182"/>
                  </a:lnTo>
                  <a:lnTo>
                    <a:pt x="826" y="185"/>
                  </a:lnTo>
                  <a:lnTo>
                    <a:pt x="866" y="193"/>
                  </a:lnTo>
                  <a:lnTo>
                    <a:pt x="829" y="166"/>
                  </a:lnTo>
                  <a:lnTo>
                    <a:pt x="855" y="172"/>
                  </a:lnTo>
                  <a:lnTo>
                    <a:pt x="850" y="158"/>
                  </a:lnTo>
                  <a:lnTo>
                    <a:pt x="866" y="156"/>
                  </a:lnTo>
                  <a:lnTo>
                    <a:pt x="936" y="174"/>
                  </a:lnTo>
                  <a:lnTo>
                    <a:pt x="920" y="187"/>
                  </a:lnTo>
                  <a:lnTo>
                    <a:pt x="920" y="206"/>
                  </a:lnTo>
                  <a:lnTo>
                    <a:pt x="934" y="219"/>
                  </a:lnTo>
                  <a:lnTo>
                    <a:pt x="944" y="177"/>
                  </a:lnTo>
                  <a:lnTo>
                    <a:pt x="905" y="153"/>
                  </a:lnTo>
                  <a:lnTo>
                    <a:pt x="894" y="122"/>
                  </a:lnTo>
                  <a:lnTo>
                    <a:pt x="986" y="111"/>
                  </a:lnTo>
                  <a:lnTo>
                    <a:pt x="973" y="85"/>
                  </a:lnTo>
                  <a:lnTo>
                    <a:pt x="986" y="93"/>
                  </a:lnTo>
                  <a:lnTo>
                    <a:pt x="999" y="80"/>
                  </a:lnTo>
                  <a:lnTo>
                    <a:pt x="991" y="77"/>
                  </a:lnTo>
                  <a:lnTo>
                    <a:pt x="1082" y="57"/>
                  </a:lnTo>
                  <a:lnTo>
                    <a:pt x="1077" y="49"/>
                  </a:lnTo>
                  <a:lnTo>
                    <a:pt x="1119" y="47"/>
                  </a:lnTo>
                  <a:lnTo>
                    <a:pt x="1116" y="57"/>
                  </a:lnTo>
                  <a:lnTo>
                    <a:pt x="1130" y="57"/>
                  </a:lnTo>
                  <a:lnTo>
                    <a:pt x="1161" y="41"/>
                  </a:lnTo>
                  <a:lnTo>
                    <a:pt x="1174" y="49"/>
                  </a:lnTo>
                  <a:lnTo>
                    <a:pt x="1164" y="36"/>
                  </a:lnTo>
                  <a:lnTo>
                    <a:pt x="1197" y="34"/>
                  </a:lnTo>
                  <a:lnTo>
                    <a:pt x="1197" y="21"/>
                  </a:lnTo>
                  <a:lnTo>
                    <a:pt x="1242" y="0"/>
                  </a:lnTo>
                  <a:lnTo>
                    <a:pt x="1271" y="10"/>
                  </a:lnTo>
                  <a:lnTo>
                    <a:pt x="1242" y="23"/>
                  </a:lnTo>
                  <a:lnTo>
                    <a:pt x="1287" y="23"/>
                  </a:lnTo>
                  <a:lnTo>
                    <a:pt x="1271" y="36"/>
                  </a:lnTo>
                  <a:lnTo>
                    <a:pt x="1344" y="29"/>
                  </a:lnTo>
                  <a:lnTo>
                    <a:pt x="1384" y="57"/>
                  </a:lnTo>
                  <a:lnTo>
                    <a:pt x="1378" y="65"/>
                  </a:lnTo>
                  <a:lnTo>
                    <a:pt x="1363" y="57"/>
                  </a:lnTo>
                  <a:lnTo>
                    <a:pt x="1384" y="65"/>
                  </a:lnTo>
                  <a:lnTo>
                    <a:pt x="1376" y="77"/>
                  </a:lnTo>
                  <a:lnTo>
                    <a:pt x="1242" y="151"/>
                  </a:lnTo>
                  <a:lnTo>
                    <a:pt x="1282" y="143"/>
                  </a:lnTo>
                  <a:lnTo>
                    <a:pt x="1274" y="132"/>
                  </a:lnTo>
                  <a:lnTo>
                    <a:pt x="1342" y="119"/>
                  </a:lnTo>
                  <a:lnTo>
                    <a:pt x="1324" y="119"/>
                  </a:lnTo>
                  <a:lnTo>
                    <a:pt x="1326" y="109"/>
                  </a:lnTo>
                  <a:lnTo>
                    <a:pt x="1363" y="116"/>
                  </a:lnTo>
                  <a:lnTo>
                    <a:pt x="1368" y="109"/>
                  </a:lnTo>
                  <a:lnTo>
                    <a:pt x="1378" y="132"/>
                  </a:lnTo>
                  <a:lnTo>
                    <a:pt x="1397" y="135"/>
                  </a:lnTo>
                  <a:lnTo>
                    <a:pt x="1381" y="122"/>
                  </a:lnTo>
                  <a:lnTo>
                    <a:pt x="1415" y="116"/>
                  </a:lnTo>
                  <a:lnTo>
                    <a:pt x="1457" y="122"/>
                  </a:lnTo>
                  <a:lnTo>
                    <a:pt x="1454" y="132"/>
                  </a:lnTo>
                  <a:lnTo>
                    <a:pt x="1487" y="140"/>
                  </a:lnTo>
                  <a:lnTo>
                    <a:pt x="1522" y="138"/>
                  </a:lnTo>
                  <a:lnTo>
                    <a:pt x="1522" y="116"/>
                  </a:lnTo>
                  <a:lnTo>
                    <a:pt x="1532" y="114"/>
                  </a:lnTo>
                  <a:lnTo>
                    <a:pt x="1613" y="138"/>
                  </a:lnTo>
                  <a:lnTo>
                    <a:pt x="1603" y="174"/>
                  </a:lnTo>
                  <a:lnTo>
                    <a:pt x="1640" y="200"/>
                  </a:lnTo>
                  <a:lnTo>
                    <a:pt x="1661" y="164"/>
                  </a:lnTo>
                  <a:lnTo>
                    <a:pt x="1674" y="182"/>
                  </a:lnTo>
                  <a:lnTo>
                    <a:pt x="1703" y="174"/>
                  </a:lnTo>
                  <a:lnTo>
                    <a:pt x="1740" y="187"/>
                  </a:lnTo>
                  <a:lnTo>
                    <a:pt x="1768" y="180"/>
                  </a:lnTo>
                  <a:lnTo>
                    <a:pt x="1766" y="164"/>
                  </a:lnTo>
                  <a:lnTo>
                    <a:pt x="1784" y="143"/>
                  </a:lnTo>
                  <a:lnTo>
                    <a:pt x="1906" y="158"/>
                  </a:lnTo>
                  <a:lnTo>
                    <a:pt x="1914" y="172"/>
                  </a:lnTo>
                  <a:lnTo>
                    <a:pt x="1898" y="174"/>
                  </a:lnTo>
                  <a:lnTo>
                    <a:pt x="1938" y="180"/>
                  </a:lnTo>
                  <a:lnTo>
                    <a:pt x="1951" y="198"/>
                  </a:lnTo>
                  <a:lnTo>
                    <a:pt x="2045" y="193"/>
                  </a:lnTo>
                  <a:lnTo>
                    <a:pt x="2061" y="206"/>
                  </a:lnTo>
                  <a:lnTo>
                    <a:pt x="2056" y="224"/>
                  </a:lnTo>
                  <a:lnTo>
                    <a:pt x="2082" y="233"/>
                  </a:lnTo>
                  <a:lnTo>
                    <a:pt x="2095" y="227"/>
                  </a:lnTo>
                  <a:lnTo>
                    <a:pt x="2163" y="231"/>
                  </a:lnTo>
                  <a:lnTo>
                    <a:pt x="2176" y="224"/>
                  </a:lnTo>
                  <a:lnTo>
                    <a:pt x="2182" y="236"/>
                  </a:lnTo>
                  <a:lnTo>
                    <a:pt x="2210" y="252"/>
                  </a:lnTo>
                  <a:lnTo>
                    <a:pt x="2221" y="241"/>
                  </a:lnTo>
                  <a:lnTo>
                    <a:pt x="2208" y="229"/>
                  </a:lnTo>
                  <a:lnTo>
                    <a:pt x="2216" y="219"/>
                  </a:lnTo>
                  <a:lnTo>
                    <a:pt x="2330" y="231"/>
                  </a:lnTo>
                  <a:lnTo>
                    <a:pt x="2406" y="275"/>
                  </a:lnTo>
                  <a:lnTo>
                    <a:pt x="2422" y="275"/>
                  </a:lnTo>
                  <a:lnTo>
                    <a:pt x="2443" y="309"/>
                  </a:lnTo>
                  <a:lnTo>
                    <a:pt x="2435" y="294"/>
                  </a:lnTo>
                  <a:lnTo>
                    <a:pt x="2446" y="292"/>
                  </a:lnTo>
                  <a:lnTo>
                    <a:pt x="2451" y="299"/>
                  </a:lnTo>
                  <a:lnTo>
                    <a:pt x="2477" y="297"/>
                  </a:lnTo>
                  <a:lnTo>
                    <a:pt x="2503" y="315"/>
                  </a:lnTo>
                  <a:lnTo>
                    <a:pt x="2461" y="339"/>
                  </a:lnTo>
                  <a:lnTo>
                    <a:pt x="2471" y="341"/>
                  </a:lnTo>
                  <a:lnTo>
                    <a:pt x="2456" y="346"/>
                  </a:lnTo>
                  <a:lnTo>
                    <a:pt x="2469" y="354"/>
                  </a:lnTo>
                  <a:lnTo>
                    <a:pt x="2443" y="357"/>
                  </a:lnTo>
                  <a:lnTo>
                    <a:pt x="2435" y="344"/>
                  </a:lnTo>
                  <a:lnTo>
                    <a:pt x="2422" y="349"/>
                  </a:lnTo>
                  <a:lnTo>
                    <a:pt x="2406" y="328"/>
                  </a:lnTo>
                  <a:lnTo>
                    <a:pt x="2375" y="331"/>
                  </a:lnTo>
                  <a:lnTo>
                    <a:pt x="2369" y="315"/>
                  </a:lnTo>
                  <a:lnTo>
                    <a:pt x="2375" y="309"/>
                  </a:lnTo>
                  <a:lnTo>
                    <a:pt x="2364" y="309"/>
                  </a:lnTo>
                  <a:lnTo>
                    <a:pt x="2356" y="315"/>
                  </a:lnTo>
                  <a:lnTo>
                    <a:pt x="2364" y="331"/>
                  </a:lnTo>
                  <a:lnTo>
                    <a:pt x="2359" y="339"/>
                  </a:lnTo>
                  <a:lnTo>
                    <a:pt x="2333" y="351"/>
                  </a:lnTo>
                  <a:lnTo>
                    <a:pt x="2317" y="349"/>
                  </a:lnTo>
                  <a:lnTo>
                    <a:pt x="2343" y="387"/>
                  </a:lnTo>
                  <a:lnTo>
                    <a:pt x="2338" y="406"/>
                  </a:lnTo>
                  <a:lnTo>
                    <a:pt x="2309" y="390"/>
                  </a:lnTo>
                  <a:lnTo>
                    <a:pt x="2314" y="398"/>
                  </a:lnTo>
                  <a:lnTo>
                    <a:pt x="2258" y="419"/>
                  </a:lnTo>
                  <a:lnTo>
                    <a:pt x="2213" y="458"/>
                  </a:lnTo>
                  <a:lnTo>
                    <a:pt x="2179" y="445"/>
                  </a:lnTo>
                  <a:lnTo>
                    <a:pt x="2150" y="461"/>
                  </a:lnTo>
                  <a:lnTo>
                    <a:pt x="2150" y="445"/>
                  </a:lnTo>
                  <a:lnTo>
                    <a:pt x="2134" y="461"/>
                  </a:lnTo>
                  <a:lnTo>
                    <a:pt x="2111" y="458"/>
                  </a:lnTo>
                  <a:lnTo>
                    <a:pt x="2090" y="497"/>
                  </a:lnTo>
                  <a:lnTo>
                    <a:pt x="2108" y="505"/>
                  </a:lnTo>
                  <a:lnTo>
                    <a:pt x="2100" y="516"/>
                  </a:lnTo>
                  <a:lnTo>
                    <a:pt x="2108" y="538"/>
                  </a:lnTo>
                  <a:lnTo>
                    <a:pt x="2095" y="534"/>
                  </a:lnTo>
                  <a:lnTo>
                    <a:pt x="2087" y="551"/>
                  </a:lnTo>
                  <a:lnTo>
                    <a:pt x="2092" y="567"/>
                  </a:lnTo>
                  <a:lnTo>
                    <a:pt x="2058" y="580"/>
                  </a:lnTo>
                  <a:lnTo>
                    <a:pt x="2061" y="596"/>
                  </a:lnTo>
                  <a:lnTo>
                    <a:pt x="2043" y="604"/>
                  </a:lnTo>
                  <a:lnTo>
                    <a:pt x="2035" y="622"/>
                  </a:lnTo>
                  <a:lnTo>
                    <a:pt x="2014" y="643"/>
                  </a:lnTo>
                  <a:lnTo>
                    <a:pt x="1996" y="570"/>
                  </a:lnTo>
                  <a:lnTo>
                    <a:pt x="2003" y="529"/>
                  </a:lnTo>
                  <a:lnTo>
                    <a:pt x="2016" y="502"/>
                  </a:lnTo>
                  <a:lnTo>
                    <a:pt x="2040" y="497"/>
                  </a:lnTo>
                  <a:lnTo>
                    <a:pt x="2090" y="448"/>
                  </a:lnTo>
                  <a:lnTo>
                    <a:pt x="2114" y="434"/>
                  </a:lnTo>
                  <a:lnTo>
                    <a:pt x="2124" y="408"/>
                  </a:lnTo>
                  <a:lnTo>
                    <a:pt x="2134" y="398"/>
                  </a:lnTo>
                  <a:lnTo>
                    <a:pt x="2114" y="398"/>
                  </a:lnTo>
                  <a:lnTo>
                    <a:pt x="2106" y="421"/>
                  </a:lnTo>
                  <a:lnTo>
                    <a:pt x="2063" y="445"/>
                  </a:lnTo>
                  <a:lnTo>
                    <a:pt x="2066" y="414"/>
                  </a:lnTo>
                  <a:lnTo>
                    <a:pt x="2019" y="419"/>
                  </a:lnTo>
                  <a:lnTo>
                    <a:pt x="1974" y="461"/>
                  </a:lnTo>
                  <a:lnTo>
                    <a:pt x="1985" y="474"/>
                  </a:lnTo>
                  <a:lnTo>
                    <a:pt x="1935" y="479"/>
                  </a:lnTo>
                  <a:lnTo>
                    <a:pt x="1933" y="476"/>
                  </a:lnTo>
                  <a:lnTo>
                    <a:pt x="1945" y="471"/>
                  </a:lnTo>
                  <a:lnTo>
                    <a:pt x="1906" y="463"/>
                  </a:lnTo>
                  <a:lnTo>
                    <a:pt x="1896" y="471"/>
                  </a:lnTo>
                  <a:lnTo>
                    <a:pt x="1808" y="474"/>
                  </a:lnTo>
                  <a:lnTo>
                    <a:pt x="1698" y="567"/>
                  </a:lnTo>
                  <a:lnTo>
                    <a:pt x="1721" y="570"/>
                  </a:lnTo>
                  <a:lnTo>
                    <a:pt x="1721" y="585"/>
                  </a:lnTo>
                  <a:lnTo>
                    <a:pt x="1734" y="575"/>
                  </a:lnTo>
                  <a:lnTo>
                    <a:pt x="1729" y="588"/>
                  </a:lnTo>
                  <a:lnTo>
                    <a:pt x="1745" y="583"/>
                  </a:lnTo>
                  <a:lnTo>
                    <a:pt x="1745" y="591"/>
                  </a:lnTo>
                  <a:lnTo>
                    <a:pt x="1750" y="575"/>
                  </a:lnTo>
                  <a:lnTo>
                    <a:pt x="1766" y="575"/>
                  </a:lnTo>
                  <a:lnTo>
                    <a:pt x="1789" y="594"/>
                  </a:lnTo>
                  <a:lnTo>
                    <a:pt x="1768" y="596"/>
                  </a:lnTo>
                  <a:lnTo>
                    <a:pt x="1784" y="604"/>
                  </a:lnTo>
                  <a:lnTo>
                    <a:pt x="1789" y="617"/>
                  </a:lnTo>
                  <a:lnTo>
                    <a:pt x="1776" y="646"/>
                  </a:lnTo>
                  <a:lnTo>
                    <a:pt x="1774" y="690"/>
                  </a:lnTo>
                  <a:lnTo>
                    <a:pt x="1698" y="781"/>
                  </a:lnTo>
                  <a:lnTo>
                    <a:pt x="1669" y="794"/>
                  </a:lnTo>
                  <a:lnTo>
                    <a:pt x="1650" y="781"/>
                  </a:lnTo>
                  <a:lnTo>
                    <a:pt x="1632" y="799"/>
                  </a:lnTo>
                  <a:lnTo>
                    <a:pt x="1629" y="797"/>
                  </a:lnTo>
                  <a:lnTo>
                    <a:pt x="1640" y="781"/>
                  </a:lnTo>
                  <a:lnTo>
                    <a:pt x="1634" y="760"/>
                  </a:lnTo>
                  <a:lnTo>
                    <a:pt x="1666" y="750"/>
                  </a:lnTo>
                  <a:lnTo>
                    <a:pt x="1692" y="690"/>
                  </a:lnTo>
                  <a:lnTo>
                    <a:pt x="1637" y="702"/>
                  </a:lnTo>
                  <a:lnTo>
                    <a:pt x="1629" y="683"/>
                  </a:lnTo>
                  <a:lnTo>
                    <a:pt x="1585" y="667"/>
                  </a:lnTo>
                  <a:lnTo>
                    <a:pt x="1556" y="604"/>
                  </a:lnTo>
                  <a:lnTo>
                    <a:pt x="1524" y="591"/>
                  </a:lnTo>
                  <a:lnTo>
                    <a:pt x="1475" y="609"/>
                  </a:lnTo>
                  <a:lnTo>
                    <a:pt x="1482" y="622"/>
                  </a:lnTo>
                  <a:lnTo>
                    <a:pt x="1464" y="659"/>
                  </a:lnTo>
                  <a:lnTo>
                    <a:pt x="1442" y="667"/>
                  </a:lnTo>
                  <a:lnTo>
                    <a:pt x="1423" y="659"/>
                  </a:lnTo>
                  <a:lnTo>
                    <a:pt x="1394" y="656"/>
                  </a:lnTo>
                  <a:lnTo>
                    <a:pt x="1324" y="672"/>
                  </a:lnTo>
                  <a:lnTo>
                    <a:pt x="1263" y="648"/>
                  </a:lnTo>
                  <a:lnTo>
                    <a:pt x="1224" y="653"/>
                  </a:lnTo>
                  <a:lnTo>
                    <a:pt x="1208" y="630"/>
                  </a:lnTo>
                  <a:lnTo>
                    <a:pt x="1169" y="617"/>
                  </a:lnTo>
                  <a:lnTo>
                    <a:pt x="1150" y="630"/>
                  </a:lnTo>
                  <a:lnTo>
                    <a:pt x="1148" y="659"/>
                  </a:lnTo>
                  <a:lnTo>
                    <a:pt x="1061" y="648"/>
                  </a:lnTo>
                  <a:lnTo>
                    <a:pt x="1002" y="680"/>
                  </a:lnTo>
                  <a:lnTo>
                    <a:pt x="973" y="690"/>
                  </a:lnTo>
                  <a:lnTo>
                    <a:pt x="970" y="716"/>
                  </a:lnTo>
                  <a:lnTo>
                    <a:pt x="931" y="711"/>
                  </a:lnTo>
                  <a:lnTo>
                    <a:pt x="923" y="747"/>
                  </a:lnTo>
                  <a:lnTo>
                    <a:pt x="886" y="755"/>
                  </a:lnTo>
                  <a:lnTo>
                    <a:pt x="897" y="781"/>
                  </a:lnTo>
                  <a:lnTo>
                    <a:pt x="889" y="805"/>
                  </a:lnTo>
                  <a:lnTo>
                    <a:pt x="834" y="836"/>
                  </a:lnTo>
                  <a:lnTo>
                    <a:pt x="800" y="841"/>
                  </a:lnTo>
                  <a:lnTo>
                    <a:pt x="795" y="859"/>
                  </a:lnTo>
                  <a:lnTo>
                    <a:pt x="810" y="867"/>
                  </a:lnTo>
                  <a:lnTo>
                    <a:pt x="810" y="887"/>
                  </a:lnTo>
                  <a:lnTo>
                    <a:pt x="792" y="882"/>
                  </a:lnTo>
                  <a:lnTo>
                    <a:pt x="766" y="896"/>
                  </a:lnTo>
                  <a:lnTo>
                    <a:pt x="756" y="864"/>
                  </a:lnTo>
                  <a:lnTo>
                    <a:pt x="732" y="887"/>
                  </a:lnTo>
                  <a:lnTo>
                    <a:pt x="666" y="887"/>
                  </a:lnTo>
                  <a:lnTo>
                    <a:pt x="635" y="921"/>
                  </a:lnTo>
                  <a:lnTo>
                    <a:pt x="615" y="911"/>
                  </a:lnTo>
                  <a:lnTo>
                    <a:pt x="612" y="896"/>
                  </a:lnTo>
                  <a:lnTo>
                    <a:pt x="549" y="867"/>
                  </a:lnTo>
                  <a:lnTo>
                    <a:pt x="504" y="882"/>
                  </a:lnTo>
                  <a:lnTo>
                    <a:pt x="507" y="856"/>
                  </a:lnTo>
                  <a:lnTo>
                    <a:pt x="497" y="851"/>
                  </a:lnTo>
                  <a:lnTo>
                    <a:pt x="504" y="844"/>
                  </a:lnTo>
                  <a:lnTo>
                    <a:pt x="489" y="841"/>
                  </a:lnTo>
                  <a:lnTo>
                    <a:pt x="492" y="821"/>
                  </a:lnTo>
                  <a:lnTo>
                    <a:pt x="510" y="828"/>
                  </a:lnTo>
                  <a:lnTo>
                    <a:pt x="518" y="821"/>
                  </a:lnTo>
                  <a:lnTo>
                    <a:pt x="499" y="805"/>
                  </a:lnTo>
                  <a:lnTo>
                    <a:pt x="489" y="818"/>
                  </a:lnTo>
                  <a:lnTo>
                    <a:pt x="486" y="789"/>
                  </a:lnTo>
                  <a:lnTo>
                    <a:pt x="465" y="784"/>
                  </a:lnTo>
                  <a:lnTo>
                    <a:pt x="450" y="760"/>
                  </a:lnTo>
                  <a:lnTo>
                    <a:pt x="468" y="760"/>
                  </a:lnTo>
                  <a:lnTo>
                    <a:pt x="468" y="747"/>
                  </a:lnTo>
                  <a:lnTo>
                    <a:pt x="481" y="745"/>
                  </a:lnTo>
                  <a:lnTo>
                    <a:pt x="518" y="747"/>
                  </a:lnTo>
                  <a:lnTo>
                    <a:pt x="486" y="711"/>
                  </a:lnTo>
                  <a:lnTo>
                    <a:pt x="426" y="723"/>
                  </a:lnTo>
                  <a:lnTo>
                    <a:pt x="431" y="726"/>
                  </a:lnTo>
                  <a:lnTo>
                    <a:pt x="421" y="736"/>
                  </a:lnTo>
                  <a:lnTo>
                    <a:pt x="410" y="728"/>
                  </a:lnTo>
                  <a:lnTo>
                    <a:pt x="399" y="763"/>
                  </a:lnTo>
                  <a:lnTo>
                    <a:pt x="413" y="770"/>
                  </a:lnTo>
                  <a:lnTo>
                    <a:pt x="423" y="807"/>
                  </a:lnTo>
                  <a:lnTo>
                    <a:pt x="452" y="836"/>
                  </a:lnTo>
                  <a:lnTo>
                    <a:pt x="442" y="839"/>
                  </a:lnTo>
                  <a:lnTo>
                    <a:pt x="431" y="864"/>
                  </a:lnTo>
                  <a:lnTo>
                    <a:pt x="418" y="859"/>
                  </a:lnTo>
                  <a:lnTo>
                    <a:pt x="416" y="845"/>
                  </a:lnTo>
                  <a:lnTo>
                    <a:pt x="389" y="859"/>
                  </a:lnTo>
                  <a:lnTo>
                    <a:pt x="368" y="844"/>
                  </a:lnTo>
                  <a:lnTo>
                    <a:pt x="342" y="812"/>
                  </a:lnTo>
                  <a:lnTo>
                    <a:pt x="323" y="812"/>
                  </a:lnTo>
                  <a:lnTo>
                    <a:pt x="321" y="789"/>
                  </a:lnTo>
                  <a:lnTo>
                    <a:pt x="253" y="747"/>
                  </a:lnTo>
                  <a:lnTo>
                    <a:pt x="279" y="731"/>
                  </a:lnTo>
                  <a:lnTo>
                    <a:pt x="269" y="721"/>
                  </a:lnTo>
                  <a:lnTo>
                    <a:pt x="289" y="711"/>
                  </a:lnTo>
                  <a:lnTo>
                    <a:pt x="229" y="726"/>
                  </a:lnTo>
                  <a:lnTo>
                    <a:pt x="227" y="736"/>
                  </a:lnTo>
                  <a:lnTo>
                    <a:pt x="211" y="728"/>
                  </a:lnTo>
                  <a:lnTo>
                    <a:pt x="229" y="745"/>
                  </a:lnTo>
                  <a:lnTo>
                    <a:pt x="253" y="742"/>
                  </a:lnTo>
                  <a:lnTo>
                    <a:pt x="213" y="763"/>
                  </a:lnTo>
                  <a:lnTo>
                    <a:pt x="191" y="745"/>
                  </a:lnTo>
                  <a:lnTo>
                    <a:pt x="209" y="731"/>
                  </a:lnTo>
                  <a:lnTo>
                    <a:pt x="183" y="728"/>
                  </a:lnTo>
                  <a:lnTo>
                    <a:pt x="183" y="721"/>
                  </a:lnTo>
                  <a:lnTo>
                    <a:pt x="157" y="726"/>
                  </a:lnTo>
                  <a:lnTo>
                    <a:pt x="149" y="745"/>
                  </a:lnTo>
                  <a:lnTo>
                    <a:pt x="128" y="742"/>
                  </a:lnTo>
                  <a:lnTo>
                    <a:pt x="128" y="718"/>
                  </a:lnTo>
                  <a:lnTo>
                    <a:pt x="107" y="692"/>
                  </a:lnTo>
                  <a:lnTo>
                    <a:pt x="49" y="697"/>
                  </a:lnTo>
                  <a:lnTo>
                    <a:pt x="36" y="690"/>
                  </a:lnTo>
                  <a:lnTo>
                    <a:pt x="44" y="677"/>
                  </a:lnTo>
                  <a:lnTo>
                    <a:pt x="68" y="648"/>
                  </a:lnTo>
                  <a:lnTo>
                    <a:pt x="54" y="614"/>
                  </a:lnTo>
                  <a:lnTo>
                    <a:pt x="65" y="606"/>
                  </a:lnTo>
                  <a:lnTo>
                    <a:pt x="59" y="580"/>
                  </a:lnTo>
                  <a:lnTo>
                    <a:pt x="0" y="57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52" name="Freeform 352"/>
            <p:cNvSpPr/>
            <p:nvPr/>
          </p:nvSpPr>
          <p:spPr bwMode="auto">
            <a:xfrm>
              <a:off x="2834" y="1010"/>
              <a:ext cx="1859" cy="791"/>
            </a:xfrm>
            <a:custGeom>
              <a:avLst/>
              <a:gdLst/>
              <a:ahLst/>
              <a:cxnLst>
                <a:cxn ang="0">
                  <a:pos x="31" y="511"/>
                </a:cxn>
                <a:cxn ang="0">
                  <a:pos x="157" y="461"/>
                </a:cxn>
                <a:cxn ang="0">
                  <a:pos x="154" y="325"/>
                </a:cxn>
                <a:cxn ang="0">
                  <a:pos x="183" y="223"/>
                </a:cxn>
                <a:cxn ang="0">
                  <a:pos x="319" y="301"/>
                </a:cxn>
                <a:cxn ang="0">
                  <a:pos x="275" y="372"/>
                </a:cxn>
                <a:cxn ang="0">
                  <a:pos x="299" y="330"/>
                </a:cxn>
                <a:cxn ang="0">
                  <a:pos x="400" y="275"/>
                </a:cxn>
                <a:cxn ang="0">
                  <a:pos x="503" y="251"/>
                </a:cxn>
                <a:cxn ang="0">
                  <a:pos x="608" y="225"/>
                </a:cxn>
                <a:cxn ang="0">
                  <a:pos x="705" y="201"/>
                </a:cxn>
                <a:cxn ang="0">
                  <a:pos x="781" y="147"/>
                </a:cxn>
                <a:cxn ang="0">
                  <a:pos x="763" y="294"/>
                </a:cxn>
                <a:cxn ang="0">
                  <a:pos x="820" y="251"/>
                </a:cxn>
                <a:cxn ang="0">
                  <a:pos x="862" y="264"/>
                </a:cxn>
                <a:cxn ang="0">
                  <a:pos x="812" y="144"/>
                </a:cxn>
                <a:cxn ang="0">
                  <a:pos x="857" y="173"/>
                </a:cxn>
                <a:cxn ang="0">
                  <a:pos x="936" y="220"/>
                </a:cxn>
                <a:cxn ang="0">
                  <a:pos x="988" y="94"/>
                </a:cxn>
                <a:cxn ang="0">
                  <a:pos x="1119" y="57"/>
                </a:cxn>
                <a:cxn ang="0">
                  <a:pos x="1200" y="21"/>
                </a:cxn>
                <a:cxn ang="0">
                  <a:pos x="1347" y="29"/>
                </a:cxn>
                <a:cxn ang="0">
                  <a:pos x="1245" y="152"/>
                </a:cxn>
                <a:cxn ang="0">
                  <a:pos x="1366" y="117"/>
                </a:cxn>
                <a:cxn ang="0">
                  <a:pos x="1460" y="123"/>
                </a:cxn>
                <a:cxn ang="0">
                  <a:pos x="1617" y="139"/>
                </a:cxn>
                <a:cxn ang="0">
                  <a:pos x="1744" y="188"/>
                </a:cxn>
                <a:cxn ang="0">
                  <a:pos x="1903" y="175"/>
                </a:cxn>
                <a:cxn ang="0">
                  <a:pos x="2087" y="235"/>
                </a:cxn>
                <a:cxn ang="0">
                  <a:pos x="2226" y="243"/>
                </a:cxn>
                <a:cxn ang="0">
                  <a:pos x="2449" y="311"/>
                </a:cxn>
                <a:cxn ang="0">
                  <a:pos x="2467" y="341"/>
                </a:cxn>
                <a:cxn ang="0">
                  <a:pos x="2428" y="351"/>
                </a:cxn>
                <a:cxn ang="0">
                  <a:pos x="2362" y="317"/>
                </a:cxn>
                <a:cxn ang="0">
                  <a:pos x="2344" y="409"/>
                </a:cxn>
                <a:cxn ang="0">
                  <a:pos x="2155" y="464"/>
                </a:cxn>
                <a:cxn ang="0">
                  <a:pos x="2105" y="519"/>
                </a:cxn>
                <a:cxn ang="0">
                  <a:pos x="2066" y="600"/>
                </a:cxn>
                <a:cxn ang="0">
                  <a:pos x="2021" y="505"/>
                </a:cxn>
                <a:cxn ang="0">
                  <a:pos x="2119" y="401"/>
                </a:cxn>
                <a:cxn ang="0">
                  <a:pos x="1990" y="477"/>
                </a:cxn>
                <a:cxn ang="0">
                  <a:pos x="1812" y="477"/>
                </a:cxn>
                <a:cxn ang="0">
                  <a:pos x="1749" y="587"/>
                </a:cxn>
                <a:cxn ang="0">
                  <a:pos x="1788" y="608"/>
                </a:cxn>
                <a:cxn ang="0">
                  <a:pos x="1654" y="786"/>
                </a:cxn>
                <a:cxn ang="0">
                  <a:pos x="1696" y="694"/>
                </a:cxn>
                <a:cxn ang="0">
                  <a:pos x="1479" y="613"/>
                </a:cxn>
                <a:cxn ang="0">
                  <a:pos x="1327" y="676"/>
                </a:cxn>
                <a:cxn ang="0">
                  <a:pos x="1151" y="663"/>
                </a:cxn>
                <a:cxn ang="0">
                  <a:pos x="925" y="752"/>
                </a:cxn>
                <a:cxn ang="0">
                  <a:pos x="797" y="865"/>
                </a:cxn>
                <a:cxn ang="0">
                  <a:pos x="734" y="893"/>
                </a:cxn>
                <a:cxn ang="0">
                  <a:pos x="505" y="888"/>
                </a:cxn>
                <a:cxn ang="0">
                  <a:pos x="511" y="833"/>
                </a:cxn>
                <a:cxn ang="0">
                  <a:pos x="451" y="765"/>
                </a:cxn>
                <a:cxn ang="0">
                  <a:pos x="427" y="728"/>
                </a:cxn>
                <a:cxn ang="0">
                  <a:pos x="424" y="812"/>
                </a:cxn>
                <a:cxn ang="0">
                  <a:pos x="390" y="865"/>
                </a:cxn>
                <a:cxn ang="0">
                  <a:pos x="280" y="736"/>
                </a:cxn>
                <a:cxn ang="0">
                  <a:pos x="230" y="750"/>
                </a:cxn>
                <a:cxn ang="0">
                  <a:pos x="183" y="726"/>
                </a:cxn>
                <a:cxn ang="0">
                  <a:pos x="49" y="702"/>
                </a:cxn>
                <a:cxn ang="0">
                  <a:pos x="59" y="584"/>
                </a:cxn>
              </a:cxnLst>
              <a:rect l="0" t="0" r="r" b="b"/>
              <a:pathLst>
                <a:path w="2510" h="928">
                  <a:moveTo>
                    <a:pt x="0" y="576"/>
                  </a:moveTo>
                  <a:lnTo>
                    <a:pt x="23" y="555"/>
                  </a:lnTo>
                  <a:lnTo>
                    <a:pt x="18" y="566"/>
                  </a:lnTo>
                  <a:lnTo>
                    <a:pt x="25" y="566"/>
                  </a:lnTo>
                  <a:lnTo>
                    <a:pt x="23" y="529"/>
                  </a:lnTo>
                  <a:lnTo>
                    <a:pt x="31" y="511"/>
                  </a:lnTo>
                  <a:lnTo>
                    <a:pt x="44" y="508"/>
                  </a:lnTo>
                  <a:lnTo>
                    <a:pt x="68" y="522"/>
                  </a:lnTo>
                  <a:lnTo>
                    <a:pt x="73" y="495"/>
                  </a:lnTo>
                  <a:lnTo>
                    <a:pt x="62" y="495"/>
                  </a:lnTo>
                  <a:lnTo>
                    <a:pt x="59" y="474"/>
                  </a:lnTo>
                  <a:lnTo>
                    <a:pt x="157" y="461"/>
                  </a:lnTo>
                  <a:lnTo>
                    <a:pt x="133" y="453"/>
                  </a:lnTo>
                  <a:lnTo>
                    <a:pt x="136" y="440"/>
                  </a:lnTo>
                  <a:lnTo>
                    <a:pt x="118" y="448"/>
                  </a:lnTo>
                  <a:lnTo>
                    <a:pt x="175" y="398"/>
                  </a:lnTo>
                  <a:lnTo>
                    <a:pt x="152" y="348"/>
                  </a:lnTo>
                  <a:lnTo>
                    <a:pt x="154" y="325"/>
                  </a:lnTo>
                  <a:lnTo>
                    <a:pt x="144" y="299"/>
                  </a:lnTo>
                  <a:lnTo>
                    <a:pt x="154" y="280"/>
                  </a:lnTo>
                  <a:lnTo>
                    <a:pt x="133" y="262"/>
                  </a:lnTo>
                  <a:lnTo>
                    <a:pt x="141" y="243"/>
                  </a:lnTo>
                  <a:lnTo>
                    <a:pt x="167" y="225"/>
                  </a:lnTo>
                  <a:lnTo>
                    <a:pt x="183" y="223"/>
                  </a:lnTo>
                  <a:lnTo>
                    <a:pt x="201" y="228"/>
                  </a:lnTo>
                  <a:lnTo>
                    <a:pt x="183" y="230"/>
                  </a:lnTo>
                  <a:lnTo>
                    <a:pt x="196" y="238"/>
                  </a:lnTo>
                  <a:lnTo>
                    <a:pt x="243" y="241"/>
                  </a:lnTo>
                  <a:lnTo>
                    <a:pt x="319" y="280"/>
                  </a:lnTo>
                  <a:lnTo>
                    <a:pt x="319" y="301"/>
                  </a:lnTo>
                  <a:lnTo>
                    <a:pt x="285" y="317"/>
                  </a:lnTo>
                  <a:lnTo>
                    <a:pt x="183" y="296"/>
                  </a:lnTo>
                  <a:lnTo>
                    <a:pt x="225" y="322"/>
                  </a:lnTo>
                  <a:lnTo>
                    <a:pt x="222" y="356"/>
                  </a:lnTo>
                  <a:lnTo>
                    <a:pt x="265" y="375"/>
                  </a:lnTo>
                  <a:lnTo>
                    <a:pt x="275" y="372"/>
                  </a:lnTo>
                  <a:lnTo>
                    <a:pt x="270" y="356"/>
                  </a:lnTo>
                  <a:lnTo>
                    <a:pt x="254" y="351"/>
                  </a:lnTo>
                  <a:lnTo>
                    <a:pt x="256" y="341"/>
                  </a:lnTo>
                  <a:lnTo>
                    <a:pt x="275" y="353"/>
                  </a:lnTo>
                  <a:lnTo>
                    <a:pt x="314" y="356"/>
                  </a:lnTo>
                  <a:lnTo>
                    <a:pt x="299" y="330"/>
                  </a:lnTo>
                  <a:lnTo>
                    <a:pt x="335" y="309"/>
                  </a:lnTo>
                  <a:lnTo>
                    <a:pt x="364" y="322"/>
                  </a:lnTo>
                  <a:lnTo>
                    <a:pt x="364" y="262"/>
                  </a:lnTo>
                  <a:lnTo>
                    <a:pt x="348" y="254"/>
                  </a:lnTo>
                  <a:lnTo>
                    <a:pt x="398" y="267"/>
                  </a:lnTo>
                  <a:lnTo>
                    <a:pt x="400" y="275"/>
                  </a:lnTo>
                  <a:lnTo>
                    <a:pt x="375" y="285"/>
                  </a:lnTo>
                  <a:lnTo>
                    <a:pt x="400" y="304"/>
                  </a:lnTo>
                  <a:lnTo>
                    <a:pt x="419" y="280"/>
                  </a:lnTo>
                  <a:lnTo>
                    <a:pt x="503" y="246"/>
                  </a:lnTo>
                  <a:lnTo>
                    <a:pt x="519" y="243"/>
                  </a:lnTo>
                  <a:lnTo>
                    <a:pt x="503" y="251"/>
                  </a:lnTo>
                  <a:lnTo>
                    <a:pt x="519" y="267"/>
                  </a:lnTo>
                  <a:lnTo>
                    <a:pt x="579" y="243"/>
                  </a:lnTo>
                  <a:lnTo>
                    <a:pt x="595" y="262"/>
                  </a:lnTo>
                  <a:lnTo>
                    <a:pt x="608" y="246"/>
                  </a:lnTo>
                  <a:lnTo>
                    <a:pt x="603" y="230"/>
                  </a:lnTo>
                  <a:lnTo>
                    <a:pt x="608" y="225"/>
                  </a:lnTo>
                  <a:lnTo>
                    <a:pt x="655" y="233"/>
                  </a:lnTo>
                  <a:lnTo>
                    <a:pt x="718" y="267"/>
                  </a:lnTo>
                  <a:lnTo>
                    <a:pt x="729" y="251"/>
                  </a:lnTo>
                  <a:lnTo>
                    <a:pt x="716" y="233"/>
                  </a:lnTo>
                  <a:lnTo>
                    <a:pt x="697" y="230"/>
                  </a:lnTo>
                  <a:lnTo>
                    <a:pt x="705" y="201"/>
                  </a:lnTo>
                  <a:lnTo>
                    <a:pt x="692" y="199"/>
                  </a:lnTo>
                  <a:lnTo>
                    <a:pt x="694" y="186"/>
                  </a:lnTo>
                  <a:lnTo>
                    <a:pt x="718" y="173"/>
                  </a:lnTo>
                  <a:lnTo>
                    <a:pt x="734" y="141"/>
                  </a:lnTo>
                  <a:lnTo>
                    <a:pt x="765" y="141"/>
                  </a:lnTo>
                  <a:lnTo>
                    <a:pt x="781" y="147"/>
                  </a:lnTo>
                  <a:lnTo>
                    <a:pt x="768" y="181"/>
                  </a:lnTo>
                  <a:lnTo>
                    <a:pt x="783" y="196"/>
                  </a:lnTo>
                  <a:lnTo>
                    <a:pt x="778" y="243"/>
                  </a:lnTo>
                  <a:lnTo>
                    <a:pt x="794" y="262"/>
                  </a:lnTo>
                  <a:lnTo>
                    <a:pt x="789" y="277"/>
                  </a:lnTo>
                  <a:lnTo>
                    <a:pt x="763" y="294"/>
                  </a:lnTo>
                  <a:lnTo>
                    <a:pt x="770" y="299"/>
                  </a:lnTo>
                  <a:lnTo>
                    <a:pt x="739" y="304"/>
                  </a:lnTo>
                  <a:lnTo>
                    <a:pt x="773" y="314"/>
                  </a:lnTo>
                  <a:lnTo>
                    <a:pt x="812" y="277"/>
                  </a:lnTo>
                  <a:lnTo>
                    <a:pt x="807" y="254"/>
                  </a:lnTo>
                  <a:lnTo>
                    <a:pt x="820" y="251"/>
                  </a:lnTo>
                  <a:lnTo>
                    <a:pt x="839" y="246"/>
                  </a:lnTo>
                  <a:lnTo>
                    <a:pt x="849" y="259"/>
                  </a:lnTo>
                  <a:lnTo>
                    <a:pt x="849" y="277"/>
                  </a:lnTo>
                  <a:lnTo>
                    <a:pt x="873" y="280"/>
                  </a:lnTo>
                  <a:lnTo>
                    <a:pt x="854" y="275"/>
                  </a:lnTo>
                  <a:lnTo>
                    <a:pt x="862" y="264"/>
                  </a:lnTo>
                  <a:lnTo>
                    <a:pt x="854" y="251"/>
                  </a:lnTo>
                  <a:lnTo>
                    <a:pt x="799" y="241"/>
                  </a:lnTo>
                  <a:lnTo>
                    <a:pt x="807" y="201"/>
                  </a:lnTo>
                  <a:lnTo>
                    <a:pt x="789" y="178"/>
                  </a:lnTo>
                  <a:lnTo>
                    <a:pt x="815" y="157"/>
                  </a:lnTo>
                  <a:lnTo>
                    <a:pt x="812" y="144"/>
                  </a:lnTo>
                  <a:lnTo>
                    <a:pt x="823" y="152"/>
                  </a:lnTo>
                  <a:lnTo>
                    <a:pt x="817" y="183"/>
                  </a:lnTo>
                  <a:lnTo>
                    <a:pt x="828" y="186"/>
                  </a:lnTo>
                  <a:lnTo>
                    <a:pt x="868" y="194"/>
                  </a:lnTo>
                  <a:lnTo>
                    <a:pt x="831" y="167"/>
                  </a:lnTo>
                  <a:lnTo>
                    <a:pt x="857" y="173"/>
                  </a:lnTo>
                  <a:lnTo>
                    <a:pt x="852" y="159"/>
                  </a:lnTo>
                  <a:lnTo>
                    <a:pt x="868" y="157"/>
                  </a:lnTo>
                  <a:lnTo>
                    <a:pt x="938" y="175"/>
                  </a:lnTo>
                  <a:lnTo>
                    <a:pt x="922" y="188"/>
                  </a:lnTo>
                  <a:lnTo>
                    <a:pt x="922" y="207"/>
                  </a:lnTo>
                  <a:lnTo>
                    <a:pt x="936" y="220"/>
                  </a:lnTo>
                  <a:lnTo>
                    <a:pt x="946" y="178"/>
                  </a:lnTo>
                  <a:lnTo>
                    <a:pt x="907" y="154"/>
                  </a:lnTo>
                  <a:lnTo>
                    <a:pt x="896" y="123"/>
                  </a:lnTo>
                  <a:lnTo>
                    <a:pt x="988" y="112"/>
                  </a:lnTo>
                  <a:lnTo>
                    <a:pt x="975" y="86"/>
                  </a:lnTo>
                  <a:lnTo>
                    <a:pt x="988" y="94"/>
                  </a:lnTo>
                  <a:lnTo>
                    <a:pt x="1001" y="81"/>
                  </a:lnTo>
                  <a:lnTo>
                    <a:pt x="993" y="78"/>
                  </a:lnTo>
                  <a:lnTo>
                    <a:pt x="1085" y="57"/>
                  </a:lnTo>
                  <a:lnTo>
                    <a:pt x="1080" y="49"/>
                  </a:lnTo>
                  <a:lnTo>
                    <a:pt x="1122" y="47"/>
                  </a:lnTo>
                  <a:lnTo>
                    <a:pt x="1119" y="57"/>
                  </a:lnTo>
                  <a:lnTo>
                    <a:pt x="1133" y="57"/>
                  </a:lnTo>
                  <a:lnTo>
                    <a:pt x="1164" y="41"/>
                  </a:lnTo>
                  <a:lnTo>
                    <a:pt x="1177" y="49"/>
                  </a:lnTo>
                  <a:lnTo>
                    <a:pt x="1167" y="36"/>
                  </a:lnTo>
                  <a:lnTo>
                    <a:pt x="1200" y="34"/>
                  </a:lnTo>
                  <a:lnTo>
                    <a:pt x="1200" y="21"/>
                  </a:lnTo>
                  <a:lnTo>
                    <a:pt x="1245" y="0"/>
                  </a:lnTo>
                  <a:lnTo>
                    <a:pt x="1274" y="10"/>
                  </a:lnTo>
                  <a:lnTo>
                    <a:pt x="1245" y="23"/>
                  </a:lnTo>
                  <a:lnTo>
                    <a:pt x="1290" y="23"/>
                  </a:lnTo>
                  <a:lnTo>
                    <a:pt x="1274" y="36"/>
                  </a:lnTo>
                  <a:lnTo>
                    <a:pt x="1347" y="29"/>
                  </a:lnTo>
                  <a:lnTo>
                    <a:pt x="1387" y="57"/>
                  </a:lnTo>
                  <a:lnTo>
                    <a:pt x="1381" y="65"/>
                  </a:lnTo>
                  <a:lnTo>
                    <a:pt x="1366" y="57"/>
                  </a:lnTo>
                  <a:lnTo>
                    <a:pt x="1387" y="65"/>
                  </a:lnTo>
                  <a:lnTo>
                    <a:pt x="1379" y="78"/>
                  </a:lnTo>
                  <a:lnTo>
                    <a:pt x="1245" y="152"/>
                  </a:lnTo>
                  <a:lnTo>
                    <a:pt x="1285" y="144"/>
                  </a:lnTo>
                  <a:lnTo>
                    <a:pt x="1277" y="133"/>
                  </a:lnTo>
                  <a:lnTo>
                    <a:pt x="1345" y="120"/>
                  </a:lnTo>
                  <a:lnTo>
                    <a:pt x="1327" y="120"/>
                  </a:lnTo>
                  <a:lnTo>
                    <a:pt x="1329" y="110"/>
                  </a:lnTo>
                  <a:lnTo>
                    <a:pt x="1366" y="117"/>
                  </a:lnTo>
                  <a:lnTo>
                    <a:pt x="1371" y="110"/>
                  </a:lnTo>
                  <a:lnTo>
                    <a:pt x="1381" y="133"/>
                  </a:lnTo>
                  <a:lnTo>
                    <a:pt x="1400" y="136"/>
                  </a:lnTo>
                  <a:lnTo>
                    <a:pt x="1384" y="123"/>
                  </a:lnTo>
                  <a:lnTo>
                    <a:pt x="1418" y="117"/>
                  </a:lnTo>
                  <a:lnTo>
                    <a:pt x="1460" y="123"/>
                  </a:lnTo>
                  <a:lnTo>
                    <a:pt x="1457" y="133"/>
                  </a:lnTo>
                  <a:lnTo>
                    <a:pt x="1491" y="141"/>
                  </a:lnTo>
                  <a:lnTo>
                    <a:pt x="1526" y="139"/>
                  </a:lnTo>
                  <a:lnTo>
                    <a:pt x="1526" y="117"/>
                  </a:lnTo>
                  <a:lnTo>
                    <a:pt x="1536" y="115"/>
                  </a:lnTo>
                  <a:lnTo>
                    <a:pt x="1617" y="139"/>
                  </a:lnTo>
                  <a:lnTo>
                    <a:pt x="1607" y="175"/>
                  </a:lnTo>
                  <a:lnTo>
                    <a:pt x="1644" y="201"/>
                  </a:lnTo>
                  <a:lnTo>
                    <a:pt x="1665" y="165"/>
                  </a:lnTo>
                  <a:lnTo>
                    <a:pt x="1678" y="183"/>
                  </a:lnTo>
                  <a:lnTo>
                    <a:pt x="1707" y="175"/>
                  </a:lnTo>
                  <a:lnTo>
                    <a:pt x="1744" y="188"/>
                  </a:lnTo>
                  <a:lnTo>
                    <a:pt x="1772" y="181"/>
                  </a:lnTo>
                  <a:lnTo>
                    <a:pt x="1770" y="165"/>
                  </a:lnTo>
                  <a:lnTo>
                    <a:pt x="1788" y="144"/>
                  </a:lnTo>
                  <a:lnTo>
                    <a:pt x="1911" y="159"/>
                  </a:lnTo>
                  <a:lnTo>
                    <a:pt x="1919" y="173"/>
                  </a:lnTo>
                  <a:lnTo>
                    <a:pt x="1903" y="175"/>
                  </a:lnTo>
                  <a:lnTo>
                    <a:pt x="1943" y="181"/>
                  </a:lnTo>
                  <a:lnTo>
                    <a:pt x="1956" y="199"/>
                  </a:lnTo>
                  <a:lnTo>
                    <a:pt x="2050" y="194"/>
                  </a:lnTo>
                  <a:lnTo>
                    <a:pt x="2066" y="207"/>
                  </a:lnTo>
                  <a:lnTo>
                    <a:pt x="2061" y="225"/>
                  </a:lnTo>
                  <a:lnTo>
                    <a:pt x="2087" y="235"/>
                  </a:lnTo>
                  <a:lnTo>
                    <a:pt x="2100" y="228"/>
                  </a:lnTo>
                  <a:lnTo>
                    <a:pt x="2168" y="233"/>
                  </a:lnTo>
                  <a:lnTo>
                    <a:pt x="2181" y="225"/>
                  </a:lnTo>
                  <a:lnTo>
                    <a:pt x="2187" y="238"/>
                  </a:lnTo>
                  <a:lnTo>
                    <a:pt x="2215" y="254"/>
                  </a:lnTo>
                  <a:lnTo>
                    <a:pt x="2226" y="243"/>
                  </a:lnTo>
                  <a:lnTo>
                    <a:pt x="2213" y="230"/>
                  </a:lnTo>
                  <a:lnTo>
                    <a:pt x="2221" y="220"/>
                  </a:lnTo>
                  <a:lnTo>
                    <a:pt x="2336" y="233"/>
                  </a:lnTo>
                  <a:lnTo>
                    <a:pt x="2412" y="277"/>
                  </a:lnTo>
                  <a:lnTo>
                    <a:pt x="2428" y="277"/>
                  </a:lnTo>
                  <a:lnTo>
                    <a:pt x="2449" y="311"/>
                  </a:lnTo>
                  <a:lnTo>
                    <a:pt x="2441" y="296"/>
                  </a:lnTo>
                  <a:lnTo>
                    <a:pt x="2452" y="294"/>
                  </a:lnTo>
                  <a:lnTo>
                    <a:pt x="2457" y="301"/>
                  </a:lnTo>
                  <a:lnTo>
                    <a:pt x="2483" y="299"/>
                  </a:lnTo>
                  <a:lnTo>
                    <a:pt x="2509" y="317"/>
                  </a:lnTo>
                  <a:lnTo>
                    <a:pt x="2467" y="341"/>
                  </a:lnTo>
                  <a:lnTo>
                    <a:pt x="2477" y="343"/>
                  </a:lnTo>
                  <a:lnTo>
                    <a:pt x="2462" y="348"/>
                  </a:lnTo>
                  <a:lnTo>
                    <a:pt x="2475" y="356"/>
                  </a:lnTo>
                  <a:lnTo>
                    <a:pt x="2449" y="359"/>
                  </a:lnTo>
                  <a:lnTo>
                    <a:pt x="2441" y="346"/>
                  </a:lnTo>
                  <a:lnTo>
                    <a:pt x="2428" y="351"/>
                  </a:lnTo>
                  <a:lnTo>
                    <a:pt x="2412" y="330"/>
                  </a:lnTo>
                  <a:lnTo>
                    <a:pt x="2381" y="333"/>
                  </a:lnTo>
                  <a:lnTo>
                    <a:pt x="2375" y="317"/>
                  </a:lnTo>
                  <a:lnTo>
                    <a:pt x="2381" y="311"/>
                  </a:lnTo>
                  <a:lnTo>
                    <a:pt x="2370" y="311"/>
                  </a:lnTo>
                  <a:lnTo>
                    <a:pt x="2362" y="317"/>
                  </a:lnTo>
                  <a:lnTo>
                    <a:pt x="2370" y="333"/>
                  </a:lnTo>
                  <a:lnTo>
                    <a:pt x="2365" y="341"/>
                  </a:lnTo>
                  <a:lnTo>
                    <a:pt x="2339" y="353"/>
                  </a:lnTo>
                  <a:lnTo>
                    <a:pt x="2323" y="351"/>
                  </a:lnTo>
                  <a:lnTo>
                    <a:pt x="2349" y="390"/>
                  </a:lnTo>
                  <a:lnTo>
                    <a:pt x="2344" y="409"/>
                  </a:lnTo>
                  <a:lnTo>
                    <a:pt x="2315" y="393"/>
                  </a:lnTo>
                  <a:lnTo>
                    <a:pt x="2320" y="401"/>
                  </a:lnTo>
                  <a:lnTo>
                    <a:pt x="2263" y="422"/>
                  </a:lnTo>
                  <a:lnTo>
                    <a:pt x="2218" y="461"/>
                  </a:lnTo>
                  <a:lnTo>
                    <a:pt x="2184" y="448"/>
                  </a:lnTo>
                  <a:lnTo>
                    <a:pt x="2155" y="464"/>
                  </a:lnTo>
                  <a:lnTo>
                    <a:pt x="2155" y="448"/>
                  </a:lnTo>
                  <a:lnTo>
                    <a:pt x="2139" y="464"/>
                  </a:lnTo>
                  <a:lnTo>
                    <a:pt x="2116" y="461"/>
                  </a:lnTo>
                  <a:lnTo>
                    <a:pt x="2095" y="500"/>
                  </a:lnTo>
                  <a:lnTo>
                    <a:pt x="2113" y="508"/>
                  </a:lnTo>
                  <a:lnTo>
                    <a:pt x="2105" y="519"/>
                  </a:lnTo>
                  <a:lnTo>
                    <a:pt x="2113" y="542"/>
                  </a:lnTo>
                  <a:lnTo>
                    <a:pt x="2100" y="537"/>
                  </a:lnTo>
                  <a:lnTo>
                    <a:pt x="2092" y="555"/>
                  </a:lnTo>
                  <a:lnTo>
                    <a:pt x="2097" y="571"/>
                  </a:lnTo>
                  <a:lnTo>
                    <a:pt x="2063" y="584"/>
                  </a:lnTo>
                  <a:lnTo>
                    <a:pt x="2066" y="600"/>
                  </a:lnTo>
                  <a:lnTo>
                    <a:pt x="2048" y="608"/>
                  </a:lnTo>
                  <a:lnTo>
                    <a:pt x="2040" y="626"/>
                  </a:lnTo>
                  <a:lnTo>
                    <a:pt x="2019" y="647"/>
                  </a:lnTo>
                  <a:lnTo>
                    <a:pt x="2001" y="574"/>
                  </a:lnTo>
                  <a:lnTo>
                    <a:pt x="2008" y="532"/>
                  </a:lnTo>
                  <a:lnTo>
                    <a:pt x="2021" y="505"/>
                  </a:lnTo>
                  <a:lnTo>
                    <a:pt x="2045" y="500"/>
                  </a:lnTo>
                  <a:lnTo>
                    <a:pt x="2095" y="451"/>
                  </a:lnTo>
                  <a:lnTo>
                    <a:pt x="2119" y="437"/>
                  </a:lnTo>
                  <a:lnTo>
                    <a:pt x="2129" y="411"/>
                  </a:lnTo>
                  <a:lnTo>
                    <a:pt x="2139" y="401"/>
                  </a:lnTo>
                  <a:lnTo>
                    <a:pt x="2119" y="401"/>
                  </a:lnTo>
                  <a:lnTo>
                    <a:pt x="2111" y="424"/>
                  </a:lnTo>
                  <a:lnTo>
                    <a:pt x="2068" y="448"/>
                  </a:lnTo>
                  <a:lnTo>
                    <a:pt x="2071" y="417"/>
                  </a:lnTo>
                  <a:lnTo>
                    <a:pt x="2024" y="422"/>
                  </a:lnTo>
                  <a:lnTo>
                    <a:pt x="1979" y="464"/>
                  </a:lnTo>
                  <a:lnTo>
                    <a:pt x="1990" y="477"/>
                  </a:lnTo>
                  <a:lnTo>
                    <a:pt x="1940" y="482"/>
                  </a:lnTo>
                  <a:lnTo>
                    <a:pt x="1938" y="479"/>
                  </a:lnTo>
                  <a:lnTo>
                    <a:pt x="1950" y="474"/>
                  </a:lnTo>
                  <a:lnTo>
                    <a:pt x="1911" y="466"/>
                  </a:lnTo>
                  <a:lnTo>
                    <a:pt x="1901" y="474"/>
                  </a:lnTo>
                  <a:lnTo>
                    <a:pt x="1812" y="477"/>
                  </a:lnTo>
                  <a:lnTo>
                    <a:pt x="1702" y="571"/>
                  </a:lnTo>
                  <a:lnTo>
                    <a:pt x="1725" y="574"/>
                  </a:lnTo>
                  <a:lnTo>
                    <a:pt x="1725" y="589"/>
                  </a:lnTo>
                  <a:lnTo>
                    <a:pt x="1738" y="579"/>
                  </a:lnTo>
                  <a:lnTo>
                    <a:pt x="1733" y="592"/>
                  </a:lnTo>
                  <a:lnTo>
                    <a:pt x="1749" y="587"/>
                  </a:lnTo>
                  <a:lnTo>
                    <a:pt x="1749" y="595"/>
                  </a:lnTo>
                  <a:lnTo>
                    <a:pt x="1754" y="579"/>
                  </a:lnTo>
                  <a:lnTo>
                    <a:pt x="1770" y="579"/>
                  </a:lnTo>
                  <a:lnTo>
                    <a:pt x="1793" y="598"/>
                  </a:lnTo>
                  <a:lnTo>
                    <a:pt x="1772" y="600"/>
                  </a:lnTo>
                  <a:lnTo>
                    <a:pt x="1788" y="608"/>
                  </a:lnTo>
                  <a:lnTo>
                    <a:pt x="1793" y="621"/>
                  </a:lnTo>
                  <a:lnTo>
                    <a:pt x="1780" y="650"/>
                  </a:lnTo>
                  <a:lnTo>
                    <a:pt x="1778" y="694"/>
                  </a:lnTo>
                  <a:lnTo>
                    <a:pt x="1702" y="786"/>
                  </a:lnTo>
                  <a:lnTo>
                    <a:pt x="1673" y="799"/>
                  </a:lnTo>
                  <a:lnTo>
                    <a:pt x="1654" y="786"/>
                  </a:lnTo>
                  <a:lnTo>
                    <a:pt x="1636" y="804"/>
                  </a:lnTo>
                  <a:lnTo>
                    <a:pt x="1633" y="802"/>
                  </a:lnTo>
                  <a:lnTo>
                    <a:pt x="1644" y="786"/>
                  </a:lnTo>
                  <a:lnTo>
                    <a:pt x="1638" y="765"/>
                  </a:lnTo>
                  <a:lnTo>
                    <a:pt x="1670" y="755"/>
                  </a:lnTo>
                  <a:lnTo>
                    <a:pt x="1696" y="694"/>
                  </a:lnTo>
                  <a:lnTo>
                    <a:pt x="1641" y="707"/>
                  </a:lnTo>
                  <a:lnTo>
                    <a:pt x="1633" y="687"/>
                  </a:lnTo>
                  <a:lnTo>
                    <a:pt x="1589" y="671"/>
                  </a:lnTo>
                  <a:lnTo>
                    <a:pt x="1560" y="608"/>
                  </a:lnTo>
                  <a:lnTo>
                    <a:pt x="1528" y="595"/>
                  </a:lnTo>
                  <a:lnTo>
                    <a:pt x="1479" y="613"/>
                  </a:lnTo>
                  <a:lnTo>
                    <a:pt x="1486" y="626"/>
                  </a:lnTo>
                  <a:lnTo>
                    <a:pt x="1468" y="663"/>
                  </a:lnTo>
                  <a:lnTo>
                    <a:pt x="1445" y="671"/>
                  </a:lnTo>
                  <a:lnTo>
                    <a:pt x="1426" y="663"/>
                  </a:lnTo>
                  <a:lnTo>
                    <a:pt x="1397" y="660"/>
                  </a:lnTo>
                  <a:lnTo>
                    <a:pt x="1327" y="676"/>
                  </a:lnTo>
                  <a:lnTo>
                    <a:pt x="1266" y="652"/>
                  </a:lnTo>
                  <a:lnTo>
                    <a:pt x="1227" y="657"/>
                  </a:lnTo>
                  <a:lnTo>
                    <a:pt x="1211" y="634"/>
                  </a:lnTo>
                  <a:lnTo>
                    <a:pt x="1172" y="621"/>
                  </a:lnTo>
                  <a:lnTo>
                    <a:pt x="1153" y="634"/>
                  </a:lnTo>
                  <a:lnTo>
                    <a:pt x="1151" y="663"/>
                  </a:lnTo>
                  <a:lnTo>
                    <a:pt x="1064" y="652"/>
                  </a:lnTo>
                  <a:lnTo>
                    <a:pt x="1004" y="684"/>
                  </a:lnTo>
                  <a:lnTo>
                    <a:pt x="975" y="694"/>
                  </a:lnTo>
                  <a:lnTo>
                    <a:pt x="972" y="721"/>
                  </a:lnTo>
                  <a:lnTo>
                    <a:pt x="933" y="716"/>
                  </a:lnTo>
                  <a:lnTo>
                    <a:pt x="925" y="752"/>
                  </a:lnTo>
                  <a:lnTo>
                    <a:pt x="888" y="760"/>
                  </a:lnTo>
                  <a:lnTo>
                    <a:pt x="899" y="786"/>
                  </a:lnTo>
                  <a:lnTo>
                    <a:pt x="891" y="810"/>
                  </a:lnTo>
                  <a:lnTo>
                    <a:pt x="836" y="841"/>
                  </a:lnTo>
                  <a:lnTo>
                    <a:pt x="802" y="846"/>
                  </a:lnTo>
                  <a:lnTo>
                    <a:pt x="797" y="865"/>
                  </a:lnTo>
                  <a:lnTo>
                    <a:pt x="812" y="873"/>
                  </a:lnTo>
                  <a:lnTo>
                    <a:pt x="812" y="893"/>
                  </a:lnTo>
                  <a:lnTo>
                    <a:pt x="794" y="888"/>
                  </a:lnTo>
                  <a:lnTo>
                    <a:pt x="768" y="902"/>
                  </a:lnTo>
                  <a:lnTo>
                    <a:pt x="758" y="870"/>
                  </a:lnTo>
                  <a:lnTo>
                    <a:pt x="734" y="893"/>
                  </a:lnTo>
                  <a:lnTo>
                    <a:pt x="668" y="893"/>
                  </a:lnTo>
                  <a:lnTo>
                    <a:pt x="637" y="927"/>
                  </a:lnTo>
                  <a:lnTo>
                    <a:pt x="616" y="917"/>
                  </a:lnTo>
                  <a:lnTo>
                    <a:pt x="613" y="902"/>
                  </a:lnTo>
                  <a:lnTo>
                    <a:pt x="550" y="873"/>
                  </a:lnTo>
                  <a:lnTo>
                    <a:pt x="505" y="888"/>
                  </a:lnTo>
                  <a:lnTo>
                    <a:pt x="508" y="862"/>
                  </a:lnTo>
                  <a:lnTo>
                    <a:pt x="498" y="857"/>
                  </a:lnTo>
                  <a:lnTo>
                    <a:pt x="505" y="849"/>
                  </a:lnTo>
                  <a:lnTo>
                    <a:pt x="490" y="846"/>
                  </a:lnTo>
                  <a:lnTo>
                    <a:pt x="493" y="826"/>
                  </a:lnTo>
                  <a:lnTo>
                    <a:pt x="511" y="833"/>
                  </a:lnTo>
                  <a:lnTo>
                    <a:pt x="519" y="826"/>
                  </a:lnTo>
                  <a:lnTo>
                    <a:pt x="500" y="810"/>
                  </a:lnTo>
                  <a:lnTo>
                    <a:pt x="490" y="823"/>
                  </a:lnTo>
                  <a:lnTo>
                    <a:pt x="487" y="794"/>
                  </a:lnTo>
                  <a:lnTo>
                    <a:pt x="466" y="789"/>
                  </a:lnTo>
                  <a:lnTo>
                    <a:pt x="451" y="765"/>
                  </a:lnTo>
                  <a:lnTo>
                    <a:pt x="469" y="765"/>
                  </a:lnTo>
                  <a:lnTo>
                    <a:pt x="469" y="752"/>
                  </a:lnTo>
                  <a:lnTo>
                    <a:pt x="482" y="750"/>
                  </a:lnTo>
                  <a:lnTo>
                    <a:pt x="519" y="752"/>
                  </a:lnTo>
                  <a:lnTo>
                    <a:pt x="487" y="716"/>
                  </a:lnTo>
                  <a:lnTo>
                    <a:pt x="427" y="728"/>
                  </a:lnTo>
                  <a:lnTo>
                    <a:pt x="432" y="731"/>
                  </a:lnTo>
                  <a:lnTo>
                    <a:pt x="422" y="741"/>
                  </a:lnTo>
                  <a:lnTo>
                    <a:pt x="411" y="733"/>
                  </a:lnTo>
                  <a:lnTo>
                    <a:pt x="400" y="768"/>
                  </a:lnTo>
                  <a:lnTo>
                    <a:pt x="414" y="775"/>
                  </a:lnTo>
                  <a:lnTo>
                    <a:pt x="424" y="812"/>
                  </a:lnTo>
                  <a:lnTo>
                    <a:pt x="453" y="841"/>
                  </a:lnTo>
                  <a:lnTo>
                    <a:pt x="443" y="844"/>
                  </a:lnTo>
                  <a:lnTo>
                    <a:pt x="432" y="870"/>
                  </a:lnTo>
                  <a:lnTo>
                    <a:pt x="419" y="865"/>
                  </a:lnTo>
                  <a:lnTo>
                    <a:pt x="417" y="851"/>
                  </a:lnTo>
                  <a:lnTo>
                    <a:pt x="390" y="865"/>
                  </a:lnTo>
                  <a:lnTo>
                    <a:pt x="369" y="849"/>
                  </a:lnTo>
                  <a:lnTo>
                    <a:pt x="343" y="817"/>
                  </a:lnTo>
                  <a:lnTo>
                    <a:pt x="324" y="817"/>
                  </a:lnTo>
                  <a:lnTo>
                    <a:pt x="322" y="794"/>
                  </a:lnTo>
                  <a:lnTo>
                    <a:pt x="254" y="752"/>
                  </a:lnTo>
                  <a:lnTo>
                    <a:pt x="280" y="736"/>
                  </a:lnTo>
                  <a:lnTo>
                    <a:pt x="270" y="726"/>
                  </a:lnTo>
                  <a:lnTo>
                    <a:pt x="290" y="716"/>
                  </a:lnTo>
                  <a:lnTo>
                    <a:pt x="230" y="731"/>
                  </a:lnTo>
                  <a:lnTo>
                    <a:pt x="228" y="741"/>
                  </a:lnTo>
                  <a:lnTo>
                    <a:pt x="212" y="733"/>
                  </a:lnTo>
                  <a:lnTo>
                    <a:pt x="230" y="750"/>
                  </a:lnTo>
                  <a:lnTo>
                    <a:pt x="254" y="747"/>
                  </a:lnTo>
                  <a:lnTo>
                    <a:pt x="214" y="768"/>
                  </a:lnTo>
                  <a:lnTo>
                    <a:pt x="191" y="750"/>
                  </a:lnTo>
                  <a:lnTo>
                    <a:pt x="209" y="736"/>
                  </a:lnTo>
                  <a:lnTo>
                    <a:pt x="183" y="733"/>
                  </a:lnTo>
                  <a:lnTo>
                    <a:pt x="183" y="726"/>
                  </a:lnTo>
                  <a:lnTo>
                    <a:pt x="157" y="731"/>
                  </a:lnTo>
                  <a:lnTo>
                    <a:pt x="149" y="750"/>
                  </a:lnTo>
                  <a:lnTo>
                    <a:pt x="128" y="747"/>
                  </a:lnTo>
                  <a:lnTo>
                    <a:pt x="128" y="723"/>
                  </a:lnTo>
                  <a:lnTo>
                    <a:pt x="107" y="697"/>
                  </a:lnTo>
                  <a:lnTo>
                    <a:pt x="49" y="702"/>
                  </a:lnTo>
                  <a:lnTo>
                    <a:pt x="36" y="694"/>
                  </a:lnTo>
                  <a:lnTo>
                    <a:pt x="44" y="681"/>
                  </a:lnTo>
                  <a:lnTo>
                    <a:pt x="68" y="652"/>
                  </a:lnTo>
                  <a:lnTo>
                    <a:pt x="54" y="618"/>
                  </a:lnTo>
                  <a:lnTo>
                    <a:pt x="65" y="610"/>
                  </a:lnTo>
                  <a:lnTo>
                    <a:pt x="59" y="584"/>
                  </a:lnTo>
                  <a:lnTo>
                    <a:pt x="0" y="57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3" name="Freeform 353"/>
            <p:cNvSpPr/>
            <p:nvPr/>
          </p:nvSpPr>
          <p:spPr bwMode="auto">
            <a:xfrm>
              <a:off x="3130" y="918"/>
              <a:ext cx="49" cy="23"/>
            </a:xfrm>
            <a:custGeom>
              <a:avLst/>
              <a:gdLst/>
              <a:ahLst/>
              <a:cxnLst>
                <a:cxn ang="0">
                  <a:pos x="0" y="20"/>
                </a:cxn>
                <a:cxn ang="0">
                  <a:pos x="13" y="15"/>
                </a:cxn>
                <a:cxn ang="0">
                  <a:pos x="3" y="9"/>
                </a:cxn>
                <a:cxn ang="0">
                  <a:pos x="49" y="0"/>
                </a:cxn>
                <a:cxn ang="0">
                  <a:pos x="59" y="0"/>
                </a:cxn>
                <a:cxn ang="0">
                  <a:pos x="49" y="9"/>
                </a:cxn>
                <a:cxn ang="0">
                  <a:pos x="65" y="9"/>
                </a:cxn>
                <a:cxn ang="0">
                  <a:pos x="22" y="21"/>
                </a:cxn>
                <a:cxn ang="0">
                  <a:pos x="13" y="26"/>
                </a:cxn>
                <a:cxn ang="0">
                  <a:pos x="13" y="21"/>
                </a:cxn>
                <a:cxn ang="0">
                  <a:pos x="0" y="20"/>
                </a:cxn>
              </a:cxnLst>
              <a:rect l="0" t="0" r="r" b="b"/>
              <a:pathLst>
                <a:path w="66" h="27">
                  <a:moveTo>
                    <a:pt x="0" y="20"/>
                  </a:moveTo>
                  <a:lnTo>
                    <a:pt x="13" y="15"/>
                  </a:lnTo>
                  <a:lnTo>
                    <a:pt x="3" y="9"/>
                  </a:lnTo>
                  <a:lnTo>
                    <a:pt x="49" y="0"/>
                  </a:lnTo>
                  <a:lnTo>
                    <a:pt x="59" y="0"/>
                  </a:lnTo>
                  <a:lnTo>
                    <a:pt x="49" y="9"/>
                  </a:lnTo>
                  <a:lnTo>
                    <a:pt x="65" y="9"/>
                  </a:lnTo>
                  <a:lnTo>
                    <a:pt x="22" y="21"/>
                  </a:lnTo>
                  <a:lnTo>
                    <a:pt x="13" y="26"/>
                  </a:lnTo>
                  <a:lnTo>
                    <a:pt x="13" y="21"/>
                  </a:lnTo>
                  <a:lnTo>
                    <a:pt x="0" y="2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54" name="Freeform 354"/>
            <p:cNvSpPr/>
            <p:nvPr/>
          </p:nvSpPr>
          <p:spPr bwMode="auto">
            <a:xfrm>
              <a:off x="3130" y="918"/>
              <a:ext cx="53" cy="28"/>
            </a:xfrm>
            <a:custGeom>
              <a:avLst/>
              <a:gdLst/>
              <a:ahLst/>
              <a:cxnLst>
                <a:cxn ang="0">
                  <a:pos x="0" y="24"/>
                </a:cxn>
                <a:cxn ang="0">
                  <a:pos x="14" y="19"/>
                </a:cxn>
                <a:cxn ang="0">
                  <a:pos x="3" y="11"/>
                </a:cxn>
                <a:cxn ang="0">
                  <a:pos x="53" y="0"/>
                </a:cxn>
                <a:cxn ang="0">
                  <a:pos x="64" y="0"/>
                </a:cxn>
                <a:cxn ang="0">
                  <a:pos x="53" y="11"/>
                </a:cxn>
                <a:cxn ang="0">
                  <a:pos x="71" y="11"/>
                </a:cxn>
                <a:cxn ang="0">
                  <a:pos x="24" y="26"/>
                </a:cxn>
                <a:cxn ang="0">
                  <a:pos x="14" y="32"/>
                </a:cxn>
                <a:cxn ang="0">
                  <a:pos x="14" y="26"/>
                </a:cxn>
                <a:cxn ang="0">
                  <a:pos x="0" y="24"/>
                </a:cxn>
              </a:cxnLst>
              <a:rect l="0" t="0" r="r" b="b"/>
              <a:pathLst>
                <a:path w="72" h="33">
                  <a:moveTo>
                    <a:pt x="0" y="24"/>
                  </a:moveTo>
                  <a:lnTo>
                    <a:pt x="14" y="19"/>
                  </a:lnTo>
                  <a:lnTo>
                    <a:pt x="3" y="11"/>
                  </a:lnTo>
                  <a:lnTo>
                    <a:pt x="53" y="0"/>
                  </a:lnTo>
                  <a:lnTo>
                    <a:pt x="64" y="0"/>
                  </a:lnTo>
                  <a:lnTo>
                    <a:pt x="53" y="11"/>
                  </a:lnTo>
                  <a:lnTo>
                    <a:pt x="71" y="11"/>
                  </a:lnTo>
                  <a:lnTo>
                    <a:pt x="24" y="26"/>
                  </a:lnTo>
                  <a:lnTo>
                    <a:pt x="14" y="32"/>
                  </a:lnTo>
                  <a:lnTo>
                    <a:pt x="14" y="26"/>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5" name="Freeform 355"/>
            <p:cNvSpPr/>
            <p:nvPr/>
          </p:nvSpPr>
          <p:spPr bwMode="auto">
            <a:xfrm>
              <a:off x="3146" y="1209"/>
              <a:ext cx="18" cy="11"/>
            </a:xfrm>
            <a:custGeom>
              <a:avLst/>
              <a:gdLst/>
              <a:ahLst/>
              <a:cxnLst>
                <a:cxn ang="0">
                  <a:pos x="0" y="12"/>
                </a:cxn>
                <a:cxn ang="0">
                  <a:pos x="6" y="0"/>
                </a:cxn>
                <a:cxn ang="0">
                  <a:pos x="23" y="7"/>
                </a:cxn>
                <a:cxn ang="0">
                  <a:pos x="0" y="12"/>
                </a:cxn>
              </a:cxnLst>
              <a:rect l="0" t="0" r="r" b="b"/>
              <a:pathLst>
                <a:path w="24" h="13">
                  <a:moveTo>
                    <a:pt x="0" y="12"/>
                  </a:moveTo>
                  <a:lnTo>
                    <a:pt x="6" y="0"/>
                  </a:lnTo>
                  <a:lnTo>
                    <a:pt x="23" y="7"/>
                  </a:lnTo>
                  <a:lnTo>
                    <a:pt x="0" y="1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56" name="Freeform 356"/>
            <p:cNvSpPr/>
            <p:nvPr/>
          </p:nvSpPr>
          <p:spPr bwMode="auto">
            <a:xfrm>
              <a:off x="3146" y="1209"/>
              <a:ext cx="22" cy="16"/>
            </a:xfrm>
            <a:custGeom>
              <a:avLst/>
              <a:gdLst/>
              <a:ahLst/>
              <a:cxnLst>
                <a:cxn ang="0">
                  <a:pos x="0" y="18"/>
                </a:cxn>
                <a:cxn ang="0">
                  <a:pos x="7" y="0"/>
                </a:cxn>
                <a:cxn ang="0">
                  <a:pos x="29" y="10"/>
                </a:cxn>
                <a:cxn ang="0">
                  <a:pos x="0" y="18"/>
                </a:cxn>
              </a:cxnLst>
              <a:rect l="0" t="0" r="r" b="b"/>
              <a:pathLst>
                <a:path w="30" h="19">
                  <a:moveTo>
                    <a:pt x="0" y="18"/>
                  </a:moveTo>
                  <a:lnTo>
                    <a:pt x="7" y="0"/>
                  </a:lnTo>
                  <a:lnTo>
                    <a:pt x="29" y="10"/>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7" name="Freeform 357"/>
            <p:cNvSpPr/>
            <p:nvPr/>
          </p:nvSpPr>
          <p:spPr bwMode="auto">
            <a:xfrm>
              <a:off x="3181" y="1123"/>
              <a:ext cx="63" cy="52"/>
            </a:xfrm>
            <a:custGeom>
              <a:avLst/>
              <a:gdLst/>
              <a:ahLst/>
              <a:cxnLst>
                <a:cxn ang="0">
                  <a:pos x="0" y="29"/>
                </a:cxn>
                <a:cxn ang="0">
                  <a:pos x="9" y="44"/>
                </a:cxn>
                <a:cxn ang="0">
                  <a:pos x="17" y="41"/>
                </a:cxn>
                <a:cxn ang="0">
                  <a:pos x="27" y="48"/>
                </a:cxn>
                <a:cxn ang="0">
                  <a:pos x="34" y="44"/>
                </a:cxn>
                <a:cxn ang="0">
                  <a:pos x="32" y="60"/>
                </a:cxn>
                <a:cxn ang="0">
                  <a:pos x="86" y="60"/>
                </a:cxn>
                <a:cxn ang="0">
                  <a:pos x="64" y="50"/>
                </a:cxn>
                <a:cxn ang="0">
                  <a:pos x="56" y="31"/>
                </a:cxn>
                <a:cxn ang="0">
                  <a:pos x="56" y="13"/>
                </a:cxn>
                <a:cxn ang="0">
                  <a:pos x="68" y="0"/>
                </a:cxn>
                <a:cxn ang="0">
                  <a:pos x="24" y="3"/>
                </a:cxn>
                <a:cxn ang="0">
                  <a:pos x="15" y="29"/>
                </a:cxn>
                <a:cxn ang="0">
                  <a:pos x="0" y="29"/>
                </a:cxn>
              </a:cxnLst>
              <a:rect l="0" t="0" r="r" b="b"/>
              <a:pathLst>
                <a:path w="87" h="61">
                  <a:moveTo>
                    <a:pt x="0" y="29"/>
                  </a:moveTo>
                  <a:lnTo>
                    <a:pt x="9" y="44"/>
                  </a:lnTo>
                  <a:lnTo>
                    <a:pt x="17" y="41"/>
                  </a:lnTo>
                  <a:lnTo>
                    <a:pt x="27" y="48"/>
                  </a:lnTo>
                  <a:lnTo>
                    <a:pt x="34" y="44"/>
                  </a:lnTo>
                  <a:lnTo>
                    <a:pt x="32" y="60"/>
                  </a:lnTo>
                  <a:lnTo>
                    <a:pt x="86" y="60"/>
                  </a:lnTo>
                  <a:lnTo>
                    <a:pt x="64" y="50"/>
                  </a:lnTo>
                  <a:lnTo>
                    <a:pt x="56" y="31"/>
                  </a:lnTo>
                  <a:lnTo>
                    <a:pt x="56" y="13"/>
                  </a:lnTo>
                  <a:lnTo>
                    <a:pt x="68" y="0"/>
                  </a:lnTo>
                  <a:lnTo>
                    <a:pt x="24" y="3"/>
                  </a:lnTo>
                  <a:lnTo>
                    <a:pt x="15" y="29"/>
                  </a:lnTo>
                  <a:lnTo>
                    <a:pt x="0" y="2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58" name="Freeform 358"/>
            <p:cNvSpPr/>
            <p:nvPr/>
          </p:nvSpPr>
          <p:spPr bwMode="auto">
            <a:xfrm>
              <a:off x="3181" y="1123"/>
              <a:ext cx="68" cy="57"/>
            </a:xfrm>
            <a:custGeom>
              <a:avLst/>
              <a:gdLst/>
              <a:ahLst/>
              <a:cxnLst>
                <a:cxn ang="0">
                  <a:pos x="0" y="32"/>
                </a:cxn>
                <a:cxn ang="0">
                  <a:pos x="10" y="48"/>
                </a:cxn>
                <a:cxn ang="0">
                  <a:pos x="18" y="45"/>
                </a:cxn>
                <a:cxn ang="0">
                  <a:pos x="29" y="53"/>
                </a:cxn>
                <a:cxn ang="0">
                  <a:pos x="36" y="48"/>
                </a:cxn>
                <a:cxn ang="0">
                  <a:pos x="34" y="66"/>
                </a:cxn>
                <a:cxn ang="0">
                  <a:pos x="92" y="66"/>
                </a:cxn>
                <a:cxn ang="0">
                  <a:pos x="68" y="55"/>
                </a:cxn>
                <a:cxn ang="0">
                  <a:pos x="60" y="34"/>
                </a:cxn>
                <a:cxn ang="0">
                  <a:pos x="60" y="14"/>
                </a:cxn>
                <a:cxn ang="0">
                  <a:pos x="73" y="0"/>
                </a:cxn>
                <a:cxn ang="0">
                  <a:pos x="26" y="3"/>
                </a:cxn>
                <a:cxn ang="0">
                  <a:pos x="16" y="32"/>
                </a:cxn>
                <a:cxn ang="0">
                  <a:pos x="0" y="32"/>
                </a:cxn>
              </a:cxnLst>
              <a:rect l="0" t="0" r="r" b="b"/>
              <a:pathLst>
                <a:path w="93" h="67">
                  <a:moveTo>
                    <a:pt x="0" y="32"/>
                  </a:moveTo>
                  <a:lnTo>
                    <a:pt x="10" y="48"/>
                  </a:lnTo>
                  <a:lnTo>
                    <a:pt x="18" y="45"/>
                  </a:lnTo>
                  <a:lnTo>
                    <a:pt x="29" y="53"/>
                  </a:lnTo>
                  <a:lnTo>
                    <a:pt x="36" y="48"/>
                  </a:lnTo>
                  <a:lnTo>
                    <a:pt x="34" y="66"/>
                  </a:lnTo>
                  <a:lnTo>
                    <a:pt x="92" y="66"/>
                  </a:lnTo>
                  <a:lnTo>
                    <a:pt x="68" y="55"/>
                  </a:lnTo>
                  <a:lnTo>
                    <a:pt x="60" y="34"/>
                  </a:lnTo>
                  <a:lnTo>
                    <a:pt x="60" y="14"/>
                  </a:lnTo>
                  <a:lnTo>
                    <a:pt x="73" y="0"/>
                  </a:lnTo>
                  <a:lnTo>
                    <a:pt x="26" y="3"/>
                  </a:lnTo>
                  <a:lnTo>
                    <a:pt x="16" y="32"/>
                  </a:lnTo>
                  <a:lnTo>
                    <a:pt x="0" y="3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59" name="Freeform 359"/>
            <p:cNvSpPr/>
            <p:nvPr/>
          </p:nvSpPr>
          <p:spPr bwMode="auto">
            <a:xfrm>
              <a:off x="3206" y="1029"/>
              <a:ext cx="163" cy="90"/>
            </a:xfrm>
            <a:custGeom>
              <a:avLst/>
              <a:gdLst/>
              <a:ahLst/>
              <a:cxnLst>
                <a:cxn ang="0">
                  <a:pos x="0" y="89"/>
                </a:cxn>
                <a:cxn ang="0">
                  <a:pos x="20" y="89"/>
                </a:cxn>
                <a:cxn ang="0">
                  <a:pos x="5" y="99"/>
                </a:cxn>
                <a:cxn ang="0">
                  <a:pos x="43" y="104"/>
                </a:cxn>
                <a:cxn ang="0">
                  <a:pos x="43" y="92"/>
                </a:cxn>
                <a:cxn ang="0">
                  <a:pos x="56" y="92"/>
                </a:cxn>
                <a:cxn ang="0">
                  <a:pos x="43" y="87"/>
                </a:cxn>
                <a:cxn ang="0">
                  <a:pos x="58" y="89"/>
                </a:cxn>
                <a:cxn ang="0">
                  <a:pos x="56" y="78"/>
                </a:cxn>
                <a:cxn ang="0">
                  <a:pos x="64" y="82"/>
                </a:cxn>
                <a:cxn ang="0">
                  <a:pos x="71" y="78"/>
                </a:cxn>
                <a:cxn ang="0">
                  <a:pos x="66" y="70"/>
                </a:cxn>
                <a:cxn ang="0">
                  <a:pos x="90" y="70"/>
                </a:cxn>
                <a:cxn ang="0">
                  <a:pos x="82" y="62"/>
                </a:cxn>
                <a:cxn ang="0">
                  <a:pos x="94" y="62"/>
                </a:cxn>
                <a:cxn ang="0">
                  <a:pos x="97" y="52"/>
                </a:cxn>
                <a:cxn ang="0">
                  <a:pos x="209" y="20"/>
                </a:cxn>
                <a:cxn ang="0">
                  <a:pos x="220" y="8"/>
                </a:cxn>
                <a:cxn ang="0">
                  <a:pos x="197" y="0"/>
                </a:cxn>
                <a:cxn ang="0">
                  <a:pos x="151" y="17"/>
                </a:cxn>
                <a:cxn ang="0">
                  <a:pos x="105" y="17"/>
                </a:cxn>
                <a:cxn ang="0">
                  <a:pos x="56" y="47"/>
                </a:cxn>
                <a:cxn ang="0">
                  <a:pos x="28" y="50"/>
                </a:cxn>
                <a:cxn ang="0">
                  <a:pos x="28" y="62"/>
                </a:cxn>
                <a:cxn ang="0">
                  <a:pos x="41" y="62"/>
                </a:cxn>
                <a:cxn ang="0">
                  <a:pos x="25" y="67"/>
                </a:cxn>
                <a:cxn ang="0">
                  <a:pos x="33" y="72"/>
                </a:cxn>
                <a:cxn ang="0">
                  <a:pos x="20" y="78"/>
                </a:cxn>
                <a:cxn ang="0">
                  <a:pos x="33" y="82"/>
                </a:cxn>
                <a:cxn ang="0">
                  <a:pos x="0" y="89"/>
                </a:cxn>
              </a:cxnLst>
              <a:rect l="0" t="0" r="r" b="b"/>
              <a:pathLst>
                <a:path w="221" h="105">
                  <a:moveTo>
                    <a:pt x="0" y="89"/>
                  </a:moveTo>
                  <a:lnTo>
                    <a:pt x="20" y="89"/>
                  </a:lnTo>
                  <a:lnTo>
                    <a:pt x="5" y="99"/>
                  </a:lnTo>
                  <a:lnTo>
                    <a:pt x="43" y="104"/>
                  </a:lnTo>
                  <a:lnTo>
                    <a:pt x="43" y="92"/>
                  </a:lnTo>
                  <a:lnTo>
                    <a:pt x="56" y="92"/>
                  </a:lnTo>
                  <a:lnTo>
                    <a:pt x="43" y="87"/>
                  </a:lnTo>
                  <a:lnTo>
                    <a:pt x="58" y="89"/>
                  </a:lnTo>
                  <a:lnTo>
                    <a:pt x="56" y="78"/>
                  </a:lnTo>
                  <a:lnTo>
                    <a:pt x="64" y="82"/>
                  </a:lnTo>
                  <a:lnTo>
                    <a:pt x="71" y="78"/>
                  </a:lnTo>
                  <a:lnTo>
                    <a:pt x="66" y="70"/>
                  </a:lnTo>
                  <a:lnTo>
                    <a:pt x="90" y="70"/>
                  </a:lnTo>
                  <a:lnTo>
                    <a:pt x="82" y="62"/>
                  </a:lnTo>
                  <a:lnTo>
                    <a:pt x="94" y="62"/>
                  </a:lnTo>
                  <a:lnTo>
                    <a:pt x="97" y="52"/>
                  </a:lnTo>
                  <a:lnTo>
                    <a:pt x="209" y="20"/>
                  </a:lnTo>
                  <a:lnTo>
                    <a:pt x="220" y="8"/>
                  </a:lnTo>
                  <a:lnTo>
                    <a:pt x="197" y="0"/>
                  </a:lnTo>
                  <a:lnTo>
                    <a:pt x="151" y="17"/>
                  </a:lnTo>
                  <a:lnTo>
                    <a:pt x="105" y="17"/>
                  </a:lnTo>
                  <a:lnTo>
                    <a:pt x="56" y="47"/>
                  </a:lnTo>
                  <a:lnTo>
                    <a:pt x="28" y="50"/>
                  </a:lnTo>
                  <a:lnTo>
                    <a:pt x="28" y="62"/>
                  </a:lnTo>
                  <a:lnTo>
                    <a:pt x="41" y="62"/>
                  </a:lnTo>
                  <a:lnTo>
                    <a:pt x="25" y="67"/>
                  </a:lnTo>
                  <a:lnTo>
                    <a:pt x="33" y="72"/>
                  </a:lnTo>
                  <a:lnTo>
                    <a:pt x="20" y="78"/>
                  </a:lnTo>
                  <a:lnTo>
                    <a:pt x="33" y="82"/>
                  </a:lnTo>
                  <a:lnTo>
                    <a:pt x="0" y="8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60" name="Freeform 360"/>
            <p:cNvSpPr/>
            <p:nvPr/>
          </p:nvSpPr>
          <p:spPr bwMode="auto">
            <a:xfrm>
              <a:off x="3206" y="1029"/>
              <a:ext cx="168" cy="96"/>
            </a:xfrm>
            <a:custGeom>
              <a:avLst/>
              <a:gdLst/>
              <a:ahLst/>
              <a:cxnLst>
                <a:cxn ang="0">
                  <a:pos x="0" y="94"/>
                </a:cxn>
                <a:cxn ang="0">
                  <a:pos x="21" y="94"/>
                </a:cxn>
                <a:cxn ang="0">
                  <a:pos x="5" y="105"/>
                </a:cxn>
                <a:cxn ang="0">
                  <a:pos x="44" y="110"/>
                </a:cxn>
                <a:cxn ang="0">
                  <a:pos x="44" y="97"/>
                </a:cxn>
                <a:cxn ang="0">
                  <a:pos x="58" y="97"/>
                </a:cxn>
                <a:cxn ang="0">
                  <a:pos x="44" y="92"/>
                </a:cxn>
                <a:cxn ang="0">
                  <a:pos x="60" y="94"/>
                </a:cxn>
                <a:cxn ang="0">
                  <a:pos x="58" y="82"/>
                </a:cxn>
                <a:cxn ang="0">
                  <a:pos x="66" y="87"/>
                </a:cxn>
                <a:cxn ang="0">
                  <a:pos x="73" y="82"/>
                </a:cxn>
                <a:cxn ang="0">
                  <a:pos x="68" y="74"/>
                </a:cxn>
                <a:cxn ang="0">
                  <a:pos x="92" y="74"/>
                </a:cxn>
                <a:cxn ang="0">
                  <a:pos x="84" y="66"/>
                </a:cxn>
                <a:cxn ang="0">
                  <a:pos x="97" y="66"/>
                </a:cxn>
                <a:cxn ang="0">
                  <a:pos x="100" y="55"/>
                </a:cxn>
                <a:cxn ang="0">
                  <a:pos x="215" y="21"/>
                </a:cxn>
                <a:cxn ang="0">
                  <a:pos x="226" y="8"/>
                </a:cxn>
                <a:cxn ang="0">
                  <a:pos x="202" y="0"/>
                </a:cxn>
                <a:cxn ang="0">
                  <a:pos x="155" y="18"/>
                </a:cxn>
                <a:cxn ang="0">
                  <a:pos x="108" y="18"/>
                </a:cxn>
                <a:cxn ang="0">
                  <a:pos x="58" y="50"/>
                </a:cxn>
                <a:cxn ang="0">
                  <a:pos x="29" y="53"/>
                </a:cxn>
                <a:cxn ang="0">
                  <a:pos x="29" y="66"/>
                </a:cxn>
                <a:cxn ang="0">
                  <a:pos x="42" y="66"/>
                </a:cxn>
                <a:cxn ang="0">
                  <a:pos x="26" y="71"/>
                </a:cxn>
                <a:cxn ang="0">
                  <a:pos x="34" y="76"/>
                </a:cxn>
                <a:cxn ang="0">
                  <a:pos x="21" y="82"/>
                </a:cxn>
                <a:cxn ang="0">
                  <a:pos x="34" y="87"/>
                </a:cxn>
                <a:cxn ang="0">
                  <a:pos x="0" y="94"/>
                </a:cxn>
              </a:cxnLst>
              <a:rect l="0" t="0" r="r" b="b"/>
              <a:pathLst>
                <a:path w="227" h="111">
                  <a:moveTo>
                    <a:pt x="0" y="94"/>
                  </a:moveTo>
                  <a:lnTo>
                    <a:pt x="21" y="94"/>
                  </a:lnTo>
                  <a:lnTo>
                    <a:pt x="5" y="105"/>
                  </a:lnTo>
                  <a:lnTo>
                    <a:pt x="44" y="110"/>
                  </a:lnTo>
                  <a:lnTo>
                    <a:pt x="44" y="97"/>
                  </a:lnTo>
                  <a:lnTo>
                    <a:pt x="58" y="97"/>
                  </a:lnTo>
                  <a:lnTo>
                    <a:pt x="44" y="92"/>
                  </a:lnTo>
                  <a:lnTo>
                    <a:pt x="60" y="94"/>
                  </a:lnTo>
                  <a:lnTo>
                    <a:pt x="58" y="82"/>
                  </a:lnTo>
                  <a:lnTo>
                    <a:pt x="66" y="87"/>
                  </a:lnTo>
                  <a:lnTo>
                    <a:pt x="73" y="82"/>
                  </a:lnTo>
                  <a:lnTo>
                    <a:pt x="68" y="74"/>
                  </a:lnTo>
                  <a:lnTo>
                    <a:pt x="92" y="74"/>
                  </a:lnTo>
                  <a:lnTo>
                    <a:pt x="84" y="66"/>
                  </a:lnTo>
                  <a:lnTo>
                    <a:pt x="97" y="66"/>
                  </a:lnTo>
                  <a:lnTo>
                    <a:pt x="100" y="55"/>
                  </a:lnTo>
                  <a:lnTo>
                    <a:pt x="215" y="21"/>
                  </a:lnTo>
                  <a:lnTo>
                    <a:pt x="226" y="8"/>
                  </a:lnTo>
                  <a:lnTo>
                    <a:pt x="202" y="0"/>
                  </a:lnTo>
                  <a:lnTo>
                    <a:pt x="155" y="18"/>
                  </a:lnTo>
                  <a:lnTo>
                    <a:pt x="108" y="18"/>
                  </a:lnTo>
                  <a:lnTo>
                    <a:pt x="58" y="50"/>
                  </a:lnTo>
                  <a:lnTo>
                    <a:pt x="29" y="53"/>
                  </a:lnTo>
                  <a:lnTo>
                    <a:pt x="29" y="66"/>
                  </a:lnTo>
                  <a:lnTo>
                    <a:pt x="42" y="66"/>
                  </a:lnTo>
                  <a:lnTo>
                    <a:pt x="26" y="71"/>
                  </a:lnTo>
                  <a:lnTo>
                    <a:pt x="34" y="76"/>
                  </a:lnTo>
                  <a:lnTo>
                    <a:pt x="21" y="82"/>
                  </a:lnTo>
                  <a:lnTo>
                    <a:pt x="34" y="87"/>
                  </a:lnTo>
                  <a:lnTo>
                    <a:pt x="0" y="9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61" name="Freeform 361"/>
            <p:cNvSpPr/>
            <p:nvPr/>
          </p:nvSpPr>
          <p:spPr bwMode="auto">
            <a:xfrm>
              <a:off x="3303" y="905"/>
              <a:ext cx="30" cy="16"/>
            </a:xfrm>
            <a:custGeom>
              <a:avLst/>
              <a:gdLst/>
              <a:ahLst/>
              <a:cxnLst>
                <a:cxn ang="0">
                  <a:pos x="0" y="11"/>
                </a:cxn>
                <a:cxn ang="0">
                  <a:pos x="10" y="17"/>
                </a:cxn>
                <a:cxn ang="0">
                  <a:pos x="39" y="9"/>
                </a:cxn>
                <a:cxn ang="0">
                  <a:pos x="21" y="0"/>
                </a:cxn>
                <a:cxn ang="0">
                  <a:pos x="0" y="11"/>
                </a:cxn>
              </a:cxnLst>
              <a:rect l="0" t="0" r="r" b="b"/>
              <a:pathLst>
                <a:path w="40" h="18">
                  <a:moveTo>
                    <a:pt x="0" y="11"/>
                  </a:moveTo>
                  <a:lnTo>
                    <a:pt x="10" y="17"/>
                  </a:lnTo>
                  <a:lnTo>
                    <a:pt x="39" y="9"/>
                  </a:lnTo>
                  <a:lnTo>
                    <a:pt x="21" y="0"/>
                  </a:lnTo>
                  <a:lnTo>
                    <a:pt x="0" y="11"/>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62" name="Freeform 362"/>
            <p:cNvSpPr/>
            <p:nvPr/>
          </p:nvSpPr>
          <p:spPr bwMode="auto">
            <a:xfrm>
              <a:off x="3303" y="905"/>
              <a:ext cx="35" cy="21"/>
            </a:xfrm>
            <a:custGeom>
              <a:avLst/>
              <a:gdLst/>
              <a:ahLst/>
              <a:cxnLst>
                <a:cxn ang="0">
                  <a:pos x="0" y="15"/>
                </a:cxn>
                <a:cxn ang="0">
                  <a:pos x="11" y="23"/>
                </a:cxn>
                <a:cxn ang="0">
                  <a:pos x="45" y="12"/>
                </a:cxn>
                <a:cxn ang="0">
                  <a:pos x="24" y="0"/>
                </a:cxn>
                <a:cxn ang="0">
                  <a:pos x="0" y="15"/>
                </a:cxn>
              </a:cxnLst>
              <a:rect l="0" t="0" r="r" b="b"/>
              <a:pathLst>
                <a:path w="46" h="24">
                  <a:moveTo>
                    <a:pt x="0" y="15"/>
                  </a:moveTo>
                  <a:lnTo>
                    <a:pt x="11" y="23"/>
                  </a:lnTo>
                  <a:lnTo>
                    <a:pt x="45" y="12"/>
                  </a:lnTo>
                  <a:lnTo>
                    <a:pt x="24" y="0"/>
                  </a:lnTo>
                  <a:lnTo>
                    <a:pt x="0"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63" name="Freeform 363"/>
            <p:cNvSpPr/>
            <p:nvPr/>
          </p:nvSpPr>
          <p:spPr bwMode="auto">
            <a:xfrm>
              <a:off x="3612" y="943"/>
              <a:ext cx="26" cy="9"/>
            </a:xfrm>
            <a:custGeom>
              <a:avLst/>
              <a:gdLst/>
              <a:ahLst/>
              <a:cxnLst>
                <a:cxn ang="0">
                  <a:pos x="0" y="0"/>
                </a:cxn>
                <a:cxn ang="0">
                  <a:pos x="18" y="6"/>
                </a:cxn>
                <a:cxn ang="0">
                  <a:pos x="11" y="10"/>
                </a:cxn>
                <a:cxn ang="0">
                  <a:pos x="25" y="6"/>
                </a:cxn>
                <a:cxn ang="0">
                  <a:pos x="33" y="3"/>
                </a:cxn>
                <a:cxn ang="0">
                  <a:pos x="0" y="0"/>
                </a:cxn>
              </a:cxnLst>
              <a:rect l="0" t="0" r="r" b="b"/>
              <a:pathLst>
                <a:path w="34" h="11">
                  <a:moveTo>
                    <a:pt x="0" y="0"/>
                  </a:moveTo>
                  <a:lnTo>
                    <a:pt x="18" y="6"/>
                  </a:lnTo>
                  <a:lnTo>
                    <a:pt x="11" y="10"/>
                  </a:lnTo>
                  <a:lnTo>
                    <a:pt x="25" y="6"/>
                  </a:lnTo>
                  <a:lnTo>
                    <a:pt x="33" y="3"/>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64" name="Freeform 364"/>
            <p:cNvSpPr/>
            <p:nvPr/>
          </p:nvSpPr>
          <p:spPr bwMode="auto">
            <a:xfrm>
              <a:off x="3612" y="943"/>
              <a:ext cx="29" cy="14"/>
            </a:xfrm>
            <a:custGeom>
              <a:avLst/>
              <a:gdLst/>
              <a:ahLst/>
              <a:cxnLst>
                <a:cxn ang="0">
                  <a:pos x="0" y="0"/>
                </a:cxn>
                <a:cxn ang="0">
                  <a:pos x="21" y="10"/>
                </a:cxn>
                <a:cxn ang="0">
                  <a:pos x="13" y="16"/>
                </a:cxn>
                <a:cxn ang="0">
                  <a:pos x="29" y="10"/>
                </a:cxn>
                <a:cxn ang="0">
                  <a:pos x="39" y="5"/>
                </a:cxn>
                <a:cxn ang="0">
                  <a:pos x="0" y="0"/>
                </a:cxn>
              </a:cxnLst>
              <a:rect l="0" t="0" r="r" b="b"/>
              <a:pathLst>
                <a:path w="40" h="17">
                  <a:moveTo>
                    <a:pt x="0" y="0"/>
                  </a:moveTo>
                  <a:lnTo>
                    <a:pt x="21" y="10"/>
                  </a:lnTo>
                  <a:lnTo>
                    <a:pt x="13" y="16"/>
                  </a:lnTo>
                  <a:lnTo>
                    <a:pt x="29" y="10"/>
                  </a:lnTo>
                  <a:lnTo>
                    <a:pt x="39" y="5"/>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65" name="Freeform 365"/>
            <p:cNvSpPr/>
            <p:nvPr/>
          </p:nvSpPr>
          <p:spPr bwMode="auto">
            <a:xfrm>
              <a:off x="3615" y="910"/>
              <a:ext cx="67" cy="31"/>
            </a:xfrm>
            <a:custGeom>
              <a:avLst/>
              <a:gdLst/>
              <a:ahLst/>
              <a:cxnLst>
                <a:cxn ang="0">
                  <a:pos x="0" y="29"/>
                </a:cxn>
                <a:cxn ang="0">
                  <a:pos x="24" y="9"/>
                </a:cxn>
                <a:cxn ang="0">
                  <a:pos x="59" y="0"/>
                </a:cxn>
                <a:cxn ang="0">
                  <a:pos x="89" y="18"/>
                </a:cxn>
                <a:cxn ang="0">
                  <a:pos x="82" y="20"/>
                </a:cxn>
                <a:cxn ang="0">
                  <a:pos x="83" y="29"/>
                </a:cxn>
                <a:cxn ang="0">
                  <a:pos x="37" y="36"/>
                </a:cxn>
                <a:cxn ang="0">
                  <a:pos x="0" y="29"/>
                </a:cxn>
              </a:cxnLst>
              <a:rect l="0" t="0" r="r" b="b"/>
              <a:pathLst>
                <a:path w="90" h="37">
                  <a:moveTo>
                    <a:pt x="0" y="29"/>
                  </a:moveTo>
                  <a:lnTo>
                    <a:pt x="24" y="9"/>
                  </a:lnTo>
                  <a:lnTo>
                    <a:pt x="59" y="0"/>
                  </a:lnTo>
                  <a:lnTo>
                    <a:pt x="89" y="18"/>
                  </a:lnTo>
                  <a:lnTo>
                    <a:pt x="82" y="20"/>
                  </a:lnTo>
                  <a:lnTo>
                    <a:pt x="83" y="29"/>
                  </a:lnTo>
                  <a:lnTo>
                    <a:pt x="37" y="36"/>
                  </a:lnTo>
                  <a:lnTo>
                    <a:pt x="0" y="2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66" name="Freeform 366"/>
            <p:cNvSpPr/>
            <p:nvPr/>
          </p:nvSpPr>
          <p:spPr bwMode="auto">
            <a:xfrm>
              <a:off x="3615" y="910"/>
              <a:ext cx="72" cy="36"/>
            </a:xfrm>
            <a:custGeom>
              <a:avLst/>
              <a:gdLst/>
              <a:ahLst/>
              <a:cxnLst>
                <a:cxn ang="0">
                  <a:pos x="0" y="34"/>
                </a:cxn>
                <a:cxn ang="0">
                  <a:pos x="26" y="10"/>
                </a:cxn>
                <a:cxn ang="0">
                  <a:pos x="63" y="0"/>
                </a:cxn>
                <a:cxn ang="0">
                  <a:pos x="95" y="21"/>
                </a:cxn>
                <a:cxn ang="0">
                  <a:pos x="87" y="23"/>
                </a:cxn>
                <a:cxn ang="0">
                  <a:pos x="89" y="34"/>
                </a:cxn>
                <a:cxn ang="0">
                  <a:pos x="40" y="42"/>
                </a:cxn>
                <a:cxn ang="0">
                  <a:pos x="0" y="34"/>
                </a:cxn>
              </a:cxnLst>
              <a:rect l="0" t="0" r="r" b="b"/>
              <a:pathLst>
                <a:path w="96" h="43">
                  <a:moveTo>
                    <a:pt x="0" y="34"/>
                  </a:moveTo>
                  <a:lnTo>
                    <a:pt x="26" y="10"/>
                  </a:lnTo>
                  <a:lnTo>
                    <a:pt x="63" y="0"/>
                  </a:lnTo>
                  <a:lnTo>
                    <a:pt x="95" y="21"/>
                  </a:lnTo>
                  <a:lnTo>
                    <a:pt x="87" y="23"/>
                  </a:lnTo>
                  <a:lnTo>
                    <a:pt x="89" y="34"/>
                  </a:lnTo>
                  <a:lnTo>
                    <a:pt x="40" y="42"/>
                  </a:lnTo>
                  <a:lnTo>
                    <a:pt x="0"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67" name="Freeform 367"/>
            <p:cNvSpPr/>
            <p:nvPr/>
          </p:nvSpPr>
          <p:spPr bwMode="auto">
            <a:xfrm>
              <a:off x="3633" y="940"/>
              <a:ext cx="74" cy="36"/>
            </a:xfrm>
            <a:custGeom>
              <a:avLst/>
              <a:gdLst/>
              <a:ahLst/>
              <a:cxnLst>
                <a:cxn ang="0">
                  <a:pos x="0" y="18"/>
                </a:cxn>
                <a:cxn ang="0">
                  <a:pos x="15" y="21"/>
                </a:cxn>
                <a:cxn ang="0">
                  <a:pos x="29" y="35"/>
                </a:cxn>
                <a:cxn ang="0">
                  <a:pos x="40" y="31"/>
                </a:cxn>
                <a:cxn ang="0">
                  <a:pos x="82" y="41"/>
                </a:cxn>
                <a:cxn ang="0">
                  <a:pos x="91" y="37"/>
                </a:cxn>
                <a:cxn ang="0">
                  <a:pos x="84" y="25"/>
                </a:cxn>
                <a:cxn ang="0">
                  <a:pos x="91" y="28"/>
                </a:cxn>
                <a:cxn ang="0">
                  <a:pos x="99" y="10"/>
                </a:cxn>
                <a:cxn ang="0">
                  <a:pos x="76" y="3"/>
                </a:cxn>
                <a:cxn ang="0">
                  <a:pos x="55" y="11"/>
                </a:cxn>
                <a:cxn ang="0">
                  <a:pos x="72" y="7"/>
                </a:cxn>
                <a:cxn ang="0">
                  <a:pos x="64" y="0"/>
                </a:cxn>
                <a:cxn ang="0">
                  <a:pos x="29" y="3"/>
                </a:cxn>
                <a:cxn ang="0">
                  <a:pos x="0" y="18"/>
                </a:cxn>
              </a:cxnLst>
              <a:rect l="0" t="0" r="r" b="b"/>
              <a:pathLst>
                <a:path w="100" h="42">
                  <a:moveTo>
                    <a:pt x="0" y="18"/>
                  </a:moveTo>
                  <a:lnTo>
                    <a:pt x="15" y="21"/>
                  </a:lnTo>
                  <a:lnTo>
                    <a:pt x="29" y="35"/>
                  </a:lnTo>
                  <a:lnTo>
                    <a:pt x="40" y="31"/>
                  </a:lnTo>
                  <a:lnTo>
                    <a:pt x="82" y="41"/>
                  </a:lnTo>
                  <a:lnTo>
                    <a:pt x="91" y="37"/>
                  </a:lnTo>
                  <a:lnTo>
                    <a:pt x="84" y="25"/>
                  </a:lnTo>
                  <a:lnTo>
                    <a:pt x="91" y="28"/>
                  </a:lnTo>
                  <a:lnTo>
                    <a:pt x="99" y="10"/>
                  </a:lnTo>
                  <a:lnTo>
                    <a:pt x="76" y="3"/>
                  </a:lnTo>
                  <a:lnTo>
                    <a:pt x="55" y="11"/>
                  </a:lnTo>
                  <a:lnTo>
                    <a:pt x="72" y="7"/>
                  </a:lnTo>
                  <a:lnTo>
                    <a:pt x="64" y="0"/>
                  </a:lnTo>
                  <a:lnTo>
                    <a:pt x="29" y="3"/>
                  </a:lnTo>
                  <a:lnTo>
                    <a:pt x="0" y="1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68" name="Freeform 368"/>
            <p:cNvSpPr/>
            <p:nvPr/>
          </p:nvSpPr>
          <p:spPr bwMode="auto">
            <a:xfrm>
              <a:off x="3633" y="940"/>
              <a:ext cx="79" cy="41"/>
            </a:xfrm>
            <a:custGeom>
              <a:avLst/>
              <a:gdLst/>
              <a:ahLst/>
              <a:cxnLst>
                <a:cxn ang="0">
                  <a:pos x="0" y="21"/>
                </a:cxn>
                <a:cxn ang="0">
                  <a:pos x="16" y="24"/>
                </a:cxn>
                <a:cxn ang="0">
                  <a:pos x="31" y="40"/>
                </a:cxn>
                <a:cxn ang="0">
                  <a:pos x="42" y="35"/>
                </a:cxn>
                <a:cxn ang="0">
                  <a:pos x="87" y="47"/>
                </a:cxn>
                <a:cxn ang="0">
                  <a:pos x="97" y="42"/>
                </a:cxn>
                <a:cxn ang="0">
                  <a:pos x="89" y="29"/>
                </a:cxn>
                <a:cxn ang="0">
                  <a:pos x="97" y="32"/>
                </a:cxn>
                <a:cxn ang="0">
                  <a:pos x="105" y="11"/>
                </a:cxn>
                <a:cxn ang="0">
                  <a:pos x="81" y="3"/>
                </a:cxn>
                <a:cxn ang="0">
                  <a:pos x="58" y="13"/>
                </a:cxn>
                <a:cxn ang="0">
                  <a:pos x="76" y="8"/>
                </a:cxn>
                <a:cxn ang="0">
                  <a:pos x="68" y="0"/>
                </a:cxn>
                <a:cxn ang="0">
                  <a:pos x="31" y="3"/>
                </a:cxn>
                <a:cxn ang="0">
                  <a:pos x="0" y="21"/>
                </a:cxn>
              </a:cxnLst>
              <a:rect l="0" t="0" r="r" b="b"/>
              <a:pathLst>
                <a:path w="106" h="48">
                  <a:moveTo>
                    <a:pt x="0" y="21"/>
                  </a:moveTo>
                  <a:lnTo>
                    <a:pt x="16" y="24"/>
                  </a:lnTo>
                  <a:lnTo>
                    <a:pt x="31" y="40"/>
                  </a:lnTo>
                  <a:lnTo>
                    <a:pt x="42" y="35"/>
                  </a:lnTo>
                  <a:lnTo>
                    <a:pt x="87" y="47"/>
                  </a:lnTo>
                  <a:lnTo>
                    <a:pt x="97" y="42"/>
                  </a:lnTo>
                  <a:lnTo>
                    <a:pt x="89" y="29"/>
                  </a:lnTo>
                  <a:lnTo>
                    <a:pt x="97" y="32"/>
                  </a:lnTo>
                  <a:lnTo>
                    <a:pt x="105" y="11"/>
                  </a:lnTo>
                  <a:lnTo>
                    <a:pt x="81" y="3"/>
                  </a:lnTo>
                  <a:lnTo>
                    <a:pt x="58" y="13"/>
                  </a:lnTo>
                  <a:lnTo>
                    <a:pt x="76" y="8"/>
                  </a:lnTo>
                  <a:lnTo>
                    <a:pt x="68" y="0"/>
                  </a:lnTo>
                  <a:lnTo>
                    <a:pt x="31" y="3"/>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69" name="Freeform 369"/>
            <p:cNvSpPr/>
            <p:nvPr/>
          </p:nvSpPr>
          <p:spPr bwMode="auto">
            <a:xfrm>
              <a:off x="3704" y="963"/>
              <a:ext cx="61" cy="36"/>
            </a:xfrm>
            <a:custGeom>
              <a:avLst/>
              <a:gdLst/>
              <a:ahLst/>
              <a:cxnLst>
                <a:cxn ang="0">
                  <a:pos x="0" y="34"/>
                </a:cxn>
                <a:cxn ang="0">
                  <a:pos x="9" y="41"/>
                </a:cxn>
                <a:cxn ang="0">
                  <a:pos x="75" y="31"/>
                </a:cxn>
                <a:cxn ang="0">
                  <a:pos x="82" y="17"/>
                </a:cxn>
                <a:cxn ang="0">
                  <a:pos x="63" y="7"/>
                </a:cxn>
                <a:cxn ang="0">
                  <a:pos x="48" y="11"/>
                </a:cxn>
                <a:cxn ang="0">
                  <a:pos x="50" y="2"/>
                </a:cxn>
                <a:cxn ang="0">
                  <a:pos x="38" y="0"/>
                </a:cxn>
                <a:cxn ang="0">
                  <a:pos x="9" y="30"/>
                </a:cxn>
                <a:cxn ang="0">
                  <a:pos x="0" y="34"/>
                </a:cxn>
              </a:cxnLst>
              <a:rect l="0" t="0" r="r" b="b"/>
              <a:pathLst>
                <a:path w="83" h="42">
                  <a:moveTo>
                    <a:pt x="0" y="34"/>
                  </a:moveTo>
                  <a:lnTo>
                    <a:pt x="9" y="41"/>
                  </a:lnTo>
                  <a:lnTo>
                    <a:pt x="75" y="31"/>
                  </a:lnTo>
                  <a:lnTo>
                    <a:pt x="82" y="17"/>
                  </a:lnTo>
                  <a:lnTo>
                    <a:pt x="63" y="7"/>
                  </a:lnTo>
                  <a:lnTo>
                    <a:pt x="48" y="11"/>
                  </a:lnTo>
                  <a:lnTo>
                    <a:pt x="50" y="2"/>
                  </a:lnTo>
                  <a:lnTo>
                    <a:pt x="38" y="0"/>
                  </a:lnTo>
                  <a:lnTo>
                    <a:pt x="9" y="30"/>
                  </a:lnTo>
                  <a:lnTo>
                    <a:pt x="0" y="3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70" name="Freeform 370"/>
            <p:cNvSpPr/>
            <p:nvPr/>
          </p:nvSpPr>
          <p:spPr bwMode="auto">
            <a:xfrm>
              <a:off x="3704" y="963"/>
              <a:ext cx="66" cy="41"/>
            </a:xfrm>
            <a:custGeom>
              <a:avLst/>
              <a:gdLst/>
              <a:ahLst/>
              <a:cxnLst>
                <a:cxn ang="0">
                  <a:pos x="0" y="39"/>
                </a:cxn>
                <a:cxn ang="0">
                  <a:pos x="10" y="47"/>
                </a:cxn>
                <a:cxn ang="0">
                  <a:pos x="81" y="36"/>
                </a:cxn>
                <a:cxn ang="0">
                  <a:pos x="88" y="20"/>
                </a:cxn>
                <a:cxn ang="0">
                  <a:pos x="68" y="8"/>
                </a:cxn>
                <a:cxn ang="0">
                  <a:pos x="52" y="13"/>
                </a:cxn>
                <a:cxn ang="0">
                  <a:pos x="54" y="2"/>
                </a:cxn>
                <a:cxn ang="0">
                  <a:pos x="41" y="0"/>
                </a:cxn>
                <a:cxn ang="0">
                  <a:pos x="10" y="34"/>
                </a:cxn>
                <a:cxn ang="0">
                  <a:pos x="0" y="39"/>
                </a:cxn>
              </a:cxnLst>
              <a:rect l="0" t="0" r="r" b="b"/>
              <a:pathLst>
                <a:path w="89" h="48">
                  <a:moveTo>
                    <a:pt x="0" y="39"/>
                  </a:moveTo>
                  <a:lnTo>
                    <a:pt x="10" y="47"/>
                  </a:lnTo>
                  <a:lnTo>
                    <a:pt x="81" y="36"/>
                  </a:lnTo>
                  <a:lnTo>
                    <a:pt x="88" y="20"/>
                  </a:lnTo>
                  <a:lnTo>
                    <a:pt x="68" y="8"/>
                  </a:lnTo>
                  <a:lnTo>
                    <a:pt x="52" y="13"/>
                  </a:lnTo>
                  <a:lnTo>
                    <a:pt x="54" y="2"/>
                  </a:lnTo>
                  <a:lnTo>
                    <a:pt x="41" y="0"/>
                  </a:lnTo>
                  <a:lnTo>
                    <a:pt x="10" y="34"/>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1" name="Freeform 371"/>
            <p:cNvSpPr/>
            <p:nvPr/>
          </p:nvSpPr>
          <p:spPr bwMode="auto">
            <a:xfrm>
              <a:off x="4109" y="1047"/>
              <a:ext cx="70" cy="34"/>
            </a:xfrm>
            <a:custGeom>
              <a:avLst/>
              <a:gdLst/>
              <a:ahLst/>
              <a:cxnLst>
                <a:cxn ang="0">
                  <a:pos x="0" y="23"/>
                </a:cxn>
                <a:cxn ang="0">
                  <a:pos x="21" y="3"/>
                </a:cxn>
                <a:cxn ang="0">
                  <a:pos x="32" y="0"/>
                </a:cxn>
                <a:cxn ang="0">
                  <a:pos x="55" y="16"/>
                </a:cxn>
                <a:cxn ang="0">
                  <a:pos x="57" y="4"/>
                </a:cxn>
                <a:cxn ang="0">
                  <a:pos x="82" y="14"/>
                </a:cxn>
                <a:cxn ang="0">
                  <a:pos x="77" y="28"/>
                </a:cxn>
                <a:cxn ang="0">
                  <a:pos x="94" y="32"/>
                </a:cxn>
                <a:cxn ang="0">
                  <a:pos x="47" y="36"/>
                </a:cxn>
                <a:cxn ang="0">
                  <a:pos x="39" y="29"/>
                </a:cxn>
                <a:cxn ang="0">
                  <a:pos x="32" y="39"/>
                </a:cxn>
                <a:cxn ang="0">
                  <a:pos x="0" y="23"/>
                </a:cxn>
              </a:cxnLst>
              <a:rect l="0" t="0" r="r" b="b"/>
              <a:pathLst>
                <a:path w="95" h="40">
                  <a:moveTo>
                    <a:pt x="0" y="23"/>
                  </a:moveTo>
                  <a:lnTo>
                    <a:pt x="21" y="3"/>
                  </a:lnTo>
                  <a:lnTo>
                    <a:pt x="32" y="0"/>
                  </a:lnTo>
                  <a:lnTo>
                    <a:pt x="55" y="16"/>
                  </a:lnTo>
                  <a:lnTo>
                    <a:pt x="57" y="4"/>
                  </a:lnTo>
                  <a:lnTo>
                    <a:pt x="82" y="14"/>
                  </a:lnTo>
                  <a:lnTo>
                    <a:pt x="77" y="28"/>
                  </a:lnTo>
                  <a:lnTo>
                    <a:pt x="94" y="32"/>
                  </a:lnTo>
                  <a:lnTo>
                    <a:pt x="47" y="36"/>
                  </a:lnTo>
                  <a:lnTo>
                    <a:pt x="39" y="29"/>
                  </a:lnTo>
                  <a:lnTo>
                    <a:pt x="32" y="39"/>
                  </a:lnTo>
                  <a:lnTo>
                    <a:pt x="0" y="2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72" name="Freeform 372"/>
            <p:cNvSpPr/>
            <p:nvPr/>
          </p:nvSpPr>
          <p:spPr bwMode="auto">
            <a:xfrm>
              <a:off x="4109" y="1047"/>
              <a:ext cx="75" cy="40"/>
            </a:xfrm>
            <a:custGeom>
              <a:avLst/>
              <a:gdLst/>
              <a:ahLst/>
              <a:cxnLst>
                <a:cxn ang="0">
                  <a:pos x="0" y="27"/>
                </a:cxn>
                <a:cxn ang="0">
                  <a:pos x="22" y="3"/>
                </a:cxn>
                <a:cxn ang="0">
                  <a:pos x="34" y="0"/>
                </a:cxn>
                <a:cxn ang="0">
                  <a:pos x="58" y="19"/>
                </a:cxn>
                <a:cxn ang="0">
                  <a:pos x="61" y="5"/>
                </a:cxn>
                <a:cxn ang="0">
                  <a:pos x="87" y="16"/>
                </a:cxn>
                <a:cxn ang="0">
                  <a:pos x="82" y="32"/>
                </a:cxn>
                <a:cxn ang="0">
                  <a:pos x="100" y="37"/>
                </a:cxn>
                <a:cxn ang="0">
                  <a:pos x="50" y="42"/>
                </a:cxn>
                <a:cxn ang="0">
                  <a:pos x="42" y="34"/>
                </a:cxn>
                <a:cxn ang="0">
                  <a:pos x="34" y="45"/>
                </a:cxn>
                <a:cxn ang="0">
                  <a:pos x="0" y="27"/>
                </a:cxn>
              </a:cxnLst>
              <a:rect l="0" t="0" r="r" b="b"/>
              <a:pathLst>
                <a:path w="101" h="46">
                  <a:moveTo>
                    <a:pt x="0" y="27"/>
                  </a:moveTo>
                  <a:lnTo>
                    <a:pt x="22" y="3"/>
                  </a:lnTo>
                  <a:lnTo>
                    <a:pt x="34" y="0"/>
                  </a:lnTo>
                  <a:lnTo>
                    <a:pt x="58" y="19"/>
                  </a:lnTo>
                  <a:lnTo>
                    <a:pt x="61" y="5"/>
                  </a:lnTo>
                  <a:lnTo>
                    <a:pt x="87" y="16"/>
                  </a:lnTo>
                  <a:lnTo>
                    <a:pt x="82" y="32"/>
                  </a:lnTo>
                  <a:lnTo>
                    <a:pt x="100" y="37"/>
                  </a:lnTo>
                  <a:lnTo>
                    <a:pt x="50" y="42"/>
                  </a:lnTo>
                  <a:lnTo>
                    <a:pt x="42" y="34"/>
                  </a:lnTo>
                  <a:lnTo>
                    <a:pt x="34" y="45"/>
                  </a:lnTo>
                  <a:lnTo>
                    <a:pt x="0" y="2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3" name="Freeform 373"/>
            <p:cNvSpPr/>
            <p:nvPr/>
          </p:nvSpPr>
          <p:spPr bwMode="auto">
            <a:xfrm>
              <a:off x="4159" y="1050"/>
              <a:ext cx="44" cy="22"/>
            </a:xfrm>
            <a:custGeom>
              <a:avLst/>
              <a:gdLst/>
              <a:ahLst/>
              <a:cxnLst>
                <a:cxn ang="0">
                  <a:pos x="0" y="0"/>
                </a:cxn>
                <a:cxn ang="0">
                  <a:pos x="19" y="8"/>
                </a:cxn>
                <a:cxn ang="0">
                  <a:pos x="12" y="17"/>
                </a:cxn>
                <a:cxn ang="0">
                  <a:pos x="24" y="25"/>
                </a:cxn>
                <a:cxn ang="0">
                  <a:pos x="40" y="25"/>
                </a:cxn>
                <a:cxn ang="0">
                  <a:pos x="57" y="15"/>
                </a:cxn>
                <a:cxn ang="0">
                  <a:pos x="0" y="0"/>
                </a:cxn>
              </a:cxnLst>
              <a:rect l="0" t="0" r="r" b="b"/>
              <a:pathLst>
                <a:path w="58" h="26">
                  <a:moveTo>
                    <a:pt x="0" y="0"/>
                  </a:moveTo>
                  <a:lnTo>
                    <a:pt x="19" y="8"/>
                  </a:lnTo>
                  <a:lnTo>
                    <a:pt x="12" y="17"/>
                  </a:lnTo>
                  <a:lnTo>
                    <a:pt x="24" y="25"/>
                  </a:lnTo>
                  <a:lnTo>
                    <a:pt x="40" y="25"/>
                  </a:lnTo>
                  <a:lnTo>
                    <a:pt x="57" y="15"/>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74" name="Freeform 374"/>
            <p:cNvSpPr/>
            <p:nvPr/>
          </p:nvSpPr>
          <p:spPr bwMode="auto">
            <a:xfrm>
              <a:off x="4159" y="1050"/>
              <a:ext cx="49" cy="28"/>
            </a:xfrm>
            <a:custGeom>
              <a:avLst/>
              <a:gdLst/>
              <a:ahLst/>
              <a:cxnLst>
                <a:cxn ang="0">
                  <a:pos x="0" y="0"/>
                </a:cxn>
                <a:cxn ang="0">
                  <a:pos x="21" y="10"/>
                </a:cxn>
                <a:cxn ang="0">
                  <a:pos x="13" y="21"/>
                </a:cxn>
                <a:cxn ang="0">
                  <a:pos x="26" y="31"/>
                </a:cxn>
                <a:cxn ang="0">
                  <a:pos x="44" y="31"/>
                </a:cxn>
                <a:cxn ang="0">
                  <a:pos x="63" y="18"/>
                </a:cxn>
                <a:cxn ang="0">
                  <a:pos x="0" y="0"/>
                </a:cxn>
              </a:cxnLst>
              <a:rect l="0" t="0" r="r" b="b"/>
              <a:pathLst>
                <a:path w="64" h="32">
                  <a:moveTo>
                    <a:pt x="0" y="0"/>
                  </a:moveTo>
                  <a:lnTo>
                    <a:pt x="21" y="10"/>
                  </a:lnTo>
                  <a:lnTo>
                    <a:pt x="13" y="21"/>
                  </a:lnTo>
                  <a:lnTo>
                    <a:pt x="26" y="31"/>
                  </a:lnTo>
                  <a:lnTo>
                    <a:pt x="44" y="31"/>
                  </a:lnTo>
                  <a:lnTo>
                    <a:pt x="63" y="18"/>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5" name="Freeform 375"/>
            <p:cNvSpPr/>
            <p:nvPr/>
          </p:nvSpPr>
          <p:spPr bwMode="auto">
            <a:xfrm>
              <a:off x="4164" y="1503"/>
              <a:ext cx="28" cy="133"/>
            </a:xfrm>
            <a:custGeom>
              <a:avLst/>
              <a:gdLst/>
              <a:ahLst/>
              <a:cxnLst>
                <a:cxn ang="0">
                  <a:pos x="0" y="38"/>
                </a:cxn>
                <a:cxn ang="0">
                  <a:pos x="7" y="59"/>
                </a:cxn>
                <a:cxn ang="0">
                  <a:pos x="7" y="154"/>
                </a:cxn>
                <a:cxn ang="0">
                  <a:pos x="14" y="141"/>
                </a:cxn>
                <a:cxn ang="0">
                  <a:pos x="25" y="151"/>
                </a:cxn>
                <a:cxn ang="0">
                  <a:pos x="14" y="123"/>
                </a:cxn>
                <a:cxn ang="0">
                  <a:pos x="21" y="98"/>
                </a:cxn>
                <a:cxn ang="0">
                  <a:pos x="38" y="106"/>
                </a:cxn>
                <a:cxn ang="0">
                  <a:pos x="21" y="53"/>
                </a:cxn>
                <a:cxn ang="0">
                  <a:pos x="14" y="0"/>
                </a:cxn>
                <a:cxn ang="0">
                  <a:pos x="0" y="38"/>
                </a:cxn>
              </a:cxnLst>
              <a:rect l="0" t="0" r="r" b="b"/>
              <a:pathLst>
                <a:path w="39" h="155">
                  <a:moveTo>
                    <a:pt x="0" y="38"/>
                  </a:moveTo>
                  <a:lnTo>
                    <a:pt x="7" y="59"/>
                  </a:lnTo>
                  <a:lnTo>
                    <a:pt x="7" y="154"/>
                  </a:lnTo>
                  <a:lnTo>
                    <a:pt x="14" y="141"/>
                  </a:lnTo>
                  <a:lnTo>
                    <a:pt x="25" y="151"/>
                  </a:lnTo>
                  <a:lnTo>
                    <a:pt x="14" y="123"/>
                  </a:lnTo>
                  <a:lnTo>
                    <a:pt x="21" y="98"/>
                  </a:lnTo>
                  <a:lnTo>
                    <a:pt x="38" y="106"/>
                  </a:lnTo>
                  <a:lnTo>
                    <a:pt x="21" y="53"/>
                  </a:lnTo>
                  <a:lnTo>
                    <a:pt x="14" y="0"/>
                  </a:lnTo>
                  <a:lnTo>
                    <a:pt x="0" y="3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76" name="Freeform 376"/>
            <p:cNvSpPr/>
            <p:nvPr/>
          </p:nvSpPr>
          <p:spPr bwMode="auto">
            <a:xfrm>
              <a:off x="4164" y="1503"/>
              <a:ext cx="33" cy="138"/>
            </a:xfrm>
            <a:custGeom>
              <a:avLst/>
              <a:gdLst/>
              <a:ahLst/>
              <a:cxnLst>
                <a:cxn ang="0">
                  <a:pos x="0" y="39"/>
                </a:cxn>
                <a:cxn ang="0">
                  <a:pos x="8" y="61"/>
                </a:cxn>
                <a:cxn ang="0">
                  <a:pos x="8" y="160"/>
                </a:cxn>
                <a:cxn ang="0">
                  <a:pos x="16" y="147"/>
                </a:cxn>
                <a:cxn ang="0">
                  <a:pos x="29" y="157"/>
                </a:cxn>
                <a:cxn ang="0">
                  <a:pos x="16" y="128"/>
                </a:cxn>
                <a:cxn ang="0">
                  <a:pos x="24" y="102"/>
                </a:cxn>
                <a:cxn ang="0">
                  <a:pos x="44" y="110"/>
                </a:cxn>
                <a:cxn ang="0">
                  <a:pos x="24" y="55"/>
                </a:cxn>
                <a:cxn ang="0">
                  <a:pos x="16" y="0"/>
                </a:cxn>
                <a:cxn ang="0">
                  <a:pos x="0" y="39"/>
                </a:cxn>
              </a:cxnLst>
              <a:rect l="0" t="0" r="r" b="b"/>
              <a:pathLst>
                <a:path w="45" h="161">
                  <a:moveTo>
                    <a:pt x="0" y="39"/>
                  </a:moveTo>
                  <a:lnTo>
                    <a:pt x="8" y="61"/>
                  </a:lnTo>
                  <a:lnTo>
                    <a:pt x="8" y="160"/>
                  </a:lnTo>
                  <a:lnTo>
                    <a:pt x="16" y="147"/>
                  </a:lnTo>
                  <a:lnTo>
                    <a:pt x="29" y="157"/>
                  </a:lnTo>
                  <a:lnTo>
                    <a:pt x="16" y="128"/>
                  </a:lnTo>
                  <a:lnTo>
                    <a:pt x="24" y="102"/>
                  </a:lnTo>
                  <a:lnTo>
                    <a:pt x="44" y="110"/>
                  </a:lnTo>
                  <a:lnTo>
                    <a:pt x="24" y="55"/>
                  </a:lnTo>
                  <a:lnTo>
                    <a:pt x="16" y="0"/>
                  </a:lnTo>
                  <a:lnTo>
                    <a:pt x="0" y="39"/>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7" name="Freeform 377"/>
            <p:cNvSpPr/>
            <p:nvPr/>
          </p:nvSpPr>
          <p:spPr bwMode="auto">
            <a:xfrm>
              <a:off x="4213" y="1066"/>
              <a:ext cx="48" cy="13"/>
            </a:xfrm>
            <a:custGeom>
              <a:avLst/>
              <a:gdLst/>
              <a:ahLst/>
              <a:cxnLst>
                <a:cxn ang="0">
                  <a:pos x="0" y="0"/>
                </a:cxn>
                <a:cxn ang="0">
                  <a:pos x="9" y="9"/>
                </a:cxn>
                <a:cxn ang="0">
                  <a:pos x="38" y="15"/>
                </a:cxn>
                <a:cxn ang="0">
                  <a:pos x="62" y="11"/>
                </a:cxn>
                <a:cxn ang="0">
                  <a:pos x="0" y="0"/>
                </a:cxn>
              </a:cxnLst>
              <a:rect l="0" t="0" r="r" b="b"/>
              <a:pathLst>
                <a:path w="63" h="16">
                  <a:moveTo>
                    <a:pt x="0" y="0"/>
                  </a:moveTo>
                  <a:lnTo>
                    <a:pt x="9" y="9"/>
                  </a:lnTo>
                  <a:lnTo>
                    <a:pt x="38" y="15"/>
                  </a:lnTo>
                  <a:lnTo>
                    <a:pt x="62" y="11"/>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78" name="Freeform 378"/>
            <p:cNvSpPr/>
            <p:nvPr/>
          </p:nvSpPr>
          <p:spPr bwMode="auto">
            <a:xfrm>
              <a:off x="4213" y="1066"/>
              <a:ext cx="51" cy="18"/>
            </a:xfrm>
            <a:custGeom>
              <a:avLst/>
              <a:gdLst/>
              <a:ahLst/>
              <a:cxnLst>
                <a:cxn ang="0">
                  <a:pos x="0" y="0"/>
                </a:cxn>
                <a:cxn ang="0">
                  <a:pos x="10" y="13"/>
                </a:cxn>
                <a:cxn ang="0">
                  <a:pos x="42" y="21"/>
                </a:cxn>
                <a:cxn ang="0">
                  <a:pos x="68" y="16"/>
                </a:cxn>
                <a:cxn ang="0">
                  <a:pos x="0" y="0"/>
                </a:cxn>
              </a:cxnLst>
              <a:rect l="0" t="0" r="r" b="b"/>
              <a:pathLst>
                <a:path w="69" h="22">
                  <a:moveTo>
                    <a:pt x="0" y="0"/>
                  </a:moveTo>
                  <a:lnTo>
                    <a:pt x="10" y="13"/>
                  </a:lnTo>
                  <a:lnTo>
                    <a:pt x="42" y="21"/>
                  </a:lnTo>
                  <a:lnTo>
                    <a:pt x="68" y="16"/>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79" name="Freeform 379"/>
            <p:cNvSpPr/>
            <p:nvPr/>
          </p:nvSpPr>
          <p:spPr bwMode="auto">
            <a:xfrm>
              <a:off x="2523" y="1676"/>
              <a:ext cx="129" cy="107"/>
            </a:xfrm>
            <a:custGeom>
              <a:avLst/>
              <a:gdLst/>
              <a:ahLst/>
              <a:cxnLst>
                <a:cxn ang="0">
                  <a:pos x="0" y="10"/>
                </a:cxn>
                <a:cxn ang="0">
                  <a:pos x="8" y="32"/>
                </a:cxn>
                <a:cxn ang="0">
                  <a:pos x="44" y="34"/>
                </a:cxn>
                <a:cxn ang="0">
                  <a:pos x="25" y="70"/>
                </a:cxn>
                <a:cxn ang="0">
                  <a:pos x="25" y="107"/>
                </a:cxn>
                <a:cxn ang="0">
                  <a:pos x="53" y="125"/>
                </a:cxn>
                <a:cxn ang="0">
                  <a:pos x="102" y="115"/>
                </a:cxn>
                <a:cxn ang="0">
                  <a:pos x="131" y="83"/>
                </a:cxn>
                <a:cxn ang="0">
                  <a:pos x="127" y="73"/>
                </a:cxn>
                <a:cxn ang="0">
                  <a:pos x="142" y="48"/>
                </a:cxn>
                <a:cxn ang="0">
                  <a:pos x="175" y="32"/>
                </a:cxn>
                <a:cxn ang="0">
                  <a:pos x="175" y="22"/>
                </a:cxn>
                <a:cxn ang="0">
                  <a:pos x="155" y="22"/>
                </a:cxn>
                <a:cxn ang="0">
                  <a:pos x="150" y="20"/>
                </a:cxn>
                <a:cxn ang="0">
                  <a:pos x="103" y="5"/>
                </a:cxn>
                <a:cxn ang="0">
                  <a:pos x="15" y="0"/>
                </a:cxn>
                <a:cxn ang="0">
                  <a:pos x="0" y="10"/>
                </a:cxn>
              </a:cxnLst>
              <a:rect l="0" t="0" r="r" b="b"/>
              <a:pathLst>
                <a:path w="176" h="126">
                  <a:moveTo>
                    <a:pt x="0" y="10"/>
                  </a:moveTo>
                  <a:lnTo>
                    <a:pt x="8" y="32"/>
                  </a:lnTo>
                  <a:lnTo>
                    <a:pt x="44" y="34"/>
                  </a:lnTo>
                  <a:lnTo>
                    <a:pt x="25" y="70"/>
                  </a:lnTo>
                  <a:lnTo>
                    <a:pt x="25" y="107"/>
                  </a:lnTo>
                  <a:lnTo>
                    <a:pt x="53" y="125"/>
                  </a:lnTo>
                  <a:lnTo>
                    <a:pt x="102" y="115"/>
                  </a:lnTo>
                  <a:lnTo>
                    <a:pt x="131" y="83"/>
                  </a:lnTo>
                  <a:lnTo>
                    <a:pt x="127" y="73"/>
                  </a:lnTo>
                  <a:lnTo>
                    <a:pt x="142" y="48"/>
                  </a:lnTo>
                  <a:lnTo>
                    <a:pt x="175" y="32"/>
                  </a:lnTo>
                  <a:lnTo>
                    <a:pt x="175" y="22"/>
                  </a:lnTo>
                  <a:lnTo>
                    <a:pt x="155" y="22"/>
                  </a:lnTo>
                  <a:lnTo>
                    <a:pt x="150" y="20"/>
                  </a:lnTo>
                  <a:lnTo>
                    <a:pt x="103" y="5"/>
                  </a:lnTo>
                  <a:lnTo>
                    <a:pt x="15" y="0"/>
                  </a:lnTo>
                  <a:lnTo>
                    <a:pt x="0" y="1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80" name="Freeform 380"/>
            <p:cNvSpPr/>
            <p:nvPr/>
          </p:nvSpPr>
          <p:spPr bwMode="auto">
            <a:xfrm>
              <a:off x="2523" y="1676"/>
              <a:ext cx="135" cy="113"/>
            </a:xfrm>
            <a:custGeom>
              <a:avLst/>
              <a:gdLst/>
              <a:ahLst/>
              <a:cxnLst>
                <a:cxn ang="0">
                  <a:pos x="0" y="11"/>
                </a:cxn>
                <a:cxn ang="0">
                  <a:pos x="8" y="34"/>
                </a:cxn>
                <a:cxn ang="0">
                  <a:pos x="45" y="36"/>
                </a:cxn>
                <a:cxn ang="0">
                  <a:pos x="26" y="73"/>
                </a:cxn>
                <a:cxn ang="0">
                  <a:pos x="26" y="112"/>
                </a:cxn>
                <a:cxn ang="0">
                  <a:pos x="55" y="131"/>
                </a:cxn>
                <a:cxn ang="0">
                  <a:pos x="105" y="121"/>
                </a:cxn>
                <a:cxn ang="0">
                  <a:pos x="136" y="87"/>
                </a:cxn>
                <a:cxn ang="0">
                  <a:pos x="131" y="76"/>
                </a:cxn>
                <a:cxn ang="0">
                  <a:pos x="147" y="50"/>
                </a:cxn>
                <a:cxn ang="0">
                  <a:pos x="181" y="34"/>
                </a:cxn>
                <a:cxn ang="0">
                  <a:pos x="181" y="23"/>
                </a:cxn>
                <a:cxn ang="0">
                  <a:pos x="160" y="23"/>
                </a:cxn>
                <a:cxn ang="0">
                  <a:pos x="155" y="21"/>
                </a:cxn>
                <a:cxn ang="0">
                  <a:pos x="107" y="5"/>
                </a:cxn>
                <a:cxn ang="0">
                  <a:pos x="16" y="0"/>
                </a:cxn>
                <a:cxn ang="0">
                  <a:pos x="0" y="11"/>
                </a:cxn>
              </a:cxnLst>
              <a:rect l="0" t="0" r="r" b="b"/>
              <a:pathLst>
                <a:path w="182" h="132">
                  <a:moveTo>
                    <a:pt x="0" y="11"/>
                  </a:moveTo>
                  <a:lnTo>
                    <a:pt x="8" y="34"/>
                  </a:lnTo>
                  <a:lnTo>
                    <a:pt x="45" y="36"/>
                  </a:lnTo>
                  <a:lnTo>
                    <a:pt x="26" y="73"/>
                  </a:lnTo>
                  <a:lnTo>
                    <a:pt x="26" y="112"/>
                  </a:lnTo>
                  <a:lnTo>
                    <a:pt x="55" y="131"/>
                  </a:lnTo>
                  <a:lnTo>
                    <a:pt x="105" y="121"/>
                  </a:lnTo>
                  <a:lnTo>
                    <a:pt x="136" y="87"/>
                  </a:lnTo>
                  <a:lnTo>
                    <a:pt x="131" y="76"/>
                  </a:lnTo>
                  <a:lnTo>
                    <a:pt x="147" y="50"/>
                  </a:lnTo>
                  <a:lnTo>
                    <a:pt x="181" y="34"/>
                  </a:lnTo>
                  <a:lnTo>
                    <a:pt x="181" y="23"/>
                  </a:lnTo>
                  <a:lnTo>
                    <a:pt x="160" y="23"/>
                  </a:lnTo>
                  <a:lnTo>
                    <a:pt x="155" y="21"/>
                  </a:lnTo>
                  <a:lnTo>
                    <a:pt x="107" y="5"/>
                  </a:lnTo>
                  <a:lnTo>
                    <a:pt x="16" y="0"/>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81" name="Freeform 381"/>
            <p:cNvSpPr/>
            <p:nvPr/>
          </p:nvSpPr>
          <p:spPr bwMode="auto">
            <a:xfrm>
              <a:off x="2437" y="1904"/>
              <a:ext cx="87" cy="85"/>
            </a:xfrm>
            <a:custGeom>
              <a:avLst/>
              <a:gdLst/>
              <a:ahLst/>
              <a:cxnLst>
                <a:cxn ang="0">
                  <a:pos x="0" y="99"/>
                </a:cxn>
                <a:cxn ang="0">
                  <a:pos x="55" y="0"/>
                </a:cxn>
                <a:cxn ang="0">
                  <a:pos x="118" y="0"/>
                </a:cxn>
                <a:cxn ang="0">
                  <a:pos x="118" y="8"/>
                </a:cxn>
                <a:cxn ang="0">
                  <a:pos x="118" y="27"/>
                </a:cxn>
                <a:cxn ang="0">
                  <a:pos x="73" y="27"/>
                </a:cxn>
                <a:cxn ang="0">
                  <a:pos x="73" y="64"/>
                </a:cxn>
                <a:cxn ang="0">
                  <a:pos x="55" y="72"/>
                </a:cxn>
                <a:cxn ang="0">
                  <a:pos x="55" y="91"/>
                </a:cxn>
                <a:cxn ang="0">
                  <a:pos x="0" y="99"/>
                </a:cxn>
              </a:cxnLst>
              <a:rect l="0" t="0" r="r" b="b"/>
              <a:pathLst>
                <a:path w="119" h="100">
                  <a:moveTo>
                    <a:pt x="0" y="99"/>
                  </a:moveTo>
                  <a:lnTo>
                    <a:pt x="55" y="0"/>
                  </a:lnTo>
                  <a:lnTo>
                    <a:pt x="118" y="0"/>
                  </a:lnTo>
                  <a:lnTo>
                    <a:pt x="118" y="8"/>
                  </a:lnTo>
                  <a:lnTo>
                    <a:pt x="118" y="27"/>
                  </a:lnTo>
                  <a:lnTo>
                    <a:pt x="73" y="27"/>
                  </a:lnTo>
                  <a:lnTo>
                    <a:pt x="73" y="64"/>
                  </a:lnTo>
                  <a:lnTo>
                    <a:pt x="55" y="72"/>
                  </a:lnTo>
                  <a:lnTo>
                    <a:pt x="55" y="91"/>
                  </a:lnTo>
                  <a:lnTo>
                    <a:pt x="0" y="9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82" name="Freeform 382"/>
            <p:cNvSpPr/>
            <p:nvPr/>
          </p:nvSpPr>
          <p:spPr bwMode="auto">
            <a:xfrm>
              <a:off x="2437" y="1904"/>
              <a:ext cx="93" cy="90"/>
            </a:xfrm>
            <a:custGeom>
              <a:avLst/>
              <a:gdLst/>
              <a:ahLst/>
              <a:cxnLst>
                <a:cxn ang="0">
                  <a:pos x="0" y="105"/>
                </a:cxn>
                <a:cxn ang="0">
                  <a:pos x="58" y="0"/>
                </a:cxn>
                <a:cxn ang="0">
                  <a:pos x="124" y="0"/>
                </a:cxn>
                <a:cxn ang="0">
                  <a:pos x="124" y="8"/>
                </a:cxn>
                <a:cxn ang="0">
                  <a:pos x="124" y="29"/>
                </a:cxn>
                <a:cxn ang="0">
                  <a:pos x="77" y="29"/>
                </a:cxn>
                <a:cxn ang="0">
                  <a:pos x="77" y="68"/>
                </a:cxn>
                <a:cxn ang="0">
                  <a:pos x="58" y="76"/>
                </a:cxn>
                <a:cxn ang="0">
                  <a:pos x="58" y="97"/>
                </a:cxn>
                <a:cxn ang="0">
                  <a:pos x="0" y="105"/>
                </a:cxn>
              </a:cxnLst>
              <a:rect l="0" t="0" r="r" b="b"/>
              <a:pathLst>
                <a:path w="125" h="106">
                  <a:moveTo>
                    <a:pt x="0" y="105"/>
                  </a:moveTo>
                  <a:lnTo>
                    <a:pt x="58" y="0"/>
                  </a:lnTo>
                  <a:lnTo>
                    <a:pt x="124" y="0"/>
                  </a:lnTo>
                  <a:lnTo>
                    <a:pt x="124" y="8"/>
                  </a:lnTo>
                  <a:lnTo>
                    <a:pt x="124" y="29"/>
                  </a:lnTo>
                  <a:lnTo>
                    <a:pt x="77" y="29"/>
                  </a:lnTo>
                  <a:lnTo>
                    <a:pt x="77" y="68"/>
                  </a:lnTo>
                  <a:lnTo>
                    <a:pt x="58" y="76"/>
                  </a:lnTo>
                  <a:lnTo>
                    <a:pt x="58" y="97"/>
                  </a:lnTo>
                  <a:lnTo>
                    <a:pt x="0" y="10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83" name="Freeform 383"/>
            <p:cNvSpPr/>
            <p:nvPr/>
          </p:nvSpPr>
          <p:spPr bwMode="auto">
            <a:xfrm>
              <a:off x="2860" y="1966"/>
              <a:ext cx="178" cy="245"/>
            </a:xfrm>
            <a:custGeom>
              <a:avLst/>
              <a:gdLst/>
              <a:ahLst/>
              <a:cxnLst>
                <a:cxn ang="0">
                  <a:pos x="0" y="152"/>
                </a:cxn>
                <a:cxn ang="0">
                  <a:pos x="13" y="178"/>
                </a:cxn>
                <a:cxn ang="0">
                  <a:pos x="22" y="209"/>
                </a:cxn>
                <a:cxn ang="0">
                  <a:pos x="49" y="224"/>
                </a:cxn>
                <a:cxn ang="0">
                  <a:pos x="80" y="265"/>
                </a:cxn>
                <a:cxn ang="0">
                  <a:pos x="131" y="286"/>
                </a:cxn>
                <a:cxn ang="0">
                  <a:pos x="174" y="281"/>
                </a:cxn>
                <a:cxn ang="0">
                  <a:pos x="202" y="273"/>
                </a:cxn>
                <a:cxn ang="0">
                  <a:pos x="184" y="242"/>
                </a:cxn>
                <a:cxn ang="0">
                  <a:pos x="156" y="226"/>
                </a:cxn>
                <a:cxn ang="0">
                  <a:pos x="177" y="214"/>
                </a:cxn>
                <a:cxn ang="0">
                  <a:pos x="177" y="188"/>
                </a:cxn>
                <a:cxn ang="0">
                  <a:pos x="205" y="152"/>
                </a:cxn>
                <a:cxn ang="0">
                  <a:pos x="218" y="91"/>
                </a:cxn>
                <a:cxn ang="0">
                  <a:pos x="238" y="77"/>
                </a:cxn>
                <a:cxn ang="0">
                  <a:pos x="220" y="63"/>
                </a:cxn>
                <a:cxn ang="0">
                  <a:pos x="215" y="17"/>
                </a:cxn>
                <a:cxn ang="0">
                  <a:pos x="195" y="0"/>
                </a:cxn>
                <a:cxn ang="0">
                  <a:pos x="174" y="19"/>
                </a:cxn>
                <a:cxn ang="0">
                  <a:pos x="46" y="17"/>
                </a:cxn>
                <a:cxn ang="0">
                  <a:pos x="46" y="44"/>
                </a:cxn>
                <a:cxn ang="0">
                  <a:pos x="31" y="47"/>
                </a:cxn>
                <a:cxn ang="0">
                  <a:pos x="31" y="55"/>
                </a:cxn>
                <a:cxn ang="0">
                  <a:pos x="31" y="111"/>
                </a:cxn>
                <a:cxn ang="0">
                  <a:pos x="16" y="111"/>
                </a:cxn>
                <a:cxn ang="0">
                  <a:pos x="0" y="152"/>
                </a:cxn>
              </a:cxnLst>
              <a:rect l="0" t="0" r="r" b="b"/>
              <a:pathLst>
                <a:path w="239" h="287">
                  <a:moveTo>
                    <a:pt x="0" y="152"/>
                  </a:moveTo>
                  <a:lnTo>
                    <a:pt x="13" y="178"/>
                  </a:lnTo>
                  <a:lnTo>
                    <a:pt x="22" y="209"/>
                  </a:lnTo>
                  <a:lnTo>
                    <a:pt x="49" y="224"/>
                  </a:lnTo>
                  <a:lnTo>
                    <a:pt x="80" y="265"/>
                  </a:lnTo>
                  <a:lnTo>
                    <a:pt x="131" y="286"/>
                  </a:lnTo>
                  <a:lnTo>
                    <a:pt x="174" y="281"/>
                  </a:lnTo>
                  <a:lnTo>
                    <a:pt x="202" y="273"/>
                  </a:lnTo>
                  <a:lnTo>
                    <a:pt x="184" y="242"/>
                  </a:lnTo>
                  <a:lnTo>
                    <a:pt x="156" y="226"/>
                  </a:lnTo>
                  <a:lnTo>
                    <a:pt x="177" y="214"/>
                  </a:lnTo>
                  <a:lnTo>
                    <a:pt x="177" y="188"/>
                  </a:lnTo>
                  <a:lnTo>
                    <a:pt x="205" y="152"/>
                  </a:lnTo>
                  <a:lnTo>
                    <a:pt x="218" y="91"/>
                  </a:lnTo>
                  <a:lnTo>
                    <a:pt x="238" y="77"/>
                  </a:lnTo>
                  <a:lnTo>
                    <a:pt x="220" y="63"/>
                  </a:lnTo>
                  <a:lnTo>
                    <a:pt x="215" y="17"/>
                  </a:lnTo>
                  <a:lnTo>
                    <a:pt x="195" y="0"/>
                  </a:lnTo>
                  <a:lnTo>
                    <a:pt x="174" y="19"/>
                  </a:lnTo>
                  <a:lnTo>
                    <a:pt x="46" y="17"/>
                  </a:lnTo>
                  <a:lnTo>
                    <a:pt x="46" y="44"/>
                  </a:lnTo>
                  <a:lnTo>
                    <a:pt x="31" y="47"/>
                  </a:lnTo>
                  <a:lnTo>
                    <a:pt x="31" y="55"/>
                  </a:lnTo>
                  <a:lnTo>
                    <a:pt x="31" y="111"/>
                  </a:lnTo>
                  <a:lnTo>
                    <a:pt x="16" y="111"/>
                  </a:lnTo>
                  <a:lnTo>
                    <a:pt x="0" y="15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84" name="Freeform 384"/>
            <p:cNvSpPr/>
            <p:nvPr/>
          </p:nvSpPr>
          <p:spPr bwMode="auto">
            <a:xfrm>
              <a:off x="2860" y="1966"/>
              <a:ext cx="182" cy="250"/>
            </a:xfrm>
            <a:custGeom>
              <a:avLst/>
              <a:gdLst/>
              <a:ahLst/>
              <a:cxnLst>
                <a:cxn ang="0">
                  <a:pos x="0" y="155"/>
                </a:cxn>
                <a:cxn ang="0">
                  <a:pos x="13" y="182"/>
                </a:cxn>
                <a:cxn ang="0">
                  <a:pos x="23" y="213"/>
                </a:cxn>
                <a:cxn ang="0">
                  <a:pos x="50" y="229"/>
                </a:cxn>
                <a:cxn ang="0">
                  <a:pos x="82" y="271"/>
                </a:cxn>
                <a:cxn ang="0">
                  <a:pos x="134" y="292"/>
                </a:cxn>
                <a:cxn ang="0">
                  <a:pos x="178" y="287"/>
                </a:cxn>
                <a:cxn ang="0">
                  <a:pos x="207" y="279"/>
                </a:cxn>
                <a:cxn ang="0">
                  <a:pos x="189" y="247"/>
                </a:cxn>
                <a:cxn ang="0">
                  <a:pos x="160" y="231"/>
                </a:cxn>
                <a:cxn ang="0">
                  <a:pos x="181" y="218"/>
                </a:cxn>
                <a:cxn ang="0">
                  <a:pos x="181" y="192"/>
                </a:cxn>
                <a:cxn ang="0">
                  <a:pos x="210" y="155"/>
                </a:cxn>
                <a:cxn ang="0">
                  <a:pos x="223" y="93"/>
                </a:cxn>
                <a:cxn ang="0">
                  <a:pos x="244" y="79"/>
                </a:cxn>
                <a:cxn ang="0">
                  <a:pos x="226" y="64"/>
                </a:cxn>
                <a:cxn ang="0">
                  <a:pos x="220" y="17"/>
                </a:cxn>
                <a:cxn ang="0">
                  <a:pos x="200" y="0"/>
                </a:cxn>
                <a:cxn ang="0">
                  <a:pos x="178" y="19"/>
                </a:cxn>
                <a:cxn ang="0">
                  <a:pos x="47" y="17"/>
                </a:cxn>
                <a:cxn ang="0">
                  <a:pos x="47" y="45"/>
                </a:cxn>
                <a:cxn ang="0">
                  <a:pos x="32" y="48"/>
                </a:cxn>
                <a:cxn ang="0">
                  <a:pos x="32" y="56"/>
                </a:cxn>
                <a:cxn ang="0">
                  <a:pos x="32" y="113"/>
                </a:cxn>
                <a:cxn ang="0">
                  <a:pos x="16" y="113"/>
                </a:cxn>
                <a:cxn ang="0">
                  <a:pos x="0" y="155"/>
                </a:cxn>
              </a:cxnLst>
              <a:rect l="0" t="0" r="r" b="b"/>
              <a:pathLst>
                <a:path w="245" h="293">
                  <a:moveTo>
                    <a:pt x="0" y="155"/>
                  </a:moveTo>
                  <a:lnTo>
                    <a:pt x="13" y="182"/>
                  </a:lnTo>
                  <a:lnTo>
                    <a:pt x="23" y="213"/>
                  </a:lnTo>
                  <a:lnTo>
                    <a:pt x="50" y="229"/>
                  </a:lnTo>
                  <a:lnTo>
                    <a:pt x="82" y="271"/>
                  </a:lnTo>
                  <a:lnTo>
                    <a:pt x="134" y="292"/>
                  </a:lnTo>
                  <a:lnTo>
                    <a:pt x="178" y="287"/>
                  </a:lnTo>
                  <a:lnTo>
                    <a:pt x="207" y="279"/>
                  </a:lnTo>
                  <a:lnTo>
                    <a:pt x="189" y="247"/>
                  </a:lnTo>
                  <a:lnTo>
                    <a:pt x="160" y="231"/>
                  </a:lnTo>
                  <a:lnTo>
                    <a:pt x="181" y="218"/>
                  </a:lnTo>
                  <a:lnTo>
                    <a:pt x="181" y="192"/>
                  </a:lnTo>
                  <a:lnTo>
                    <a:pt x="210" y="155"/>
                  </a:lnTo>
                  <a:lnTo>
                    <a:pt x="223" y="93"/>
                  </a:lnTo>
                  <a:lnTo>
                    <a:pt x="244" y="79"/>
                  </a:lnTo>
                  <a:lnTo>
                    <a:pt x="226" y="64"/>
                  </a:lnTo>
                  <a:lnTo>
                    <a:pt x="220" y="17"/>
                  </a:lnTo>
                  <a:lnTo>
                    <a:pt x="200" y="0"/>
                  </a:lnTo>
                  <a:lnTo>
                    <a:pt x="178" y="19"/>
                  </a:lnTo>
                  <a:lnTo>
                    <a:pt x="47" y="17"/>
                  </a:lnTo>
                  <a:lnTo>
                    <a:pt x="47" y="45"/>
                  </a:lnTo>
                  <a:lnTo>
                    <a:pt x="32" y="48"/>
                  </a:lnTo>
                  <a:lnTo>
                    <a:pt x="32" y="56"/>
                  </a:lnTo>
                  <a:lnTo>
                    <a:pt x="32" y="113"/>
                  </a:lnTo>
                  <a:lnTo>
                    <a:pt x="16" y="113"/>
                  </a:lnTo>
                  <a:lnTo>
                    <a:pt x="0" y="15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85" name="Freeform 385"/>
            <p:cNvSpPr/>
            <p:nvPr/>
          </p:nvSpPr>
          <p:spPr bwMode="auto">
            <a:xfrm>
              <a:off x="1988" y="2188"/>
              <a:ext cx="42" cy="45"/>
            </a:xfrm>
            <a:custGeom>
              <a:avLst/>
              <a:gdLst/>
              <a:ahLst/>
              <a:cxnLst>
                <a:cxn ang="0">
                  <a:pos x="0" y="24"/>
                </a:cxn>
                <a:cxn ang="0">
                  <a:pos x="16" y="0"/>
                </a:cxn>
                <a:cxn ang="0">
                  <a:pos x="54" y="3"/>
                </a:cxn>
                <a:cxn ang="0">
                  <a:pos x="50" y="48"/>
                </a:cxn>
                <a:cxn ang="0">
                  <a:pos x="23" y="52"/>
                </a:cxn>
                <a:cxn ang="0">
                  <a:pos x="0" y="24"/>
                </a:cxn>
              </a:cxnLst>
              <a:rect l="0" t="0" r="r" b="b"/>
              <a:pathLst>
                <a:path w="55" h="53">
                  <a:moveTo>
                    <a:pt x="0" y="24"/>
                  </a:moveTo>
                  <a:lnTo>
                    <a:pt x="16" y="0"/>
                  </a:lnTo>
                  <a:lnTo>
                    <a:pt x="54" y="3"/>
                  </a:lnTo>
                  <a:lnTo>
                    <a:pt x="50" y="48"/>
                  </a:lnTo>
                  <a:lnTo>
                    <a:pt x="23" y="52"/>
                  </a:lnTo>
                  <a:lnTo>
                    <a:pt x="0" y="2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386" name="Freeform 386"/>
            <p:cNvSpPr/>
            <p:nvPr/>
          </p:nvSpPr>
          <p:spPr bwMode="auto">
            <a:xfrm>
              <a:off x="1988" y="2188"/>
              <a:ext cx="45" cy="51"/>
            </a:xfrm>
            <a:custGeom>
              <a:avLst/>
              <a:gdLst/>
              <a:ahLst/>
              <a:cxnLst>
                <a:cxn ang="0">
                  <a:pos x="0" y="27"/>
                </a:cxn>
                <a:cxn ang="0">
                  <a:pos x="18" y="0"/>
                </a:cxn>
                <a:cxn ang="0">
                  <a:pos x="60" y="3"/>
                </a:cxn>
                <a:cxn ang="0">
                  <a:pos x="55" y="53"/>
                </a:cxn>
                <a:cxn ang="0">
                  <a:pos x="26" y="58"/>
                </a:cxn>
                <a:cxn ang="0">
                  <a:pos x="0" y="27"/>
                </a:cxn>
              </a:cxnLst>
              <a:rect l="0" t="0" r="r" b="b"/>
              <a:pathLst>
                <a:path w="61" h="59">
                  <a:moveTo>
                    <a:pt x="0" y="27"/>
                  </a:moveTo>
                  <a:lnTo>
                    <a:pt x="18" y="0"/>
                  </a:lnTo>
                  <a:lnTo>
                    <a:pt x="60" y="3"/>
                  </a:lnTo>
                  <a:lnTo>
                    <a:pt x="55" y="53"/>
                  </a:lnTo>
                  <a:lnTo>
                    <a:pt x="26" y="58"/>
                  </a:lnTo>
                  <a:lnTo>
                    <a:pt x="0" y="2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87" name="Freeform 387"/>
            <p:cNvSpPr/>
            <p:nvPr/>
          </p:nvSpPr>
          <p:spPr bwMode="auto">
            <a:xfrm>
              <a:off x="2738" y="943"/>
              <a:ext cx="113" cy="91"/>
            </a:xfrm>
            <a:custGeom>
              <a:avLst/>
              <a:gdLst/>
              <a:ahLst/>
              <a:cxnLst>
                <a:cxn ang="0">
                  <a:pos x="0" y="15"/>
                </a:cxn>
                <a:cxn ang="0">
                  <a:pos x="2" y="25"/>
                </a:cxn>
                <a:cxn ang="0">
                  <a:pos x="20" y="27"/>
                </a:cxn>
                <a:cxn ang="0">
                  <a:pos x="15" y="32"/>
                </a:cxn>
                <a:cxn ang="0">
                  <a:pos x="25" y="37"/>
                </a:cxn>
                <a:cxn ang="0">
                  <a:pos x="8" y="35"/>
                </a:cxn>
                <a:cxn ang="0">
                  <a:pos x="35" y="47"/>
                </a:cxn>
                <a:cxn ang="0">
                  <a:pos x="25" y="52"/>
                </a:cxn>
                <a:cxn ang="0">
                  <a:pos x="33" y="60"/>
                </a:cxn>
                <a:cxn ang="0">
                  <a:pos x="58" y="55"/>
                </a:cxn>
                <a:cxn ang="0">
                  <a:pos x="56" y="42"/>
                </a:cxn>
                <a:cxn ang="0">
                  <a:pos x="68" y="40"/>
                </a:cxn>
                <a:cxn ang="0">
                  <a:pos x="70" y="52"/>
                </a:cxn>
                <a:cxn ang="0">
                  <a:pos x="84" y="42"/>
                </a:cxn>
                <a:cxn ang="0">
                  <a:pos x="81" y="52"/>
                </a:cxn>
                <a:cxn ang="0">
                  <a:pos x="96" y="55"/>
                </a:cxn>
                <a:cxn ang="0">
                  <a:pos x="40" y="64"/>
                </a:cxn>
                <a:cxn ang="0">
                  <a:pos x="45" y="72"/>
                </a:cxn>
                <a:cxn ang="0">
                  <a:pos x="86" y="67"/>
                </a:cxn>
                <a:cxn ang="0">
                  <a:pos x="61" y="75"/>
                </a:cxn>
                <a:cxn ang="0">
                  <a:pos x="73" y="80"/>
                </a:cxn>
                <a:cxn ang="0">
                  <a:pos x="45" y="81"/>
                </a:cxn>
                <a:cxn ang="0">
                  <a:pos x="91" y="107"/>
                </a:cxn>
                <a:cxn ang="0">
                  <a:pos x="116" y="52"/>
                </a:cxn>
                <a:cxn ang="0">
                  <a:pos x="151" y="40"/>
                </a:cxn>
                <a:cxn ang="0">
                  <a:pos x="113" y="30"/>
                </a:cxn>
                <a:cxn ang="0">
                  <a:pos x="108" y="17"/>
                </a:cxn>
                <a:cxn ang="0">
                  <a:pos x="98" y="25"/>
                </a:cxn>
                <a:cxn ang="0">
                  <a:pos x="103" y="9"/>
                </a:cxn>
                <a:cxn ang="0">
                  <a:pos x="78" y="0"/>
                </a:cxn>
                <a:cxn ang="0">
                  <a:pos x="70" y="9"/>
                </a:cxn>
                <a:cxn ang="0">
                  <a:pos x="81" y="37"/>
                </a:cxn>
                <a:cxn ang="0">
                  <a:pos x="56" y="8"/>
                </a:cxn>
                <a:cxn ang="0">
                  <a:pos x="45" y="17"/>
                </a:cxn>
                <a:cxn ang="0">
                  <a:pos x="48" y="27"/>
                </a:cxn>
                <a:cxn ang="0">
                  <a:pos x="23" y="17"/>
                </a:cxn>
                <a:cxn ang="0">
                  <a:pos x="42" y="8"/>
                </a:cxn>
                <a:cxn ang="0">
                  <a:pos x="0" y="15"/>
                </a:cxn>
              </a:cxnLst>
              <a:rect l="0" t="0" r="r" b="b"/>
              <a:pathLst>
                <a:path w="152" h="108">
                  <a:moveTo>
                    <a:pt x="0" y="15"/>
                  </a:moveTo>
                  <a:lnTo>
                    <a:pt x="2" y="25"/>
                  </a:lnTo>
                  <a:lnTo>
                    <a:pt x="20" y="27"/>
                  </a:lnTo>
                  <a:lnTo>
                    <a:pt x="15" y="32"/>
                  </a:lnTo>
                  <a:lnTo>
                    <a:pt x="25" y="37"/>
                  </a:lnTo>
                  <a:lnTo>
                    <a:pt x="8" y="35"/>
                  </a:lnTo>
                  <a:lnTo>
                    <a:pt x="35" y="47"/>
                  </a:lnTo>
                  <a:lnTo>
                    <a:pt x="25" y="52"/>
                  </a:lnTo>
                  <a:lnTo>
                    <a:pt x="33" y="60"/>
                  </a:lnTo>
                  <a:lnTo>
                    <a:pt x="58" y="55"/>
                  </a:lnTo>
                  <a:lnTo>
                    <a:pt x="56" y="42"/>
                  </a:lnTo>
                  <a:lnTo>
                    <a:pt x="68" y="40"/>
                  </a:lnTo>
                  <a:lnTo>
                    <a:pt x="70" y="52"/>
                  </a:lnTo>
                  <a:lnTo>
                    <a:pt x="84" y="42"/>
                  </a:lnTo>
                  <a:lnTo>
                    <a:pt x="81" y="52"/>
                  </a:lnTo>
                  <a:lnTo>
                    <a:pt x="96" y="55"/>
                  </a:lnTo>
                  <a:lnTo>
                    <a:pt x="40" y="64"/>
                  </a:lnTo>
                  <a:lnTo>
                    <a:pt x="45" y="72"/>
                  </a:lnTo>
                  <a:lnTo>
                    <a:pt x="86" y="67"/>
                  </a:lnTo>
                  <a:lnTo>
                    <a:pt x="61" y="75"/>
                  </a:lnTo>
                  <a:lnTo>
                    <a:pt x="73" y="80"/>
                  </a:lnTo>
                  <a:lnTo>
                    <a:pt x="45" y="81"/>
                  </a:lnTo>
                  <a:lnTo>
                    <a:pt x="91" y="107"/>
                  </a:lnTo>
                  <a:lnTo>
                    <a:pt x="116" y="52"/>
                  </a:lnTo>
                  <a:lnTo>
                    <a:pt x="151" y="40"/>
                  </a:lnTo>
                  <a:lnTo>
                    <a:pt x="113" y="30"/>
                  </a:lnTo>
                  <a:lnTo>
                    <a:pt x="108" y="17"/>
                  </a:lnTo>
                  <a:lnTo>
                    <a:pt x="98" y="25"/>
                  </a:lnTo>
                  <a:lnTo>
                    <a:pt x="103" y="9"/>
                  </a:lnTo>
                  <a:lnTo>
                    <a:pt x="78" y="0"/>
                  </a:lnTo>
                  <a:lnTo>
                    <a:pt x="70" y="9"/>
                  </a:lnTo>
                  <a:lnTo>
                    <a:pt x="81" y="37"/>
                  </a:lnTo>
                  <a:lnTo>
                    <a:pt x="56" y="8"/>
                  </a:lnTo>
                  <a:lnTo>
                    <a:pt x="45" y="17"/>
                  </a:lnTo>
                  <a:lnTo>
                    <a:pt x="48" y="27"/>
                  </a:lnTo>
                  <a:lnTo>
                    <a:pt x="23" y="17"/>
                  </a:lnTo>
                  <a:lnTo>
                    <a:pt x="42" y="8"/>
                  </a:lnTo>
                  <a:lnTo>
                    <a:pt x="0" y="1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88" name="Freeform 388"/>
            <p:cNvSpPr/>
            <p:nvPr/>
          </p:nvSpPr>
          <p:spPr bwMode="auto">
            <a:xfrm>
              <a:off x="2738" y="943"/>
              <a:ext cx="117" cy="96"/>
            </a:xfrm>
            <a:custGeom>
              <a:avLst/>
              <a:gdLst/>
              <a:ahLst/>
              <a:cxnLst>
                <a:cxn ang="0">
                  <a:pos x="0" y="16"/>
                </a:cxn>
                <a:cxn ang="0">
                  <a:pos x="2" y="26"/>
                </a:cxn>
                <a:cxn ang="0">
                  <a:pos x="21" y="29"/>
                </a:cxn>
                <a:cxn ang="0">
                  <a:pos x="16" y="34"/>
                </a:cxn>
                <a:cxn ang="0">
                  <a:pos x="26" y="39"/>
                </a:cxn>
                <a:cxn ang="0">
                  <a:pos x="8" y="37"/>
                </a:cxn>
                <a:cxn ang="0">
                  <a:pos x="36" y="50"/>
                </a:cxn>
                <a:cxn ang="0">
                  <a:pos x="26" y="55"/>
                </a:cxn>
                <a:cxn ang="0">
                  <a:pos x="34" y="63"/>
                </a:cxn>
                <a:cxn ang="0">
                  <a:pos x="60" y="58"/>
                </a:cxn>
                <a:cxn ang="0">
                  <a:pos x="58" y="44"/>
                </a:cxn>
                <a:cxn ang="0">
                  <a:pos x="71" y="42"/>
                </a:cxn>
                <a:cxn ang="0">
                  <a:pos x="73" y="55"/>
                </a:cxn>
                <a:cxn ang="0">
                  <a:pos x="87" y="44"/>
                </a:cxn>
                <a:cxn ang="0">
                  <a:pos x="84" y="55"/>
                </a:cxn>
                <a:cxn ang="0">
                  <a:pos x="100" y="58"/>
                </a:cxn>
                <a:cxn ang="0">
                  <a:pos x="42" y="68"/>
                </a:cxn>
                <a:cxn ang="0">
                  <a:pos x="47" y="76"/>
                </a:cxn>
                <a:cxn ang="0">
                  <a:pos x="89" y="71"/>
                </a:cxn>
                <a:cxn ang="0">
                  <a:pos x="63" y="79"/>
                </a:cxn>
                <a:cxn ang="0">
                  <a:pos x="76" y="84"/>
                </a:cxn>
                <a:cxn ang="0">
                  <a:pos x="47" y="86"/>
                </a:cxn>
                <a:cxn ang="0">
                  <a:pos x="95" y="113"/>
                </a:cxn>
                <a:cxn ang="0">
                  <a:pos x="121" y="55"/>
                </a:cxn>
                <a:cxn ang="0">
                  <a:pos x="157" y="42"/>
                </a:cxn>
                <a:cxn ang="0">
                  <a:pos x="118" y="32"/>
                </a:cxn>
                <a:cxn ang="0">
                  <a:pos x="112" y="18"/>
                </a:cxn>
                <a:cxn ang="0">
                  <a:pos x="102" y="26"/>
                </a:cxn>
                <a:cxn ang="0">
                  <a:pos x="107" y="10"/>
                </a:cxn>
                <a:cxn ang="0">
                  <a:pos x="81" y="0"/>
                </a:cxn>
                <a:cxn ang="0">
                  <a:pos x="73" y="10"/>
                </a:cxn>
                <a:cxn ang="0">
                  <a:pos x="84" y="39"/>
                </a:cxn>
                <a:cxn ang="0">
                  <a:pos x="58" y="8"/>
                </a:cxn>
                <a:cxn ang="0">
                  <a:pos x="47" y="18"/>
                </a:cxn>
                <a:cxn ang="0">
                  <a:pos x="50" y="29"/>
                </a:cxn>
                <a:cxn ang="0">
                  <a:pos x="24" y="18"/>
                </a:cxn>
                <a:cxn ang="0">
                  <a:pos x="44" y="8"/>
                </a:cxn>
                <a:cxn ang="0">
                  <a:pos x="0" y="16"/>
                </a:cxn>
              </a:cxnLst>
              <a:rect l="0" t="0" r="r" b="b"/>
              <a:pathLst>
                <a:path w="158" h="114">
                  <a:moveTo>
                    <a:pt x="0" y="16"/>
                  </a:moveTo>
                  <a:lnTo>
                    <a:pt x="2" y="26"/>
                  </a:lnTo>
                  <a:lnTo>
                    <a:pt x="21" y="29"/>
                  </a:lnTo>
                  <a:lnTo>
                    <a:pt x="16" y="34"/>
                  </a:lnTo>
                  <a:lnTo>
                    <a:pt x="26" y="39"/>
                  </a:lnTo>
                  <a:lnTo>
                    <a:pt x="8" y="37"/>
                  </a:lnTo>
                  <a:lnTo>
                    <a:pt x="36" y="50"/>
                  </a:lnTo>
                  <a:lnTo>
                    <a:pt x="26" y="55"/>
                  </a:lnTo>
                  <a:lnTo>
                    <a:pt x="34" y="63"/>
                  </a:lnTo>
                  <a:lnTo>
                    <a:pt x="60" y="58"/>
                  </a:lnTo>
                  <a:lnTo>
                    <a:pt x="58" y="44"/>
                  </a:lnTo>
                  <a:lnTo>
                    <a:pt x="71" y="42"/>
                  </a:lnTo>
                  <a:lnTo>
                    <a:pt x="73" y="55"/>
                  </a:lnTo>
                  <a:lnTo>
                    <a:pt x="87" y="44"/>
                  </a:lnTo>
                  <a:lnTo>
                    <a:pt x="84" y="55"/>
                  </a:lnTo>
                  <a:lnTo>
                    <a:pt x="100" y="58"/>
                  </a:lnTo>
                  <a:lnTo>
                    <a:pt x="42" y="68"/>
                  </a:lnTo>
                  <a:lnTo>
                    <a:pt x="47" y="76"/>
                  </a:lnTo>
                  <a:lnTo>
                    <a:pt x="89" y="71"/>
                  </a:lnTo>
                  <a:lnTo>
                    <a:pt x="63" y="79"/>
                  </a:lnTo>
                  <a:lnTo>
                    <a:pt x="76" y="84"/>
                  </a:lnTo>
                  <a:lnTo>
                    <a:pt x="47" y="86"/>
                  </a:lnTo>
                  <a:lnTo>
                    <a:pt x="95" y="113"/>
                  </a:lnTo>
                  <a:lnTo>
                    <a:pt x="121" y="55"/>
                  </a:lnTo>
                  <a:lnTo>
                    <a:pt x="157" y="42"/>
                  </a:lnTo>
                  <a:lnTo>
                    <a:pt x="118" y="32"/>
                  </a:lnTo>
                  <a:lnTo>
                    <a:pt x="112" y="18"/>
                  </a:lnTo>
                  <a:lnTo>
                    <a:pt x="102" y="26"/>
                  </a:lnTo>
                  <a:lnTo>
                    <a:pt x="107" y="10"/>
                  </a:lnTo>
                  <a:lnTo>
                    <a:pt x="81" y="0"/>
                  </a:lnTo>
                  <a:lnTo>
                    <a:pt x="73" y="10"/>
                  </a:lnTo>
                  <a:lnTo>
                    <a:pt x="84" y="39"/>
                  </a:lnTo>
                  <a:lnTo>
                    <a:pt x="58" y="8"/>
                  </a:lnTo>
                  <a:lnTo>
                    <a:pt x="47" y="18"/>
                  </a:lnTo>
                  <a:lnTo>
                    <a:pt x="50" y="29"/>
                  </a:lnTo>
                  <a:lnTo>
                    <a:pt x="24" y="18"/>
                  </a:lnTo>
                  <a:lnTo>
                    <a:pt x="44" y="8"/>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89" name="Freeform 389"/>
            <p:cNvSpPr/>
            <p:nvPr/>
          </p:nvSpPr>
          <p:spPr bwMode="auto">
            <a:xfrm>
              <a:off x="2814" y="932"/>
              <a:ext cx="98" cy="33"/>
            </a:xfrm>
            <a:custGeom>
              <a:avLst/>
              <a:gdLst/>
              <a:ahLst/>
              <a:cxnLst>
                <a:cxn ang="0">
                  <a:pos x="0" y="9"/>
                </a:cxn>
                <a:cxn ang="0">
                  <a:pos x="18" y="14"/>
                </a:cxn>
                <a:cxn ang="0">
                  <a:pos x="8" y="16"/>
                </a:cxn>
                <a:cxn ang="0">
                  <a:pos x="12" y="20"/>
                </a:cxn>
                <a:cxn ang="0">
                  <a:pos x="60" y="18"/>
                </a:cxn>
                <a:cxn ang="0">
                  <a:pos x="31" y="27"/>
                </a:cxn>
                <a:cxn ang="0">
                  <a:pos x="80" y="39"/>
                </a:cxn>
                <a:cxn ang="0">
                  <a:pos x="113" y="32"/>
                </a:cxn>
                <a:cxn ang="0">
                  <a:pos x="133" y="16"/>
                </a:cxn>
                <a:cxn ang="0">
                  <a:pos x="128" y="9"/>
                </a:cxn>
                <a:cxn ang="0">
                  <a:pos x="96" y="9"/>
                </a:cxn>
                <a:cxn ang="0">
                  <a:pos x="100" y="4"/>
                </a:cxn>
                <a:cxn ang="0">
                  <a:pos x="76" y="11"/>
                </a:cxn>
                <a:cxn ang="0">
                  <a:pos x="73" y="0"/>
                </a:cxn>
                <a:cxn ang="0">
                  <a:pos x="68" y="14"/>
                </a:cxn>
                <a:cxn ang="0">
                  <a:pos x="31" y="0"/>
                </a:cxn>
                <a:cxn ang="0">
                  <a:pos x="31" y="9"/>
                </a:cxn>
                <a:cxn ang="0">
                  <a:pos x="20" y="4"/>
                </a:cxn>
                <a:cxn ang="0">
                  <a:pos x="26" y="14"/>
                </a:cxn>
                <a:cxn ang="0">
                  <a:pos x="0" y="9"/>
                </a:cxn>
              </a:cxnLst>
              <a:rect l="0" t="0" r="r" b="b"/>
              <a:pathLst>
                <a:path w="134" h="40">
                  <a:moveTo>
                    <a:pt x="0" y="9"/>
                  </a:moveTo>
                  <a:lnTo>
                    <a:pt x="18" y="14"/>
                  </a:lnTo>
                  <a:lnTo>
                    <a:pt x="8" y="16"/>
                  </a:lnTo>
                  <a:lnTo>
                    <a:pt x="12" y="20"/>
                  </a:lnTo>
                  <a:lnTo>
                    <a:pt x="60" y="18"/>
                  </a:lnTo>
                  <a:lnTo>
                    <a:pt x="31" y="27"/>
                  </a:lnTo>
                  <a:lnTo>
                    <a:pt x="80" y="39"/>
                  </a:lnTo>
                  <a:lnTo>
                    <a:pt x="113" y="32"/>
                  </a:lnTo>
                  <a:lnTo>
                    <a:pt x="133" y="16"/>
                  </a:lnTo>
                  <a:lnTo>
                    <a:pt x="128" y="9"/>
                  </a:lnTo>
                  <a:lnTo>
                    <a:pt x="96" y="9"/>
                  </a:lnTo>
                  <a:lnTo>
                    <a:pt x="100" y="4"/>
                  </a:lnTo>
                  <a:lnTo>
                    <a:pt x="76" y="11"/>
                  </a:lnTo>
                  <a:lnTo>
                    <a:pt x="73" y="0"/>
                  </a:lnTo>
                  <a:lnTo>
                    <a:pt x="68" y="14"/>
                  </a:lnTo>
                  <a:lnTo>
                    <a:pt x="31" y="0"/>
                  </a:lnTo>
                  <a:lnTo>
                    <a:pt x="31" y="9"/>
                  </a:lnTo>
                  <a:lnTo>
                    <a:pt x="20" y="4"/>
                  </a:lnTo>
                  <a:lnTo>
                    <a:pt x="26" y="14"/>
                  </a:lnTo>
                  <a:lnTo>
                    <a:pt x="0" y="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90" name="Freeform 390"/>
            <p:cNvSpPr/>
            <p:nvPr/>
          </p:nvSpPr>
          <p:spPr bwMode="auto">
            <a:xfrm>
              <a:off x="2814" y="932"/>
              <a:ext cx="103" cy="39"/>
            </a:xfrm>
            <a:custGeom>
              <a:avLst/>
              <a:gdLst/>
              <a:ahLst/>
              <a:cxnLst>
                <a:cxn ang="0">
                  <a:pos x="0" y="10"/>
                </a:cxn>
                <a:cxn ang="0">
                  <a:pos x="19" y="16"/>
                </a:cxn>
                <a:cxn ang="0">
                  <a:pos x="8" y="18"/>
                </a:cxn>
                <a:cxn ang="0">
                  <a:pos x="13" y="23"/>
                </a:cxn>
                <a:cxn ang="0">
                  <a:pos x="63" y="21"/>
                </a:cxn>
                <a:cxn ang="0">
                  <a:pos x="32" y="31"/>
                </a:cxn>
                <a:cxn ang="0">
                  <a:pos x="84" y="45"/>
                </a:cxn>
                <a:cxn ang="0">
                  <a:pos x="118" y="37"/>
                </a:cxn>
                <a:cxn ang="0">
                  <a:pos x="139" y="18"/>
                </a:cxn>
                <a:cxn ang="0">
                  <a:pos x="134" y="10"/>
                </a:cxn>
                <a:cxn ang="0">
                  <a:pos x="100" y="10"/>
                </a:cxn>
                <a:cxn ang="0">
                  <a:pos x="105" y="5"/>
                </a:cxn>
                <a:cxn ang="0">
                  <a:pos x="79" y="13"/>
                </a:cxn>
                <a:cxn ang="0">
                  <a:pos x="76" y="0"/>
                </a:cxn>
                <a:cxn ang="0">
                  <a:pos x="71" y="16"/>
                </a:cxn>
                <a:cxn ang="0">
                  <a:pos x="32" y="0"/>
                </a:cxn>
                <a:cxn ang="0">
                  <a:pos x="32" y="10"/>
                </a:cxn>
                <a:cxn ang="0">
                  <a:pos x="21" y="5"/>
                </a:cxn>
                <a:cxn ang="0">
                  <a:pos x="27" y="16"/>
                </a:cxn>
                <a:cxn ang="0">
                  <a:pos x="0" y="10"/>
                </a:cxn>
              </a:cxnLst>
              <a:rect l="0" t="0" r="r" b="b"/>
              <a:pathLst>
                <a:path w="140" h="46">
                  <a:moveTo>
                    <a:pt x="0" y="10"/>
                  </a:moveTo>
                  <a:lnTo>
                    <a:pt x="19" y="16"/>
                  </a:lnTo>
                  <a:lnTo>
                    <a:pt x="8" y="18"/>
                  </a:lnTo>
                  <a:lnTo>
                    <a:pt x="13" y="23"/>
                  </a:lnTo>
                  <a:lnTo>
                    <a:pt x="63" y="21"/>
                  </a:lnTo>
                  <a:lnTo>
                    <a:pt x="32" y="31"/>
                  </a:lnTo>
                  <a:lnTo>
                    <a:pt x="84" y="45"/>
                  </a:lnTo>
                  <a:lnTo>
                    <a:pt x="118" y="37"/>
                  </a:lnTo>
                  <a:lnTo>
                    <a:pt x="139" y="18"/>
                  </a:lnTo>
                  <a:lnTo>
                    <a:pt x="134" y="10"/>
                  </a:lnTo>
                  <a:lnTo>
                    <a:pt x="100" y="10"/>
                  </a:lnTo>
                  <a:lnTo>
                    <a:pt x="105" y="5"/>
                  </a:lnTo>
                  <a:lnTo>
                    <a:pt x="79" y="13"/>
                  </a:lnTo>
                  <a:lnTo>
                    <a:pt x="76" y="0"/>
                  </a:lnTo>
                  <a:lnTo>
                    <a:pt x="71" y="16"/>
                  </a:lnTo>
                  <a:lnTo>
                    <a:pt x="32" y="0"/>
                  </a:lnTo>
                  <a:lnTo>
                    <a:pt x="32" y="10"/>
                  </a:lnTo>
                  <a:lnTo>
                    <a:pt x="21" y="5"/>
                  </a:lnTo>
                  <a:lnTo>
                    <a:pt x="27" y="16"/>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1" name="Freeform 391"/>
            <p:cNvSpPr/>
            <p:nvPr/>
          </p:nvSpPr>
          <p:spPr bwMode="auto">
            <a:xfrm>
              <a:off x="2849" y="993"/>
              <a:ext cx="39" cy="21"/>
            </a:xfrm>
            <a:custGeom>
              <a:avLst/>
              <a:gdLst/>
              <a:ahLst/>
              <a:cxnLst>
                <a:cxn ang="0">
                  <a:pos x="0" y="19"/>
                </a:cxn>
                <a:cxn ang="0">
                  <a:pos x="3" y="9"/>
                </a:cxn>
                <a:cxn ang="0">
                  <a:pos x="29" y="0"/>
                </a:cxn>
                <a:cxn ang="0">
                  <a:pos x="30" y="9"/>
                </a:cxn>
                <a:cxn ang="0">
                  <a:pos x="52" y="13"/>
                </a:cxn>
                <a:cxn ang="0">
                  <a:pos x="24" y="23"/>
                </a:cxn>
                <a:cxn ang="0">
                  <a:pos x="29" y="17"/>
                </a:cxn>
                <a:cxn ang="0">
                  <a:pos x="0" y="19"/>
                </a:cxn>
              </a:cxnLst>
              <a:rect l="0" t="0" r="r" b="b"/>
              <a:pathLst>
                <a:path w="53" h="24">
                  <a:moveTo>
                    <a:pt x="0" y="19"/>
                  </a:moveTo>
                  <a:lnTo>
                    <a:pt x="3" y="9"/>
                  </a:lnTo>
                  <a:lnTo>
                    <a:pt x="29" y="0"/>
                  </a:lnTo>
                  <a:lnTo>
                    <a:pt x="30" y="9"/>
                  </a:lnTo>
                  <a:lnTo>
                    <a:pt x="52" y="13"/>
                  </a:lnTo>
                  <a:lnTo>
                    <a:pt x="24" y="23"/>
                  </a:lnTo>
                  <a:lnTo>
                    <a:pt x="29" y="17"/>
                  </a:lnTo>
                  <a:lnTo>
                    <a:pt x="0" y="1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92" name="Freeform 392"/>
            <p:cNvSpPr/>
            <p:nvPr/>
          </p:nvSpPr>
          <p:spPr bwMode="auto">
            <a:xfrm>
              <a:off x="2849" y="993"/>
              <a:ext cx="43" cy="26"/>
            </a:xfrm>
            <a:custGeom>
              <a:avLst/>
              <a:gdLst/>
              <a:ahLst/>
              <a:cxnLst>
                <a:cxn ang="0">
                  <a:pos x="0" y="24"/>
                </a:cxn>
                <a:cxn ang="0">
                  <a:pos x="3" y="11"/>
                </a:cxn>
                <a:cxn ang="0">
                  <a:pos x="32" y="0"/>
                </a:cxn>
                <a:cxn ang="0">
                  <a:pos x="34" y="11"/>
                </a:cxn>
                <a:cxn ang="0">
                  <a:pos x="58" y="16"/>
                </a:cxn>
                <a:cxn ang="0">
                  <a:pos x="27" y="29"/>
                </a:cxn>
                <a:cxn ang="0">
                  <a:pos x="32" y="21"/>
                </a:cxn>
                <a:cxn ang="0">
                  <a:pos x="0" y="24"/>
                </a:cxn>
              </a:cxnLst>
              <a:rect l="0" t="0" r="r" b="b"/>
              <a:pathLst>
                <a:path w="59" h="30">
                  <a:moveTo>
                    <a:pt x="0" y="24"/>
                  </a:moveTo>
                  <a:lnTo>
                    <a:pt x="3" y="11"/>
                  </a:lnTo>
                  <a:lnTo>
                    <a:pt x="32" y="0"/>
                  </a:lnTo>
                  <a:lnTo>
                    <a:pt x="34" y="11"/>
                  </a:lnTo>
                  <a:lnTo>
                    <a:pt x="58" y="16"/>
                  </a:lnTo>
                  <a:lnTo>
                    <a:pt x="27" y="29"/>
                  </a:lnTo>
                  <a:lnTo>
                    <a:pt x="32" y="21"/>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3" name="Freeform 393"/>
            <p:cNvSpPr/>
            <p:nvPr/>
          </p:nvSpPr>
          <p:spPr bwMode="auto">
            <a:xfrm>
              <a:off x="2957" y="2591"/>
              <a:ext cx="8" cy="16"/>
            </a:xfrm>
            <a:custGeom>
              <a:avLst/>
              <a:gdLst/>
              <a:ahLst/>
              <a:cxnLst>
                <a:cxn ang="0">
                  <a:pos x="0" y="10"/>
                </a:cxn>
                <a:cxn ang="0">
                  <a:pos x="7" y="18"/>
                </a:cxn>
                <a:cxn ang="0">
                  <a:pos x="10" y="12"/>
                </a:cxn>
                <a:cxn ang="0">
                  <a:pos x="10" y="0"/>
                </a:cxn>
                <a:cxn ang="0">
                  <a:pos x="0" y="10"/>
                </a:cxn>
              </a:cxnLst>
              <a:rect l="0" t="0" r="r" b="b"/>
              <a:pathLst>
                <a:path w="11" h="19">
                  <a:moveTo>
                    <a:pt x="0" y="10"/>
                  </a:moveTo>
                  <a:lnTo>
                    <a:pt x="7" y="18"/>
                  </a:lnTo>
                  <a:lnTo>
                    <a:pt x="10" y="12"/>
                  </a:lnTo>
                  <a:lnTo>
                    <a:pt x="10" y="0"/>
                  </a:lnTo>
                  <a:lnTo>
                    <a:pt x="0" y="1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394" name="Freeform 394"/>
            <p:cNvSpPr/>
            <p:nvPr/>
          </p:nvSpPr>
          <p:spPr bwMode="auto">
            <a:xfrm>
              <a:off x="2957" y="2591"/>
              <a:ext cx="13" cy="22"/>
            </a:xfrm>
            <a:custGeom>
              <a:avLst/>
              <a:gdLst/>
              <a:ahLst/>
              <a:cxnLst>
                <a:cxn ang="0">
                  <a:pos x="0" y="13"/>
                </a:cxn>
                <a:cxn ang="0">
                  <a:pos x="11" y="24"/>
                </a:cxn>
                <a:cxn ang="0">
                  <a:pos x="16" y="16"/>
                </a:cxn>
                <a:cxn ang="0">
                  <a:pos x="16" y="0"/>
                </a:cxn>
                <a:cxn ang="0">
                  <a:pos x="0" y="13"/>
                </a:cxn>
              </a:cxnLst>
              <a:rect l="0" t="0" r="r" b="b"/>
              <a:pathLst>
                <a:path w="17" h="25">
                  <a:moveTo>
                    <a:pt x="0" y="13"/>
                  </a:moveTo>
                  <a:lnTo>
                    <a:pt x="11" y="24"/>
                  </a:lnTo>
                  <a:lnTo>
                    <a:pt x="16" y="16"/>
                  </a:lnTo>
                  <a:lnTo>
                    <a:pt x="16" y="0"/>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5" name="Freeform 395"/>
            <p:cNvSpPr/>
            <p:nvPr/>
          </p:nvSpPr>
          <p:spPr bwMode="auto">
            <a:xfrm>
              <a:off x="2742" y="1218"/>
              <a:ext cx="138" cy="261"/>
            </a:xfrm>
            <a:custGeom>
              <a:avLst/>
              <a:gdLst/>
              <a:ahLst/>
              <a:cxnLst>
                <a:cxn ang="0">
                  <a:pos x="0" y="230"/>
                </a:cxn>
                <a:cxn ang="0">
                  <a:pos x="14" y="265"/>
                </a:cxn>
                <a:cxn ang="0">
                  <a:pos x="25" y="285"/>
                </a:cxn>
                <a:cxn ang="0">
                  <a:pos x="25" y="306"/>
                </a:cxn>
                <a:cxn ang="0">
                  <a:pos x="69" y="293"/>
                </a:cxn>
                <a:cxn ang="0">
                  <a:pos x="79" y="245"/>
                </a:cxn>
                <a:cxn ang="0">
                  <a:pos x="71" y="242"/>
                </a:cxn>
                <a:cxn ang="0">
                  <a:pos x="104" y="224"/>
                </a:cxn>
                <a:cxn ang="0">
                  <a:pos x="74" y="222"/>
                </a:cxn>
                <a:cxn ang="0">
                  <a:pos x="97" y="224"/>
                </a:cxn>
                <a:cxn ang="0">
                  <a:pos x="109" y="214"/>
                </a:cxn>
                <a:cxn ang="0">
                  <a:pos x="92" y="196"/>
                </a:cxn>
                <a:cxn ang="0">
                  <a:pos x="71" y="209"/>
                </a:cxn>
                <a:cxn ang="0">
                  <a:pos x="89" y="201"/>
                </a:cxn>
                <a:cxn ang="0">
                  <a:pos x="89" y="155"/>
                </a:cxn>
                <a:cxn ang="0">
                  <a:pos x="150" y="114"/>
                </a:cxn>
                <a:cxn ang="0">
                  <a:pos x="142" y="103"/>
                </a:cxn>
                <a:cxn ang="0">
                  <a:pos x="153" y="80"/>
                </a:cxn>
                <a:cxn ang="0">
                  <a:pos x="186" y="77"/>
                </a:cxn>
                <a:cxn ang="0">
                  <a:pos x="177" y="28"/>
                </a:cxn>
                <a:cxn ang="0">
                  <a:pos x="138" y="0"/>
                </a:cxn>
                <a:cxn ang="0">
                  <a:pos x="130" y="0"/>
                </a:cxn>
                <a:cxn ang="0">
                  <a:pos x="130" y="19"/>
                </a:cxn>
                <a:cxn ang="0">
                  <a:pos x="104" y="16"/>
                </a:cxn>
                <a:cxn ang="0">
                  <a:pos x="97" y="28"/>
                </a:cxn>
                <a:cxn ang="0">
                  <a:pos x="79" y="31"/>
                </a:cxn>
                <a:cxn ang="0">
                  <a:pos x="74" y="52"/>
                </a:cxn>
                <a:cxn ang="0">
                  <a:pos x="51" y="73"/>
                </a:cxn>
                <a:cxn ang="0">
                  <a:pos x="38" y="106"/>
                </a:cxn>
                <a:cxn ang="0">
                  <a:pos x="44" y="119"/>
                </a:cxn>
                <a:cxn ang="0">
                  <a:pos x="16" y="131"/>
                </a:cxn>
                <a:cxn ang="0">
                  <a:pos x="16" y="173"/>
                </a:cxn>
                <a:cxn ang="0">
                  <a:pos x="23" y="182"/>
                </a:cxn>
                <a:cxn ang="0">
                  <a:pos x="16" y="190"/>
                </a:cxn>
                <a:cxn ang="0">
                  <a:pos x="18" y="211"/>
                </a:cxn>
                <a:cxn ang="0">
                  <a:pos x="0" y="230"/>
                </a:cxn>
              </a:cxnLst>
              <a:rect l="0" t="0" r="r" b="b"/>
              <a:pathLst>
                <a:path w="187" h="307">
                  <a:moveTo>
                    <a:pt x="0" y="230"/>
                  </a:moveTo>
                  <a:lnTo>
                    <a:pt x="14" y="265"/>
                  </a:lnTo>
                  <a:lnTo>
                    <a:pt x="25" y="285"/>
                  </a:lnTo>
                  <a:lnTo>
                    <a:pt x="25" y="306"/>
                  </a:lnTo>
                  <a:lnTo>
                    <a:pt x="69" y="293"/>
                  </a:lnTo>
                  <a:lnTo>
                    <a:pt x="79" y="245"/>
                  </a:lnTo>
                  <a:lnTo>
                    <a:pt x="71" y="242"/>
                  </a:lnTo>
                  <a:lnTo>
                    <a:pt x="104" y="224"/>
                  </a:lnTo>
                  <a:lnTo>
                    <a:pt x="74" y="222"/>
                  </a:lnTo>
                  <a:lnTo>
                    <a:pt x="97" y="224"/>
                  </a:lnTo>
                  <a:lnTo>
                    <a:pt x="109" y="214"/>
                  </a:lnTo>
                  <a:lnTo>
                    <a:pt x="92" y="196"/>
                  </a:lnTo>
                  <a:lnTo>
                    <a:pt x="71" y="209"/>
                  </a:lnTo>
                  <a:lnTo>
                    <a:pt x="89" y="201"/>
                  </a:lnTo>
                  <a:lnTo>
                    <a:pt x="89" y="155"/>
                  </a:lnTo>
                  <a:lnTo>
                    <a:pt x="150" y="114"/>
                  </a:lnTo>
                  <a:lnTo>
                    <a:pt x="142" y="103"/>
                  </a:lnTo>
                  <a:lnTo>
                    <a:pt x="153" y="80"/>
                  </a:lnTo>
                  <a:lnTo>
                    <a:pt x="186" y="77"/>
                  </a:lnTo>
                  <a:lnTo>
                    <a:pt x="177" y="28"/>
                  </a:lnTo>
                  <a:lnTo>
                    <a:pt x="138" y="0"/>
                  </a:lnTo>
                  <a:lnTo>
                    <a:pt x="130" y="0"/>
                  </a:lnTo>
                  <a:lnTo>
                    <a:pt x="130" y="19"/>
                  </a:lnTo>
                  <a:lnTo>
                    <a:pt x="104" y="16"/>
                  </a:lnTo>
                  <a:lnTo>
                    <a:pt x="97" y="28"/>
                  </a:lnTo>
                  <a:lnTo>
                    <a:pt x="79" y="31"/>
                  </a:lnTo>
                  <a:lnTo>
                    <a:pt x="74" y="52"/>
                  </a:lnTo>
                  <a:lnTo>
                    <a:pt x="51" y="73"/>
                  </a:lnTo>
                  <a:lnTo>
                    <a:pt x="38" y="106"/>
                  </a:lnTo>
                  <a:lnTo>
                    <a:pt x="44" y="119"/>
                  </a:lnTo>
                  <a:lnTo>
                    <a:pt x="16" y="131"/>
                  </a:lnTo>
                  <a:lnTo>
                    <a:pt x="16" y="173"/>
                  </a:lnTo>
                  <a:lnTo>
                    <a:pt x="23" y="182"/>
                  </a:lnTo>
                  <a:lnTo>
                    <a:pt x="16" y="190"/>
                  </a:lnTo>
                  <a:lnTo>
                    <a:pt x="18" y="211"/>
                  </a:lnTo>
                  <a:lnTo>
                    <a:pt x="0" y="23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96" name="Freeform 396"/>
            <p:cNvSpPr/>
            <p:nvPr/>
          </p:nvSpPr>
          <p:spPr bwMode="auto">
            <a:xfrm>
              <a:off x="2742" y="1218"/>
              <a:ext cx="142" cy="266"/>
            </a:xfrm>
            <a:custGeom>
              <a:avLst/>
              <a:gdLst/>
              <a:ahLst/>
              <a:cxnLst>
                <a:cxn ang="0">
                  <a:pos x="0" y="234"/>
                </a:cxn>
                <a:cxn ang="0">
                  <a:pos x="14" y="270"/>
                </a:cxn>
                <a:cxn ang="0">
                  <a:pos x="26" y="291"/>
                </a:cxn>
                <a:cxn ang="0">
                  <a:pos x="26" y="312"/>
                </a:cxn>
                <a:cxn ang="0">
                  <a:pos x="71" y="299"/>
                </a:cxn>
                <a:cxn ang="0">
                  <a:pos x="82" y="250"/>
                </a:cxn>
                <a:cxn ang="0">
                  <a:pos x="73" y="247"/>
                </a:cxn>
                <a:cxn ang="0">
                  <a:pos x="107" y="228"/>
                </a:cxn>
                <a:cxn ang="0">
                  <a:pos x="76" y="226"/>
                </a:cxn>
                <a:cxn ang="0">
                  <a:pos x="100" y="228"/>
                </a:cxn>
                <a:cxn ang="0">
                  <a:pos x="113" y="218"/>
                </a:cxn>
                <a:cxn ang="0">
                  <a:pos x="95" y="200"/>
                </a:cxn>
                <a:cxn ang="0">
                  <a:pos x="73" y="213"/>
                </a:cxn>
                <a:cxn ang="0">
                  <a:pos x="92" y="205"/>
                </a:cxn>
                <a:cxn ang="0">
                  <a:pos x="92" y="158"/>
                </a:cxn>
                <a:cxn ang="0">
                  <a:pos x="155" y="116"/>
                </a:cxn>
                <a:cxn ang="0">
                  <a:pos x="147" y="105"/>
                </a:cxn>
                <a:cxn ang="0">
                  <a:pos x="158" y="82"/>
                </a:cxn>
                <a:cxn ang="0">
                  <a:pos x="192" y="79"/>
                </a:cxn>
                <a:cxn ang="0">
                  <a:pos x="183" y="29"/>
                </a:cxn>
                <a:cxn ang="0">
                  <a:pos x="142" y="0"/>
                </a:cxn>
                <a:cxn ang="0">
                  <a:pos x="134" y="0"/>
                </a:cxn>
                <a:cxn ang="0">
                  <a:pos x="134" y="19"/>
                </a:cxn>
                <a:cxn ang="0">
                  <a:pos x="107" y="16"/>
                </a:cxn>
                <a:cxn ang="0">
                  <a:pos x="100" y="29"/>
                </a:cxn>
                <a:cxn ang="0">
                  <a:pos x="82" y="32"/>
                </a:cxn>
                <a:cxn ang="0">
                  <a:pos x="76" y="53"/>
                </a:cxn>
                <a:cxn ang="0">
                  <a:pos x="53" y="74"/>
                </a:cxn>
                <a:cxn ang="0">
                  <a:pos x="39" y="108"/>
                </a:cxn>
                <a:cxn ang="0">
                  <a:pos x="45" y="121"/>
                </a:cxn>
                <a:cxn ang="0">
                  <a:pos x="16" y="134"/>
                </a:cxn>
                <a:cxn ang="0">
                  <a:pos x="16" y="176"/>
                </a:cxn>
                <a:cxn ang="0">
                  <a:pos x="24" y="186"/>
                </a:cxn>
                <a:cxn ang="0">
                  <a:pos x="16" y="194"/>
                </a:cxn>
                <a:cxn ang="0">
                  <a:pos x="19" y="215"/>
                </a:cxn>
                <a:cxn ang="0">
                  <a:pos x="0" y="234"/>
                </a:cxn>
              </a:cxnLst>
              <a:rect l="0" t="0" r="r" b="b"/>
              <a:pathLst>
                <a:path w="193" h="313">
                  <a:moveTo>
                    <a:pt x="0" y="234"/>
                  </a:moveTo>
                  <a:lnTo>
                    <a:pt x="14" y="270"/>
                  </a:lnTo>
                  <a:lnTo>
                    <a:pt x="26" y="291"/>
                  </a:lnTo>
                  <a:lnTo>
                    <a:pt x="26" y="312"/>
                  </a:lnTo>
                  <a:lnTo>
                    <a:pt x="71" y="299"/>
                  </a:lnTo>
                  <a:lnTo>
                    <a:pt x="82" y="250"/>
                  </a:lnTo>
                  <a:lnTo>
                    <a:pt x="73" y="247"/>
                  </a:lnTo>
                  <a:lnTo>
                    <a:pt x="107" y="228"/>
                  </a:lnTo>
                  <a:lnTo>
                    <a:pt x="76" y="226"/>
                  </a:lnTo>
                  <a:lnTo>
                    <a:pt x="100" y="228"/>
                  </a:lnTo>
                  <a:lnTo>
                    <a:pt x="113" y="218"/>
                  </a:lnTo>
                  <a:lnTo>
                    <a:pt x="95" y="200"/>
                  </a:lnTo>
                  <a:lnTo>
                    <a:pt x="73" y="213"/>
                  </a:lnTo>
                  <a:lnTo>
                    <a:pt x="92" y="205"/>
                  </a:lnTo>
                  <a:lnTo>
                    <a:pt x="92" y="158"/>
                  </a:lnTo>
                  <a:lnTo>
                    <a:pt x="155" y="116"/>
                  </a:lnTo>
                  <a:lnTo>
                    <a:pt x="147" y="105"/>
                  </a:lnTo>
                  <a:lnTo>
                    <a:pt x="158" y="82"/>
                  </a:lnTo>
                  <a:lnTo>
                    <a:pt x="192" y="79"/>
                  </a:lnTo>
                  <a:lnTo>
                    <a:pt x="183" y="29"/>
                  </a:lnTo>
                  <a:lnTo>
                    <a:pt x="142" y="0"/>
                  </a:lnTo>
                  <a:lnTo>
                    <a:pt x="134" y="0"/>
                  </a:lnTo>
                  <a:lnTo>
                    <a:pt x="134" y="19"/>
                  </a:lnTo>
                  <a:lnTo>
                    <a:pt x="107" y="16"/>
                  </a:lnTo>
                  <a:lnTo>
                    <a:pt x="100" y="29"/>
                  </a:lnTo>
                  <a:lnTo>
                    <a:pt x="82" y="32"/>
                  </a:lnTo>
                  <a:lnTo>
                    <a:pt x="76" y="53"/>
                  </a:lnTo>
                  <a:lnTo>
                    <a:pt x="53" y="74"/>
                  </a:lnTo>
                  <a:lnTo>
                    <a:pt x="39" y="108"/>
                  </a:lnTo>
                  <a:lnTo>
                    <a:pt x="45" y="121"/>
                  </a:lnTo>
                  <a:lnTo>
                    <a:pt x="16" y="134"/>
                  </a:lnTo>
                  <a:lnTo>
                    <a:pt x="16" y="176"/>
                  </a:lnTo>
                  <a:lnTo>
                    <a:pt x="24" y="186"/>
                  </a:lnTo>
                  <a:lnTo>
                    <a:pt x="16" y="194"/>
                  </a:lnTo>
                  <a:lnTo>
                    <a:pt x="19" y="215"/>
                  </a:lnTo>
                  <a:lnTo>
                    <a:pt x="0" y="2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7" name="Freeform 397"/>
            <p:cNvSpPr/>
            <p:nvPr/>
          </p:nvSpPr>
          <p:spPr bwMode="auto">
            <a:xfrm>
              <a:off x="2685" y="1613"/>
              <a:ext cx="46" cy="25"/>
            </a:xfrm>
            <a:custGeom>
              <a:avLst/>
              <a:gdLst/>
              <a:ahLst/>
              <a:cxnLst>
                <a:cxn ang="0">
                  <a:pos x="0" y="20"/>
                </a:cxn>
                <a:cxn ang="0">
                  <a:pos x="15" y="28"/>
                </a:cxn>
                <a:cxn ang="0">
                  <a:pos x="34" y="20"/>
                </a:cxn>
                <a:cxn ang="0">
                  <a:pos x="44" y="26"/>
                </a:cxn>
                <a:cxn ang="0">
                  <a:pos x="60" y="13"/>
                </a:cxn>
                <a:cxn ang="0">
                  <a:pos x="50" y="12"/>
                </a:cxn>
                <a:cxn ang="0">
                  <a:pos x="50" y="5"/>
                </a:cxn>
                <a:cxn ang="0">
                  <a:pos x="48" y="2"/>
                </a:cxn>
                <a:cxn ang="0">
                  <a:pos x="22" y="0"/>
                </a:cxn>
                <a:cxn ang="0">
                  <a:pos x="0" y="20"/>
                </a:cxn>
              </a:cxnLst>
              <a:rect l="0" t="0" r="r" b="b"/>
              <a:pathLst>
                <a:path w="61" h="29">
                  <a:moveTo>
                    <a:pt x="0" y="20"/>
                  </a:moveTo>
                  <a:lnTo>
                    <a:pt x="15" y="28"/>
                  </a:lnTo>
                  <a:lnTo>
                    <a:pt x="34" y="20"/>
                  </a:lnTo>
                  <a:lnTo>
                    <a:pt x="44" y="26"/>
                  </a:lnTo>
                  <a:lnTo>
                    <a:pt x="60" y="13"/>
                  </a:lnTo>
                  <a:lnTo>
                    <a:pt x="50" y="12"/>
                  </a:lnTo>
                  <a:lnTo>
                    <a:pt x="50" y="5"/>
                  </a:lnTo>
                  <a:lnTo>
                    <a:pt x="48" y="2"/>
                  </a:lnTo>
                  <a:lnTo>
                    <a:pt x="22" y="0"/>
                  </a:lnTo>
                  <a:lnTo>
                    <a:pt x="0" y="2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398" name="Freeform 398"/>
            <p:cNvSpPr/>
            <p:nvPr/>
          </p:nvSpPr>
          <p:spPr bwMode="auto">
            <a:xfrm>
              <a:off x="2685" y="1613"/>
              <a:ext cx="50" cy="30"/>
            </a:xfrm>
            <a:custGeom>
              <a:avLst/>
              <a:gdLst/>
              <a:ahLst/>
              <a:cxnLst>
                <a:cxn ang="0">
                  <a:pos x="0" y="24"/>
                </a:cxn>
                <a:cxn ang="0">
                  <a:pos x="16" y="34"/>
                </a:cxn>
                <a:cxn ang="0">
                  <a:pos x="37" y="24"/>
                </a:cxn>
                <a:cxn ang="0">
                  <a:pos x="48" y="32"/>
                </a:cxn>
                <a:cxn ang="0">
                  <a:pos x="66" y="16"/>
                </a:cxn>
                <a:cxn ang="0">
                  <a:pos x="55" y="14"/>
                </a:cxn>
                <a:cxn ang="0">
                  <a:pos x="55" y="6"/>
                </a:cxn>
                <a:cxn ang="0">
                  <a:pos x="53" y="3"/>
                </a:cxn>
                <a:cxn ang="0">
                  <a:pos x="24" y="0"/>
                </a:cxn>
                <a:cxn ang="0">
                  <a:pos x="0" y="24"/>
                </a:cxn>
              </a:cxnLst>
              <a:rect l="0" t="0" r="r" b="b"/>
              <a:pathLst>
                <a:path w="67" h="35">
                  <a:moveTo>
                    <a:pt x="0" y="24"/>
                  </a:moveTo>
                  <a:lnTo>
                    <a:pt x="16" y="34"/>
                  </a:lnTo>
                  <a:lnTo>
                    <a:pt x="37" y="24"/>
                  </a:lnTo>
                  <a:lnTo>
                    <a:pt x="48" y="32"/>
                  </a:lnTo>
                  <a:lnTo>
                    <a:pt x="66" y="16"/>
                  </a:lnTo>
                  <a:lnTo>
                    <a:pt x="55" y="14"/>
                  </a:lnTo>
                  <a:lnTo>
                    <a:pt x="55" y="6"/>
                  </a:lnTo>
                  <a:lnTo>
                    <a:pt x="53" y="3"/>
                  </a:lnTo>
                  <a:lnTo>
                    <a:pt x="24" y="0"/>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399" name="Freeform 399"/>
            <p:cNvSpPr/>
            <p:nvPr/>
          </p:nvSpPr>
          <p:spPr bwMode="auto">
            <a:xfrm>
              <a:off x="3007" y="1772"/>
              <a:ext cx="73" cy="65"/>
            </a:xfrm>
            <a:custGeom>
              <a:avLst/>
              <a:gdLst/>
              <a:ahLst/>
              <a:cxnLst>
                <a:cxn ang="0">
                  <a:pos x="0" y="70"/>
                </a:cxn>
                <a:cxn ang="0">
                  <a:pos x="3" y="64"/>
                </a:cxn>
                <a:cxn ang="0">
                  <a:pos x="20" y="47"/>
                </a:cxn>
                <a:cxn ang="0">
                  <a:pos x="9" y="40"/>
                </a:cxn>
                <a:cxn ang="0">
                  <a:pos x="9" y="18"/>
                </a:cxn>
                <a:cxn ang="0">
                  <a:pos x="20" y="6"/>
                </a:cxn>
                <a:cxn ang="0">
                  <a:pos x="99" y="0"/>
                </a:cxn>
                <a:cxn ang="0">
                  <a:pos x="84" y="10"/>
                </a:cxn>
                <a:cxn ang="0">
                  <a:pos x="81" y="42"/>
                </a:cxn>
                <a:cxn ang="0">
                  <a:pos x="46" y="61"/>
                </a:cxn>
                <a:cxn ang="0">
                  <a:pos x="17" y="76"/>
                </a:cxn>
                <a:cxn ang="0">
                  <a:pos x="0" y="70"/>
                </a:cxn>
              </a:cxnLst>
              <a:rect l="0" t="0" r="r" b="b"/>
              <a:pathLst>
                <a:path w="100" h="77">
                  <a:moveTo>
                    <a:pt x="0" y="70"/>
                  </a:moveTo>
                  <a:lnTo>
                    <a:pt x="3" y="64"/>
                  </a:lnTo>
                  <a:lnTo>
                    <a:pt x="20" y="47"/>
                  </a:lnTo>
                  <a:lnTo>
                    <a:pt x="9" y="40"/>
                  </a:lnTo>
                  <a:lnTo>
                    <a:pt x="9" y="18"/>
                  </a:lnTo>
                  <a:lnTo>
                    <a:pt x="20" y="6"/>
                  </a:lnTo>
                  <a:lnTo>
                    <a:pt x="99" y="0"/>
                  </a:lnTo>
                  <a:lnTo>
                    <a:pt x="84" y="10"/>
                  </a:lnTo>
                  <a:lnTo>
                    <a:pt x="81" y="42"/>
                  </a:lnTo>
                  <a:lnTo>
                    <a:pt x="46" y="61"/>
                  </a:lnTo>
                  <a:lnTo>
                    <a:pt x="17" y="76"/>
                  </a:lnTo>
                  <a:lnTo>
                    <a:pt x="0" y="7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00" name="Freeform 400"/>
            <p:cNvSpPr/>
            <p:nvPr/>
          </p:nvSpPr>
          <p:spPr bwMode="auto">
            <a:xfrm>
              <a:off x="3007" y="1772"/>
              <a:ext cx="77" cy="70"/>
            </a:xfrm>
            <a:custGeom>
              <a:avLst/>
              <a:gdLst/>
              <a:ahLst/>
              <a:cxnLst>
                <a:cxn ang="0">
                  <a:pos x="0" y="76"/>
                </a:cxn>
                <a:cxn ang="0">
                  <a:pos x="3" y="69"/>
                </a:cxn>
                <a:cxn ang="0">
                  <a:pos x="21" y="51"/>
                </a:cxn>
                <a:cxn ang="0">
                  <a:pos x="10" y="43"/>
                </a:cxn>
                <a:cxn ang="0">
                  <a:pos x="10" y="19"/>
                </a:cxn>
                <a:cxn ang="0">
                  <a:pos x="21" y="6"/>
                </a:cxn>
                <a:cxn ang="0">
                  <a:pos x="105" y="0"/>
                </a:cxn>
                <a:cxn ang="0">
                  <a:pos x="89" y="11"/>
                </a:cxn>
                <a:cxn ang="0">
                  <a:pos x="86" y="45"/>
                </a:cxn>
                <a:cxn ang="0">
                  <a:pos x="49" y="66"/>
                </a:cxn>
                <a:cxn ang="0">
                  <a:pos x="18" y="82"/>
                </a:cxn>
                <a:cxn ang="0">
                  <a:pos x="0" y="76"/>
                </a:cxn>
              </a:cxnLst>
              <a:rect l="0" t="0" r="r" b="b"/>
              <a:pathLst>
                <a:path w="106" h="83">
                  <a:moveTo>
                    <a:pt x="0" y="76"/>
                  </a:moveTo>
                  <a:lnTo>
                    <a:pt x="3" y="69"/>
                  </a:lnTo>
                  <a:lnTo>
                    <a:pt x="21" y="51"/>
                  </a:lnTo>
                  <a:lnTo>
                    <a:pt x="10" y="43"/>
                  </a:lnTo>
                  <a:lnTo>
                    <a:pt x="10" y="19"/>
                  </a:lnTo>
                  <a:lnTo>
                    <a:pt x="21" y="6"/>
                  </a:lnTo>
                  <a:lnTo>
                    <a:pt x="105" y="0"/>
                  </a:lnTo>
                  <a:lnTo>
                    <a:pt x="89" y="11"/>
                  </a:lnTo>
                  <a:lnTo>
                    <a:pt x="86" y="45"/>
                  </a:lnTo>
                  <a:lnTo>
                    <a:pt x="49" y="66"/>
                  </a:lnTo>
                  <a:lnTo>
                    <a:pt x="18" y="82"/>
                  </a:lnTo>
                  <a:lnTo>
                    <a:pt x="0" y="7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01" name="Freeform 401"/>
            <p:cNvSpPr/>
            <p:nvPr/>
          </p:nvSpPr>
          <p:spPr bwMode="auto">
            <a:xfrm>
              <a:off x="2944" y="2274"/>
              <a:ext cx="114" cy="129"/>
            </a:xfrm>
            <a:custGeom>
              <a:avLst/>
              <a:gdLst/>
              <a:ahLst/>
              <a:cxnLst>
                <a:cxn ang="0">
                  <a:pos x="0" y="48"/>
                </a:cxn>
                <a:cxn ang="0">
                  <a:pos x="3" y="78"/>
                </a:cxn>
                <a:cxn ang="0">
                  <a:pos x="22" y="109"/>
                </a:cxn>
                <a:cxn ang="0">
                  <a:pos x="45" y="118"/>
                </a:cxn>
                <a:cxn ang="0">
                  <a:pos x="63" y="123"/>
                </a:cxn>
                <a:cxn ang="0">
                  <a:pos x="76" y="151"/>
                </a:cxn>
                <a:cxn ang="0">
                  <a:pos x="134" y="149"/>
                </a:cxn>
                <a:cxn ang="0">
                  <a:pos x="154" y="136"/>
                </a:cxn>
                <a:cxn ang="0">
                  <a:pos x="131" y="76"/>
                </a:cxn>
                <a:cxn ang="0">
                  <a:pos x="139" y="50"/>
                </a:cxn>
                <a:cxn ang="0">
                  <a:pos x="65" y="0"/>
                </a:cxn>
                <a:cxn ang="0">
                  <a:pos x="45" y="28"/>
                </a:cxn>
                <a:cxn ang="0">
                  <a:pos x="38" y="17"/>
                </a:cxn>
                <a:cxn ang="0">
                  <a:pos x="33" y="28"/>
                </a:cxn>
                <a:cxn ang="0">
                  <a:pos x="33" y="0"/>
                </a:cxn>
                <a:cxn ang="0">
                  <a:pos x="13" y="0"/>
                </a:cxn>
                <a:cxn ang="0">
                  <a:pos x="15" y="20"/>
                </a:cxn>
                <a:cxn ang="0">
                  <a:pos x="17" y="33"/>
                </a:cxn>
                <a:cxn ang="0">
                  <a:pos x="0" y="48"/>
                </a:cxn>
              </a:cxnLst>
              <a:rect l="0" t="0" r="r" b="b"/>
              <a:pathLst>
                <a:path w="155" h="152">
                  <a:moveTo>
                    <a:pt x="0" y="48"/>
                  </a:moveTo>
                  <a:lnTo>
                    <a:pt x="3" y="78"/>
                  </a:lnTo>
                  <a:lnTo>
                    <a:pt x="22" y="109"/>
                  </a:lnTo>
                  <a:lnTo>
                    <a:pt x="45" y="118"/>
                  </a:lnTo>
                  <a:lnTo>
                    <a:pt x="63" y="123"/>
                  </a:lnTo>
                  <a:lnTo>
                    <a:pt x="76" y="151"/>
                  </a:lnTo>
                  <a:lnTo>
                    <a:pt x="134" y="149"/>
                  </a:lnTo>
                  <a:lnTo>
                    <a:pt x="154" y="136"/>
                  </a:lnTo>
                  <a:lnTo>
                    <a:pt x="131" y="76"/>
                  </a:lnTo>
                  <a:lnTo>
                    <a:pt x="139" y="50"/>
                  </a:lnTo>
                  <a:lnTo>
                    <a:pt x="65" y="0"/>
                  </a:lnTo>
                  <a:lnTo>
                    <a:pt x="45" y="28"/>
                  </a:lnTo>
                  <a:lnTo>
                    <a:pt x="38" y="17"/>
                  </a:lnTo>
                  <a:lnTo>
                    <a:pt x="33" y="28"/>
                  </a:lnTo>
                  <a:lnTo>
                    <a:pt x="33" y="0"/>
                  </a:lnTo>
                  <a:lnTo>
                    <a:pt x="13" y="0"/>
                  </a:lnTo>
                  <a:lnTo>
                    <a:pt x="15" y="20"/>
                  </a:lnTo>
                  <a:lnTo>
                    <a:pt x="17" y="33"/>
                  </a:lnTo>
                  <a:lnTo>
                    <a:pt x="0" y="4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02" name="Freeform 402"/>
            <p:cNvSpPr/>
            <p:nvPr/>
          </p:nvSpPr>
          <p:spPr bwMode="auto">
            <a:xfrm>
              <a:off x="2944" y="2274"/>
              <a:ext cx="119" cy="134"/>
            </a:xfrm>
            <a:custGeom>
              <a:avLst/>
              <a:gdLst/>
              <a:ahLst/>
              <a:cxnLst>
                <a:cxn ang="0">
                  <a:pos x="0" y="50"/>
                </a:cxn>
                <a:cxn ang="0">
                  <a:pos x="3" y="81"/>
                </a:cxn>
                <a:cxn ang="0">
                  <a:pos x="23" y="113"/>
                </a:cxn>
                <a:cxn ang="0">
                  <a:pos x="47" y="123"/>
                </a:cxn>
                <a:cxn ang="0">
                  <a:pos x="65" y="128"/>
                </a:cxn>
                <a:cxn ang="0">
                  <a:pos x="79" y="157"/>
                </a:cxn>
                <a:cxn ang="0">
                  <a:pos x="139" y="155"/>
                </a:cxn>
                <a:cxn ang="0">
                  <a:pos x="160" y="141"/>
                </a:cxn>
                <a:cxn ang="0">
                  <a:pos x="136" y="79"/>
                </a:cxn>
                <a:cxn ang="0">
                  <a:pos x="144" y="52"/>
                </a:cxn>
                <a:cxn ang="0">
                  <a:pos x="68" y="0"/>
                </a:cxn>
                <a:cxn ang="0">
                  <a:pos x="47" y="29"/>
                </a:cxn>
                <a:cxn ang="0">
                  <a:pos x="39" y="18"/>
                </a:cxn>
                <a:cxn ang="0">
                  <a:pos x="34" y="29"/>
                </a:cxn>
                <a:cxn ang="0">
                  <a:pos x="34" y="0"/>
                </a:cxn>
                <a:cxn ang="0">
                  <a:pos x="13" y="0"/>
                </a:cxn>
                <a:cxn ang="0">
                  <a:pos x="16" y="21"/>
                </a:cxn>
                <a:cxn ang="0">
                  <a:pos x="18" y="34"/>
                </a:cxn>
                <a:cxn ang="0">
                  <a:pos x="0" y="50"/>
                </a:cxn>
              </a:cxnLst>
              <a:rect l="0" t="0" r="r" b="b"/>
              <a:pathLst>
                <a:path w="161" h="158">
                  <a:moveTo>
                    <a:pt x="0" y="50"/>
                  </a:moveTo>
                  <a:lnTo>
                    <a:pt x="3" y="81"/>
                  </a:lnTo>
                  <a:lnTo>
                    <a:pt x="23" y="113"/>
                  </a:lnTo>
                  <a:lnTo>
                    <a:pt x="47" y="123"/>
                  </a:lnTo>
                  <a:lnTo>
                    <a:pt x="65" y="128"/>
                  </a:lnTo>
                  <a:lnTo>
                    <a:pt x="79" y="157"/>
                  </a:lnTo>
                  <a:lnTo>
                    <a:pt x="139" y="155"/>
                  </a:lnTo>
                  <a:lnTo>
                    <a:pt x="160" y="141"/>
                  </a:lnTo>
                  <a:lnTo>
                    <a:pt x="136" y="79"/>
                  </a:lnTo>
                  <a:lnTo>
                    <a:pt x="144" y="52"/>
                  </a:lnTo>
                  <a:lnTo>
                    <a:pt x="68" y="0"/>
                  </a:lnTo>
                  <a:lnTo>
                    <a:pt x="47" y="29"/>
                  </a:lnTo>
                  <a:lnTo>
                    <a:pt x="39" y="18"/>
                  </a:lnTo>
                  <a:lnTo>
                    <a:pt x="34" y="29"/>
                  </a:lnTo>
                  <a:lnTo>
                    <a:pt x="34" y="0"/>
                  </a:lnTo>
                  <a:lnTo>
                    <a:pt x="13" y="0"/>
                  </a:lnTo>
                  <a:lnTo>
                    <a:pt x="16" y="21"/>
                  </a:lnTo>
                  <a:lnTo>
                    <a:pt x="18" y="34"/>
                  </a:lnTo>
                  <a:lnTo>
                    <a:pt x="0" y="5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03" name="Freeform 403"/>
            <p:cNvSpPr/>
            <p:nvPr/>
          </p:nvSpPr>
          <p:spPr bwMode="auto">
            <a:xfrm>
              <a:off x="3686" y="1998"/>
              <a:ext cx="81" cy="186"/>
            </a:xfrm>
            <a:custGeom>
              <a:avLst/>
              <a:gdLst/>
              <a:ahLst/>
              <a:cxnLst>
                <a:cxn ang="0">
                  <a:pos x="0" y="36"/>
                </a:cxn>
                <a:cxn ang="0">
                  <a:pos x="5" y="16"/>
                </a:cxn>
                <a:cxn ang="0">
                  <a:pos x="34" y="0"/>
                </a:cxn>
                <a:cxn ang="0">
                  <a:pos x="46" y="16"/>
                </a:cxn>
                <a:cxn ang="0">
                  <a:pos x="45" y="47"/>
                </a:cxn>
                <a:cxn ang="0">
                  <a:pos x="79" y="36"/>
                </a:cxn>
                <a:cxn ang="0">
                  <a:pos x="95" y="47"/>
                </a:cxn>
                <a:cxn ang="0">
                  <a:pos x="109" y="77"/>
                </a:cxn>
                <a:cxn ang="0">
                  <a:pos x="104" y="95"/>
                </a:cxn>
                <a:cxn ang="0">
                  <a:pos x="77" y="92"/>
                </a:cxn>
                <a:cxn ang="0">
                  <a:pos x="69" y="100"/>
                </a:cxn>
                <a:cxn ang="0">
                  <a:pos x="72" y="133"/>
                </a:cxn>
                <a:cxn ang="0">
                  <a:pos x="34" y="105"/>
                </a:cxn>
                <a:cxn ang="0">
                  <a:pos x="20" y="154"/>
                </a:cxn>
                <a:cxn ang="0">
                  <a:pos x="39" y="197"/>
                </a:cxn>
                <a:cxn ang="0">
                  <a:pos x="62" y="212"/>
                </a:cxn>
                <a:cxn ang="0">
                  <a:pos x="49" y="217"/>
                </a:cxn>
                <a:cxn ang="0">
                  <a:pos x="45" y="207"/>
                </a:cxn>
                <a:cxn ang="0">
                  <a:pos x="37" y="207"/>
                </a:cxn>
                <a:cxn ang="0">
                  <a:pos x="9" y="181"/>
                </a:cxn>
                <a:cxn ang="0">
                  <a:pos x="12" y="156"/>
                </a:cxn>
                <a:cxn ang="0">
                  <a:pos x="25" y="130"/>
                </a:cxn>
                <a:cxn ang="0">
                  <a:pos x="7" y="88"/>
                </a:cxn>
                <a:cxn ang="0">
                  <a:pos x="15" y="66"/>
                </a:cxn>
                <a:cxn ang="0">
                  <a:pos x="0" y="36"/>
                </a:cxn>
              </a:cxnLst>
              <a:rect l="0" t="0" r="r" b="b"/>
              <a:pathLst>
                <a:path w="110" h="218">
                  <a:moveTo>
                    <a:pt x="0" y="36"/>
                  </a:moveTo>
                  <a:lnTo>
                    <a:pt x="5" y="16"/>
                  </a:lnTo>
                  <a:lnTo>
                    <a:pt x="34" y="0"/>
                  </a:lnTo>
                  <a:lnTo>
                    <a:pt x="46" y="16"/>
                  </a:lnTo>
                  <a:lnTo>
                    <a:pt x="45" y="47"/>
                  </a:lnTo>
                  <a:lnTo>
                    <a:pt x="79" y="36"/>
                  </a:lnTo>
                  <a:lnTo>
                    <a:pt x="95" y="47"/>
                  </a:lnTo>
                  <a:lnTo>
                    <a:pt x="109" y="77"/>
                  </a:lnTo>
                  <a:lnTo>
                    <a:pt x="104" y="95"/>
                  </a:lnTo>
                  <a:lnTo>
                    <a:pt x="77" y="92"/>
                  </a:lnTo>
                  <a:lnTo>
                    <a:pt x="69" y="100"/>
                  </a:lnTo>
                  <a:lnTo>
                    <a:pt x="72" y="133"/>
                  </a:lnTo>
                  <a:lnTo>
                    <a:pt x="34" y="105"/>
                  </a:lnTo>
                  <a:lnTo>
                    <a:pt x="20" y="154"/>
                  </a:lnTo>
                  <a:lnTo>
                    <a:pt x="39" y="197"/>
                  </a:lnTo>
                  <a:lnTo>
                    <a:pt x="62" y="212"/>
                  </a:lnTo>
                  <a:lnTo>
                    <a:pt x="49" y="217"/>
                  </a:lnTo>
                  <a:lnTo>
                    <a:pt x="45" y="207"/>
                  </a:lnTo>
                  <a:lnTo>
                    <a:pt x="37" y="207"/>
                  </a:lnTo>
                  <a:lnTo>
                    <a:pt x="9" y="181"/>
                  </a:lnTo>
                  <a:lnTo>
                    <a:pt x="12" y="156"/>
                  </a:lnTo>
                  <a:lnTo>
                    <a:pt x="25" y="130"/>
                  </a:lnTo>
                  <a:lnTo>
                    <a:pt x="7" y="88"/>
                  </a:lnTo>
                  <a:lnTo>
                    <a:pt x="15" y="66"/>
                  </a:lnTo>
                  <a:lnTo>
                    <a:pt x="0" y="36"/>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04" name="Freeform 404"/>
            <p:cNvSpPr/>
            <p:nvPr/>
          </p:nvSpPr>
          <p:spPr bwMode="auto">
            <a:xfrm>
              <a:off x="3686" y="1998"/>
              <a:ext cx="85" cy="192"/>
            </a:xfrm>
            <a:custGeom>
              <a:avLst/>
              <a:gdLst/>
              <a:ahLst/>
              <a:cxnLst>
                <a:cxn ang="0">
                  <a:pos x="0" y="37"/>
                </a:cxn>
                <a:cxn ang="0">
                  <a:pos x="5" y="16"/>
                </a:cxn>
                <a:cxn ang="0">
                  <a:pos x="36" y="0"/>
                </a:cxn>
                <a:cxn ang="0">
                  <a:pos x="49" y="16"/>
                </a:cxn>
                <a:cxn ang="0">
                  <a:pos x="47" y="48"/>
                </a:cxn>
                <a:cxn ang="0">
                  <a:pos x="83" y="37"/>
                </a:cxn>
                <a:cxn ang="0">
                  <a:pos x="100" y="48"/>
                </a:cxn>
                <a:cxn ang="0">
                  <a:pos x="115" y="79"/>
                </a:cxn>
                <a:cxn ang="0">
                  <a:pos x="110" y="98"/>
                </a:cxn>
                <a:cxn ang="0">
                  <a:pos x="81" y="95"/>
                </a:cxn>
                <a:cxn ang="0">
                  <a:pos x="73" y="103"/>
                </a:cxn>
                <a:cxn ang="0">
                  <a:pos x="76" y="137"/>
                </a:cxn>
                <a:cxn ang="0">
                  <a:pos x="36" y="108"/>
                </a:cxn>
                <a:cxn ang="0">
                  <a:pos x="21" y="158"/>
                </a:cxn>
                <a:cxn ang="0">
                  <a:pos x="41" y="202"/>
                </a:cxn>
                <a:cxn ang="0">
                  <a:pos x="65" y="218"/>
                </a:cxn>
                <a:cxn ang="0">
                  <a:pos x="52" y="223"/>
                </a:cxn>
                <a:cxn ang="0">
                  <a:pos x="47" y="213"/>
                </a:cxn>
                <a:cxn ang="0">
                  <a:pos x="39" y="213"/>
                </a:cxn>
                <a:cxn ang="0">
                  <a:pos x="10" y="186"/>
                </a:cxn>
                <a:cxn ang="0">
                  <a:pos x="13" y="160"/>
                </a:cxn>
                <a:cxn ang="0">
                  <a:pos x="26" y="134"/>
                </a:cxn>
                <a:cxn ang="0">
                  <a:pos x="7" y="90"/>
                </a:cxn>
                <a:cxn ang="0">
                  <a:pos x="16" y="68"/>
                </a:cxn>
                <a:cxn ang="0">
                  <a:pos x="0" y="37"/>
                </a:cxn>
              </a:cxnLst>
              <a:rect l="0" t="0" r="r" b="b"/>
              <a:pathLst>
                <a:path w="116" h="224">
                  <a:moveTo>
                    <a:pt x="0" y="37"/>
                  </a:moveTo>
                  <a:lnTo>
                    <a:pt x="5" y="16"/>
                  </a:lnTo>
                  <a:lnTo>
                    <a:pt x="36" y="0"/>
                  </a:lnTo>
                  <a:lnTo>
                    <a:pt x="49" y="16"/>
                  </a:lnTo>
                  <a:lnTo>
                    <a:pt x="47" y="48"/>
                  </a:lnTo>
                  <a:lnTo>
                    <a:pt x="83" y="37"/>
                  </a:lnTo>
                  <a:lnTo>
                    <a:pt x="100" y="48"/>
                  </a:lnTo>
                  <a:lnTo>
                    <a:pt x="115" y="79"/>
                  </a:lnTo>
                  <a:lnTo>
                    <a:pt x="110" y="98"/>
                  </a:lnTo>
                  <a:lnTo>
                    <a:pt x="81" y="95"/>
                  </a:lnTo>
                  <a:lnTo>
                    <a:pt x="73" y="103"/>
                  </a:lnTo>
                  <a:lnTo>
                    <a:pt x="76" y="137"/>
                  </a:lnTo>
                  <a:lnTo>
                    <a:pt x="36" y="108"/>
                  </a:lnTo>
                  <a:lnTo>
                    <a:pt x="21" y="158"/>
                  </a:lnTo>
                  <a:lnTo>
                    <a:pt x="41" y="202"/>
                  </a:lnTo>
                  <a:lnTo>
                    <a:pt x="65" y="218"/>
                  </a:lnTo>
                  <a:lnTo>
                    <a:pt x="52" y="223"/>
                  </a:lnTo>
                  <a:lnTo>
                    <a:pt x="47" y="213"/>
                  </a:lnTo>
                  <a:lnTo>
                    <a:pt x="39" y="213"/>
                  </a:lnTo>
                  <a:lnTo>
                    <a:pt x="10" y="186"/>
                  </a:lnTo>
                  <a:lnTo>
                    <a:pt x="13" y="160"/>
                  </a:lnTo>
                  <a:lnTo>
                    <a:pt x="26" y="134"/>
                  </a:lnTo>
                  <a:lnTo>
                    <a:pt x="7" y="90"/>
                  </a:lnTo>
                  <a:lnTo>
                    <a:pt x="16" y="68"/>
                  </a:lnTo>
                  <a:lnTo>
                    <a:pt x="0"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05" name="Freeform 405"/>
            <p:cNvSpPr/>
            <p:nvPr/>
          </p:nvSpPr>
          <p:spPr bwMode="auto">
            <a:xfrm>
              <a:off x="2619" y="2120"/>
              <a:ext cx="20" cy="60"/>
            </a:xfrm>
            <a:custGeom>
              <a:avLst/>
              <a:gdLst/>
              <a:ahLst/>
              <a:cxnLst>
                <a:cxn ang="0">
                  <a:pos x="0" y="0"/>
                </a:cxn>
                <a:cxn ang="0">
                  <a:pos x="13" y="3"/>
                </a:cxn>
                <a:cxn ang="0">
                  <a:pos x="26" y="67"/>
                </a:cxn>
                <a:cxn ang="0">
                  <a:pos x="20" y="70"/>
                </a:cxn>
                <a:cxn ang="0">
                  <a:pos x="0" y="0"/>
                </a:cxn>
              </a:cxnLst>
              <a:rect l="0" t="0" r="r" b="b"/>
              <a:pathLst>
                <a:path w="27" h="71">
                  <a:moveTo>
                    <a:pt x="0" y="0"/>
                  </a:moveTo>
                  <a:lnTo>
                    <a:pt x="13" y="3"/>
                  </a:lnTo>
                  <a:lnTo>
                    <a:pt x="26" y="67"/>
                  </a:lnTo>
                  <a:lnTo>
                    <a:pt x="20" y="70"/>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06" name="Freeform 406"/>
            <p:cNvSpPr/>
            <p:nvPr/>
          </p:nvSpPr>
          <p:spPr bwMode="auto">
            <a:xfrm>
              <a:off x="2619" y="2120"/>
              <a:ext cx="25" cy="65"/>
            </a:xfrm>
            <a:custGeom>
              <a:avLst/>
              <a:gdLst/>
              <a:ahLst/>
              <a:cxnLst>
                <a:cxn ang="0">
                  <a:pos x="0" y="0"/>
                </a:cxn>
                <a:cxn ang="0">
                  <a:pos x="16" y="3"/>
                </a:cxn>
                <a:cxn ang="0">
                  <a:pos x="32" y="73"/>
                </a:cxn>
                <a:cxn ang="0">
                  <a:pos x="24" y="76"/>
                </a:cxn>
                <a:cxn ang="0">
                  <a:pos x="0" y="0"/>
                </a:cxn>
              </a:cxnLst>
              <a:rect l="0" t="0" r="r" b="b"/>
              <a:pathLst>
                <a:path w="33" h="77">
                  <a:moveTo>
                    <a:pt x="0" y="0"/>
                  </a:moveTo>
                  <a:lnTo>
                    <a:pt x="16" y="3"/>
                  </a:lnTo>
                  <a:lnTo>
                    <a:pt x="32" y="73"/>
                  </a:lnTo>
                  <a:lnTo>
                    <a:pt x="24" y="76"/>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07" name="Freeform 407"/>
            <p:cNvSpPr/>
            <p:nvPr/>
          </p:nvSpPr>
          <p:spPr bwMode="auto">
            <a:xfrm>
              <a:off x="3177" y="1929"/>
              <a:ext cx="53" cy="39"/>
            </a:xfrm>
            <a:custGeom>
              <a:avLst/>
              <a:gdLst/>
              <a:ahLst/>
              <a:cxnLst>
                <a:cxn ang="0">
                  <a:pos x="0" y="18"/>
                </a:cxn>
                <a:cxn ang="0">
                  <a:pos x="5" y="17"/>
                </a:cxn>
                <a:cxn ang="0">
                  <a:pos x="11" y="26"/>
                </a:cxn>
                <a:cxn ang="0">
                  <a:pos x="38" y="26"/>
                </a:cxn>
                <a:cxn ang="0">
                  <a:pos x="67" y="0"/>
                </a:cxn>
                <a:cxn ang="0">
                  <a:pos x="70" y="14"/>
                </a:cxn>
                <a:cxn ang="0">
                  <a:pos x="63" y="14"/>
                </a:cxn>
                <a:cxn ang="0">
                  <a:pos x="67" y="26"/>
                </a:cxn>
                <a:cxn ang="0">
                  <a:pos x="58" y="44"/>
                </a:cxn>
                <a:cxn ang="0">
                  <a:pos x="14" y="41"/>
                </a:cxn>
                <a:cxn ang="0">
                  <a:pos x="0" y="18"/>
                </a:cxn>
              </a:cxnLst>
              <a:rect l="0" t="0" r="r" b="b"/>
              <a:pathLst>
                <a:path w="71" h="45">
                  <a:moveTo>
                    <a:pt x="0" y="18"/>
                  </a:moveTo>
                  <a:lnTo>
                    <a:pt x="5" y="17"/>
                  </a:lnTo>
                  <a:lnTo>
                    <a:pt x="11" y="26"/>
                  </a:lnTo>
                  <a:lnTo>
                    <a:pt x="38" y="26"/>
                  </a:lnTo>
                  <a:lnTo>
                    <a:pt x="67" y="0"/>
                  </a:lnTo>
                  <a:lnTo>
                    <a:pt x="70" y="14"/>
                  </a:lnTo>
                  <a:lnTo>
                    <a:pt x="63" y="14"/>
                  </a:lnTo>
                  <a:lnTo>
                    <a:pt x="67" y="26"/>
                  </a:lnTo>
                  <a:lnTo>
                    <a:pt x="58" y="44"/>
                  </a:lnTo>
                  <a:lnTo>
                    <a:pt x="14" y="41"/>
                  </a:lnTo>
                  <a:lnTo>
                    <a:pt x="0" y="18"/>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08" name="Freeform 408"/>
            <p:cNvSpPr/>
            <p:nvPr/>
          </p:nvSpPr>
          <p:spPr bwMode="auto">
            <a:xfrm>
              <a:off x="3177" y="1929"/>
              <a:ext cx="57" cy="44"/>
            </a:xfrm>
            <a:custGeom>
              <a:avLst/>
              <a:gdLst/>
              <a:ahLst/>
              <a:cxnLst>
                <a:cxn ang="0">
                  <a:pos x="0" y="21"/>
                </a:cxn>
                <a:cxn ang="0">
                  <a:pos x="5" y="19"/>
                </a:cxn>
                <a:cxn ang="0">
                  <a:pos x="12" y="29"/>
                </a:cxn>
                <a:cxn ang="0">
                  <a:pos x="41" y="29"/>
                </a:cxn>
                <a:cxn ang="0">
                  <a:pos x="73" y="0"/>
                </a:cxn>
                <a:cxn ang="0">
                  <a:pos x="76" y="16"/>
                </a:cxn>
                <a:cxn ang="0">
                  <a:pos x="68" y="16"/>
                </a:cxn>
                <a:cxn ang="0">
                  <a:pos x="73" y="29"/>
                </a:cxn>
                <a:cxn ang="0">
                  <a:pos x="63" y="50"/>
                </a:cxn>
                <a:cxn ang="0">
                  <a:pos x="15" y="47"/>
                </a:cxn>
                <a:cxn ang="0">
                  <a:pos x="0" y="21"/>
                </a:cxn>
              </a:cxnLst>
              <a:rect l="0" t="0" r="r" b="b"/>
              <a:pathLst>
                <a:path w="77" h="51">
                  <a:moveTo>
                    <a:pt x="0" y="21"/>
                  </a:moveTo>
                  <a:lnTo>
                    <a:pt x="5" y="19"/>
                  </a:lnTo>
                  <a:lnTo>
                    <a:pt x="12" y="29"/>
                  </a:lnTo>
                  <a:lnTo>
                    <a:pt x="41" y="29"/>
                  </a:lnTo>
                  <a:lnTo>
                    <a:pt x="73" y="0"/>
                  </a:lnTo>
                  <a:lnTo>
                    <a:pt x="76" y="16"/>
                  </a:lnTo>
                  <a:lnTo>
                    <a:pt x="68" y="16"/>
                  </a:lnTo>
                  <a:lnTo>
                    <a:pt x="73" y="29"/>
                  </a:lnTo>
                  <a:lnTo>
                    <a:pt x="63" y="50"/>
                  </a:lnTo>
                  <a:lnTo>
                    <a:pt x="15" y="47"/>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09" name="Freeform 409"/>
            <p:cNvSpPr/>
            <p:nvPr/>
          </p:nvSpPr>
          <p:spPr bwMode="auto">
            <a:xfrm>
              <a:off x="2701" y="1775"/>
              <a:ext cx="40" cy="91"/>
            </a:xfrm>
            <a:custGeom>
              <a:avLst/>
              <a:gdLst/>
              <a:ahLst/>
              <a:cxnLst>
                <a:cxn ang="0">
                  <a:pos x="0" y="47"/>
                </a:cxn>
                <a:cxn ang="0">
                  <a:pos x="12" y="40"/>
                </a:cxn>
                <a:cxn ang="0">
                  <a:pos x="19" y="3"/>
                </a:cxn>
                <a:cxn ang="0">
                  <a:pos x="49" y="0"/>
                </a:cxn>
                <a:cxn ang="0">
                  <a:pos x="42" y="13"/>
                </a:cxn>
                <a:cxn ang="0">
                  <a:pos x="49" y="29"/>
                </a:cxn>
                <a:cxn ang="0">
                  <a:pos x="35" y="47"/>
                </a:cxn>
                <a:cxn ang="0">
                  <a:pos x="52" y="62"/>
                </a:cxn>
                <a:cxn ang="0">
                  <a:pos x="29" y="107"/>
                </a:cxn>
                <a:cxn ang="0">
                  <a:pos x="24" y="78"/>
                </a:cxn>
                <a:cxn ang="0">
                  <a:pos x="0" y="47"/>
                </a:cxn>
              </a:cxnLst>
              <a:rect l="0" t="0" r="r" b="b"/>
              <a:pathLst>
                <a:path w="53" h="108">
                  <a:moveTo>
                    <a:pt x="0" y="47"/>
                  </a:moveTo>
                  <a:lnTo>
                    <a:pt x="12" y="40"/>
                  </a:lnTo>
                  <a:lnTo>
                    <a:pt x="19" y="3"/>
                  </a:lnTo>
                  <a:lnTo>
                    <a:pt x="49" y="0"/>
                  </a:lnTo>
                  <a:lnTo>
                    <a:pt x="42" y="13"/>
                  </a:lnTo>
                  <a:lnTo>
                    <a:pt x="49" y="29"/>
                  </a:lnTo>
                  <a:lnTo>
                    <a:pt x="35" y="47"/>
                  </a:lnTo>
                  <a:lnTo>
                    <a:pt x="52" y="62"/>
                  </a:lnTo>
                  <a:lnTo>
                    <a:pt x="29" y="107"/>
                  </a:lnTo>
                  <a:lnTo>
                    <a:pt x="24" y="78"/>
                  </a:lnTo>
                  <a:lnTo>
                    <a:pt x="0" y="4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10" name="Freeform 410"/>
            <p:cNvSpPr/>
            <p:nvPr/>
          </p:nvSpPr>
          <p:spPr bwMode="auto">
            <a:xfrm>
              <a:off x="2701" y="1775"/>
              <a:ext cx="43" cy="97"/>
            </a:xfrm>
            <a:custGeom>
              <a:avLst/>
              <a:gdLst/>
              <a:ahLst/>
              <a:cxnLst>
                <a:cxn ang="0">
                  <a:pos x="0" y="50"/>
                </a:cxn>
                <a:cxn ang="0">
                  <a:pos x="13" y="42"/>
                </a:cxn>
                <a:cxn ang="0">
                  <a:pos x="21" y="3"/>
                </a:cxn>
                <a:cxn ang="0">
                  <a:pos x="55" y="0"/>
                </a:cxn>
                <a:cxn ang="0">
                  <a:pos x="47" y="14"/>
                </a:cxn>
                <a:cxn ang="0">
                  <a:pos x="55" y="31"/>
                </a:cxn>
                <a:cxn ang="0">
                  <a:pos x="39" y="50"/>
                </a:cxn>
                <a:cxn ang="0">
                  <a:pos x="58" y="66"/>
                </a:cxn>
                <a:cxn ang="0">
                  <a:pos x="32" y="113"/>
                </a:cxn>
                <a:cxn ang="0">
                  <a:pos x="27" y="82"/>
                </a:cxn>
                <a:cxn ang="0">
                  <a:pos x="0" y="50"/>
                </a:cxn>
              </a:cxnLst>
              <a:rect l="0" t="0" r="r" b="b"/>
              <a:pathLst>
                <a:path w="59" h="114">
                  <a:moveTo>
                    <a:pt x="0" y="50"/>
                  </a:moveTo>
                  <a:lnTo>
                    <a:pt x="13" y="42"/>
                  </a:lnTo>
                  <a:lnTo>
                    <a:pt x="21" y="3"/>
                  </a:lnTo>
                  <a:lnTo>
                    <a:pt x="55" y="0"/>
                  </a:lnTo>
                  <a:lnTo>
                    <a:pt x="47" y="14"/>
                  </a:lnTo>
                  <a:lnTo>
                    <a:pt x="55" y="31"/>
                  </a:lnTo>
                  <a:lnTo>
                    <a:pt x="39" y="50"/>
                  </a:lnTo>
                  <a:lnTo>
                    <a:pt x="58" y="66"/>
                  </a:lnTo>
                  <a:lnTo>
                    <a:pt x="32" y="113"/>
                  </a:lnTo>
                  <a:lnTo>
                    <a:pt x="27" y="82"/>
                  </a:lnTo>
                  <a:lnTo>
                    <a:pt x="0" y="5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1" name="Freeform 411"/>
            <p:cNvSpPr/>
            <p:nvPr/>
          </p:nvSpPr>
          <p:spPr bwMode="auto">
            <a:xfrm>
              <a:off x="2904" y="1702"/>
              <a:ext cx="27" cy="23"/>
            </a:xfrm>
            <a:custGeom>
              <a:avLst/>
              <a:gdLst/>
              <a:ahLst/>
              <a:cxnLst>
                <a:cxn ang="0">
                  <a:pos x="0" y="17"/>
                </a:cxn>
                <a:cxn ang="0">
                  <a:pos x="5" y="2"/>
                </a:cxn>
                <a:cxn ang="0">
                  <a:pos x="25" y="0"/>
                </a:cxn>
                <a:cxn ang="0">
                  <a:pos x="36" y="13"/>
                </a:cxn>
                <a:cxn ang="0">
                  <a:pos x="19" y="13"/>
                </a:cxn>
                <a:cxn ang="0">
                  <a:pos x="3" y="26"/>
                </a:cxn>
                <a:cxn ang="0">
                  <a:pos x="9" y="17"/>
                </a:cxn>
                <a:cxn ang="0">
                  <a:pos x="0" y="17"/>
                </a:cxn>
              </a:cxnLst>
              <a:rect l="0" t="0" r="r" b="b"/>
              <a:pathLst>
                <a:path w="37" h="27">
                  <a:moveTo>
                    <a:pt x="0" y="17"/>
                  </a:moveTo>
                  <a:lnTo>
                    <a:pt x="5" y="2"/>
                  </a:lnTo>
                  <a:lnTo>
                    <a:pt x="25" y="0"/>
                  </a:lnTo>
                  <a:lnTo>
                    <a:pt x="36" y="13"/>
                  </a:lnTo>
                  <a:lnTo>
                    <a:pt x="19" y="13"/>
                  </a:lnTo>
                  <a:lnTo>
                    <a:pt x="3" y="26"/>
                  </a:lnTo>
                  <a:lnTo>
                    <a:pt x="9" y="17"/>
                  </a:lnTo>
                  <a:lnTo>
                    <a:pt x="0" y="1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12" name="Freeform 412"/>
            <p:cNvSpPr/>
            <p:nvPr/>
          </p:nvSpPr>
          <p:spPr bwMode="auto">
            <a:xfrm>
              <a:off x="2904" y="1702"/>
              <a:ext cx="33" cy="29"/>
            </a:xfrm>
            <a:custGeom>
              <a:avLst/>
              <a:gdLst/>
              <a:ahLst/>
              <a:cxnLst>
                <a:cxn ang="0">
                  <a:pos x="0" y="21"/>
                </a:cxn>
                <a:cxn ang="0">
                  <a:pos x="6" y="3"/>
                </a:cxn>
                <a:cxn ang="0">
                  <a:pos x="29" y="0"/>
                </a:cxn>
                <a:cxn ang="0">
                  <a:pos x="42" y="16"/>
                </a:cxn>
                <a:cxn ang="0">
                  <a:pos x="22" y="16"/>
                </a:cxn>
                <a:cxn ang="0">
                  <a:pos x="3" y="32"/>
                </a:cxn>
                <a:cxn ang="0">
                  <a:pos x="11" y="21"/>
                </a:cxn>
                <a:cxn ang="0">
                  <a:pos x="0" y="21"/>
                </a:cxn>
              </a:cxnLst>
              <a:rect l="0" t="0" r="r" b="b"/>
              <a:pathLst>
                <a:path w="43" h="33">
                  <a:moveTo>
                    <a:pt x="0" y="21"/>
                  </a:moveTo>
                  <a:lnTo>
                    <a:pt x="6" y="3"/>
                  </a:lnTo>
                  <a:lnTo>
                    <a:pt x="29" y="0"/>
                  </a:lnTo>
                  <a:lnTo>
                    <a:pt x="42" y="16"/>
                  </a:lnTo>
                  <a:lnTo>
                    <a:pt x="22" y="16"/>
                  </a:lnTo>
                  <a:lnTo>
                    <a:pt x="3" y="32"/>
                  </a:lnTo>
                  <a:lnTo>
                    <a:pt x="11" y="21"/>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3" name="Freeform 413"/>
            <p:cNvSpPr/>
            <p:nvPr/>
          </p:nvSpPr>
          <p:spPr bwMode="auto">
            <a:xfrm>
              <a:off x="2907" y="1701"/>
              <a:ext cx="197" cy="82"/>
            </a:xfrm>
            <a:custGeom>
              <a:avLst/>
              <a:gdLst/>
              <a:ahLst/>
              <a:cxnLst>
                <a:cxn ang="0">
                  <a:pos x="0" y="34"/>
                </a:cxn>
                <a:cxn ang="0">
                  <a:pos x="13" y="59"/>
                </a:cxn>
                <a:cxn ang="0">
                  <a:pos x="3" y="59"/>
                </a:cxn>
                <a:cxn ang="0">
                  <a:pos x="13" y="66"/>
                </a:cxn>
                <a:cxn ang="0">
                  <a:pos x="19" y="81"/>
                </a:cxn>
                <a:cxn ang="0">
                  <a:pos x="30" y="81"/>
                </a:cxn>
                <a:cxn ang="0">
                  <a:pos x="19" y="87"/>
                </a:cxn>
                <a:cxn ang="0">
                  <a:pos x="36" y="84"/>
                </a:cxn>
                <a:cxn ang="0">
                  <a:pos x="52" y="94"/>
                </a:cxn>
                <a:cxn ang="0">
                  <a:pos x="69" y="84"/>
                </a:cxn>
                <a:cxn ang="0">
                  <a:pos x="95" y="96"/>
                </a:cxn>
                <a:cxn ang="0">
                  <a:pos x="144" y="84"/>
                </a:cxn>
                <a:cxn ang="0">
                  <a:pos x="141" y="96"/>
                </a:cxn>
                <a:cxn ang="0">
                  <a:pos x="152" y="84"/>
                </a:cxn>
                <a:cxn ang="0">
                  <a:pos x="234" y="78"/>
                </a:cxn>
                <a:cxn ang="0">
                  <a:pos x="267" y="76"/>
                </a:cxn>
                <a:cxn ang="0">
                  <a:pos x="259" y="44"/>
                </a:cxn>
                <a:cxn ang="0">
                  <a:pos x="264" y="37"/>
                </a:cxn>
                <a:cxn ang="0">
                  <a:pos x="239" y="7"/>
                </a:cxn>
                <a:cxn ang="0">
                  <a:pos x="220" y="7"/>
                </a:cxn>
                <a:cxn ang="0">
                  <a:pos x="169" y="17"/>
                </a:cxn>
                <a:cxn ang="0">
                  <a:pos x="128" y="0"/>
                </a:cxn>
                <a:cxn ang="0">
                  <a:pos x="105" y="0"/>
                </a:cxn>
                <a:cxn ang="0">
                  <a:pos x="71" y="17"/>
                </a:cxn>
                <a:cxn ang="0">
                  <a:pos x="44" y="12"/>
                </a:cxn>
                <a:cxn ang="0">
                  <a:pos x="52" y="20"/>
                </a:cxn>
                <a:cxn ang="0">
                  <a:pos x="0" y="34"/>
                </a:cxn>
              </a:cxnLst>
              <a:rect l="0" t="0" r="r" b="b"/>
              <a:pathLst>
                <a:path w="268" h="97">
                  <a:moveTo>
                    <a:pt x="0" y="34"/>
                  </a:moveTo>
                  <a:lnTo>
                    <a:pt x="13" y="59"/>
                  </a:lnTo>
                  <a:lnTo>
                    <a:pt x="3" y="59"/>
                  </a:lnTo>
                  <a:lnTo>
                    <a:pt x="13" y="66"/>
                  </a:lnTo>
                  <a:lnTo>
                    <a:pt x="19" y="81"/>
                  </a:lnTo>
                  <a:lnTo>
                    <a:pt x="30" y="81"/>
                  </a:lnTo>
                  <a:lnTo>
                    <a:pt x="19" y="87"/>
                  </a:lnTo>
                  <a:lnTo>
                    <a:pt x="36" y="84"/>
                  </a:lnTo>
                  <a:lnTo>
                    <a:pt x="52" y="94"/>
                  </a:lnTo>
                  <a:lnTo>
                    <a:pt x="69" y="84"/>
                  </a:lnTo>
                  <a:lnTo>
                    <a:pt x="95" y="96"/>
                  </a:lnTo>
                  <a:lnTo>
                    <a:pt x="144" y="84"/>
                  </a:lnTo>
                  <a:lnTo>
                    <a:pt x="141" y="96"/>
                  </a:lnTo>
                  <a:lnTo>
                    <a:pt x="152" y="84"/>
                  </a:lnTo>
                  <a:lnTo>
                    <a:pt x="234" y="78"/>
                  </a:lnTo>
                  <a:lnTo>
                    <a:pt x="267" y="76"/>
                  </a:lnTo>
                  <a:lnTo>
                    <a:pt x="259" y="44"/>
                  </a:lnTo>
                  <a:lnTo>
                    <a:pt x="264" y="37"/>
                  </a:lnTo>
                  <a:lnTo>
                    <a:pt x="239" y="7"/>
                  </a:lnTo>
                  <a:lnTo>
                    <a:pt x="220" y="7"/>
                  </a:lnTo>
                  <a:lnTo>
                    <a:pt x="169" y="17"/>
                  </a:lnTo>
                  <a:lnTo>
                    <a:pt x="128" y="0"/>
                  </a:lnTo>
                  <a:lnTo>
                    <a:pt x="105" y="0"/>
                  </a:lnTo>
                  <a:lnTo>
                    <a:pt x="71" y="17"/>
                  </a:lnTo>
                  <a:lnTo>
                    <a:pt x="44" y="12"/>
                  </a:lnTo>
                  <a:lnTo>
                    <a:pt x="52" y="20"/>
                  </a:lnTo>
                  <a:lnTo>
                    <a:pt x="0" y="34"/>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14" name="Freeform 414"/>
            <p:cNvSpPr/>
            <p:nvPr/>
          </p:nvSpPr>
          <p:spPr bwMode="auto">
            <a:xfrm>
              <a:off x="2907" y="1701"/>
              <a:ext cx="203" cy="88"/>
            </a:xfrm>
            <a:custGeom>
              <a:avLst/>
              <a:gdLst/>
              <a:ahLst/>
              <a:cxnLst>
                <a:cxn ang="0">
                  <a:pos x="0" y="36"/>
                </a:cxn>
                <a:cxn ang="0">
                  <a:pos x="13" y="63"/>
                </a:cxn>
                <a:cxn ang="0">
                  <a:pos x="3" y="63"/>
                </a:cxn>
                <a:cxn ang="0">
                  <a:pos x="13" y="70"/>
                </a:cxn>
                <a:cxn ang="0">
                  <a:pos x="19" y="86"/>
                </a:cxn>
                <a:cxn ang="0">
                  <a:pos x="31" y="86"/>
                </a:cxn>
                <a:cxn ang="0">
                  <a:pos x="19" y="92"/>
                </a:cxn>
                <a:cxn ang="0">
                  <a:pos x="37" y="89"/>
                </a:cxn>
                <a:cxn ang="0">
                  <a:pos x="53" y="100"/>
                </a:cxn>
                <a:cxn ang="0">
                  <a:pos x="71" y="89"/>
                </a:cxn>
                <a:cxn ang="0">
                  <a:pos x="97" y="102"/>
                </a:cxn>
                <a:cxn ang="0">
                  <a:pos x="147" y="89"/>
                </a:cxn>
                <a:cxn ang="0">
                  <a:pos x="144" y="102"/>
                </a:cxn>
                <a:cxn ang="0">
                  <a:pos x="155" y="89"/>
                </a:cxn>
                <a:cxn ang="0">
                  <a:pos x="239" y="83"/>
                </a:cxn>
                <a:cxn ang="0">
                  <a:pos x="273" y="81"/>
                </a:cxn>
                <a:cxn ang="0">
                  <a:pos x="265" y="47"/>
                </a:cxn>
                <a:cxn ang="0">
                  <a:pos x="270" y="39"/>
                </a:cxn>
                <a:cxn ang="0">
                  <a:pos x="244" y="7"/>
                </a:cxn>
                <a:cxn ang="0">
                  <a:pos x="225" y="7"/>
                </a:cxn>
                <a:cxn ang="0">
                  <a:pos x="173" y="18"/>
                </a:cxn>
                <a:cxn ang="0">
                  <a:pos x="131" y="0"/>
                </a:cxn>
                <a:cxn ang="0">
                  <a:pos x="107" y="0"/>
                </a:cxn>
                <a:cxn ang="0">
                  <a:pos x="73" y="18"/>
                </a:cxn>
                <a:cxn ang="0">
                  <a:pos x="45" y="13"/>
                </a:cxn>
                <a:cxn ang="0">
                  <a:pos x="53" y="21"/>
                </a:cxn>
                <a:cxn ang="0">
                  <a:pos x="0" y="36"/>
                </a:cxn>
              </a:cxnLst>
              <a:rect l="0" t="0" r="r" b="b"/>
              <a:pathLst>
                <a:path w="274" h="103">
                  <a:moveTo>
                    <a:pt x="0" y="36"/>
                  </a:moveTo>
                  <a:lnTo>
                    <a:pt x="13" y="63"/>
                  </a:lnTo>
                  <a:lnTo>
                    <a:pt x="3" y="63"/>
                  </a:lnTo>
                  <a:lnTo>
                    <a:pt x="13" y="70"/>
                  </a:lnTo>
                  <a:lnTo>
                    <a:pt x="19" y="86"/>
                  </a:lnTo>
                  <a:lnTo>
                    <a:pt x="31" y="86"/>
                  </a:lnTo>
                  <a:lnTo>
                    <a:pt x="19" y="92"/>
                  </a:lnTo>
                  <a:lnTo>
                    <a:pt x="37" y="89"/>
                  </a:lnTo>
                  <a:lnTo>
                    <a:pt x="53" y="100"/>
                  </a:lnTo>
                  <a:lnTo>
                    <a:pt x="71" y="89"/>
                  </a:lnTo>
                  <a:lnTo>
                    <a:pt x="97" y="102"/>
                  </a:lnTo>
                  <a:lnTo>
                    <a:pt x="147" y="89"/>
                  </a:lnTo>
                  <a:lnTo>
                    <a:pt x="144" y="102"/>
                  </a:lnTo>
                  <a:lnTo>
                    <a:pt x="155" y="89"/>
                  </a:lnTo>
                  <a:lnTo>
                    <a:pt x="239" y="83"/>
                  </a:lnTo>
                  <a:lnTo>
                    <a:pt x="273" y="81"/>
                  </a:lnTo>
                  <a:lnTo>
                    <a:pt x="265" y="47"/>
                  </a:lnTo>
                  <a:lnTo>
                    <a:pt x="270" y="39"/>
                  </a:lnTo>
                  <a:lnTo>
                    <a:pt x="244" y="7"/>
                  </a:lnTo>
                  <a:lnTo>
                    <a:pt x="225" y="7"/>
                  </a:lnTo>
                  <a:lnTo>
                    <a:pt x="173" y="18"/>
                  </a:lnTo>
                  <a:lnTo>
                    <a:pt x="131" y="0"/>
                  </a:lnTo>
                  <a:lnTo>
                    <a:pt x="107" y="0"/>
                  </a:lnTo>
                  <a:lnTo>
                    <a:pt x="73" y="18"/>
                  </a:lnTo>
                  <a:lnTo>
                    <a:pt x="45" y="13"/>
                  </a:lnTo>
                  <a:lnTo>
                    <a:pt x="53" y="21"/>
                  </a:lnTo>
                  <a:lnTo>
                    <a:pt x="0" y="3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5" name="Freeform 415"/>
            <p:cNvSpPr/>
            <p:nvPr/>
          </p:nvSpPr>
          <p:spPr bwMode="auto">
            <a:xfrm>
              <a:off x="2945" y="2211"/>
              <a:ext cx="53" cy="63"/>
            </a:xfrm>
            <a:custGeom>
              <a:avLst/>
              <a:gdLst/>
              <a:ahLst/>
              <a:cxnLst>
                <a:cxn ang="0">
                  <a:pos x="0" y="72"/>
                </a:cxn>
                <a:cxn ang="0">
                  <a:pos x="9" y="67"/>
                </a:cxn>
                <a:cxn ang="0">
                  <a:pos x="29" y="67"/>
                </a:cxn>
                <a:cxn ang="0">
                  <a:pos x="29" y="57"/>
                </a:cxn>
                <a:cxn ang="0">
                  <a:pos x="57" y="50"/>
                </a:cxn>
                <a:cxn ang="0">
                  <a:pos x="70" y="26"/>
                </a:cxn>
                <a:cxn ang="0">
                  <a:pos x="57" y="0"/>
                </a:cxn>
                <a:cxn ang="0">
                  <a:pos x="17" y="5"/>
                </a:cxn>
                <a:cxn ang="0">
                  <a:pos x="21" y="24"/>
                </a:cxn>
                <a:cxn ang="0">
                  <a:pos x="12" y="38"/>
                </a:cxn>
                <a:cxn ang="0">
                  <a:pos x="0" y="72"/>
                </a:cxn>
              </a:cxnLst>
              <a:rect l="0" t="0" r="r" b="b"/>
              <a:pathLst>
                <a:path w="71" h="73">
                  <a:moveTo>
                    <a:pt x="0" y="72"/>
                  </a:moveTo>
                  <a:lnTo>
                    <a:pt x="9" y="67"/>
                  </a:lnTo>
                  <a:lnTo>
                    <a:pt x="29" y="67"/>
                  </a:lnTo>
                  <a:lnTo>
                    <a:pt x="29" y="57"/>
                  </a:lnTo>
                  <a:lnTo>
                    <a:pt x="57" y="50"/>
                  </a:lnTo>
                  <a:lnTo>
                    <a:pt x="70" y="26"/>
                  </a:lnTo>
                  <a:lnTo>
                    <a:pt x="57" y="0"/>
                  </a:lnTo>
                  <a:lnTo>
                    <a:pt x="17" y="5"/>
                  </a:lnTo>
                  <a:lnTo>
                    <a:pt x="21" y="24"/>
                  </a:lnTo>
                  <a:lnTo>
                    <a:pt x="12" y="38"/>
                  </a:lnTo>
                  <a:lnTo>
                    <a:pt x="0" y="7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16" name="Freeform 416"/>
            <p:cNvSpPr/>
            <p:nvPr/>
          </p:nvSpPr>
          <p:spPr bwMode="auto">
            <a:xfrm>
              <a:off x="2945" y="2211"/>
              <a:ext cx="58" cy="68"/>
            </a:xfrm>
            <a:custGeom>
              <a:avLst/>
              <a:gdLst/>
              <a:ahLst/>
              <a:cxnLst>
                <a:cxn ang="0">
                  <a:pos x="0" y="78"/>
                </a:cxn>
                <a:cxn ang="0">
                  <a:pos x="10" y="73"/>
                </a:cxn>
                <a:cxn ang="0">
                  <a:pos x="31" y="73"/>
                </a:cxn>
                <a:cxn ang="0">
                  <a:pos x="31" y="62"/>
                </a:cxn>
                <a:cxn ang="0">
                  <a:pos x="62" y="54"/>
                </a:cxn>
                <a:cxn ang="0">
                  <a:pos x="76" y="28"/>
                </a:cxn>
                <a:cxn ang="0">
                  <a:pos x="62" y="0"/>
                </a:cxn>
                <a:cxn ang="0">
                  <a:pos x="18" y="5"/>
                </a:cxn>
                <a:cxn ang="0">
                  <a:pos x="23" y="26"/>
                </a:cxn>
                <a:cxn ang="0">
                  <a:pos x="13" y="41"/>
                </a:cxn>
                <a:cxn ang="0">
                  <a:pos x="0" y="78"/>
                </a:cxn>
              </a:cxnLst>
              <a:rect l="0" t="0" r="r" b="b"/>
              <a:pathLst>
                <a:path w="77" h="79">
                  <a:moveTo>
                    <a:pt x="0" y="78"/>
                  </a:moveTo>
                  <a:lnTo>
                    <a:pt x="10" y="73"/>
                  </a:lnTo>
                  <a:lnTo>
                    <a:pt x="31" y="73"/>
                  </a:lnTo>
                  <a:lnTo>
                    <a:pt x="31" y="62"/>
                  </a:lnTo>
                  <a:lnTo>
                    <a:pt x="62" y="54"/>
                  </a:lnTo>
                  <a:lnTo>
                    <a:pt x="76" y="28"/>
                  </a:lnTo>
                  <a:lnTo>
                    <a:pt x="62" y="0"/>
                  </a:lnTo>
                  <a:lnTo>
                    <a:pt x="18" y="5"/>
                  </a:lnTo>
                  <a:lnTo>
                    <a:pt x="23" y="26"/>
                  </a:lnTo>
                  <a:lnTo>
                    <a:pt x="13" y="41"/>
                  </a:lnTo>
                  <a:lnTo>
                    <a:pt x="0" y="7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7" name="Freeform 417"/>
            <p:cNvSpPr/>
            <p:nvPr/>
          </p:nvSpPr>
          <p:spPr bwMode="auto">
            <a:xfrm>
              <a:off x="2888" y="1851"/>
              <a:ext cx="120" cy="128"/>
            </a:xfrm>
            <a:custGeom>
              <a:avLst/>
              <a:gdLst/>
              <a:ahLst/>
              <a:cxnLst>
                <a:cxn ang="0">
                  <a:pos x="0" y="25"/>
                </a:cxn>
                <a:cxn ang="0">
                  <a:pos x="10" y="146"/>
                </a:cxn>
                <a:cxn ang="0">
                  <a:pos x="136" y="148"/>
                </a:cxn>
                <a:cxn ang="0">
                  <a:pos x="157" y="130"/>
                </a:cxn>
                <a:cxn ang="0">
                  <a:pos x="162" y="115"/>
                </a:cxn>
                <a:cxn ang="0">
                  <a:pos x="111" y="33"/>
                </a:cxn>
                <a:cxn ang="0">
                  <a:pos x="136" y="60"/>
                </a:cxn>
                <a:cxn ang="0">
                  <a:pos x="147" y="35"/>
                </a:cxn>
                <a:cxn ang="0">
                  <a:pos x="136" y="5"/>
                </a:cxn>
                <a:cxn ang="0">
                  <a:pos x="106" y="12"/>
                </a:cxn>
                <a:cxn ang="0">
                  <a:pos x="106" y="0"/>
                </a:cxn>
                <a:cxn ang="0">
                  <a:pos x="89" y="2"/>
                </a:cxn>
                <a:cxn ang="0">
                  <a:pos x="63" y="14"/>
                </a:cxn>
                <a:cxn ang="0">
                  <a:pos x="10" y="0"/>
                </a:cxn>
                <a:cxn ang="0">
                  <a:pos x="0" y="25"/>
                </a:cxn>
              </a:cxnLst>
              <a:rect l="0" t="0" r="r" b="b"/>
              <a:pathLst>
                <a:path w="163" h="149">
                  <a:moveTo>
                    <a:pt x="0" y="25"/>
                  </a:moveTo>
                  <a:lnTo>
                    <a:pt x="10" y="146"/>
                  </a:lnTo>
                  <a:lnTo>
                    <a:pt x="136" y="148"/>
                  </a:lnTo>
                  <a:lnTo>
                    <a:pt x="157" y="130"/>
                  </a:lnTo>
                  <a:lnTo>
                    <a:pt x="162" y="115"/>
                  </a:lnTo>
                  <a:lnTo>
                    <a:pt x="111" y="33"/>
                  </a:lnTo>
                  <a:lnTo>
                    <a:pt x="136" y="60"/>
                  </a:lnTo>
                  <a:lnTo>
                    <a:pt x="147" y="35"/>
                  </a:lnTo>
                  <a:lnTo>
                    <a:pt x="136" y="5"/>
                  </a:lnTo>
                  <a:lnTo>
                    <a:pt x="106" y="12"/>
                  </a:lnTo>
                  <a:lnTo>
                    <a:pt x="106" y="0"/>
                  </a:lnTo>
                  <a:lnTo>
                    <a:pt x="89" y="2"/>
                  </a:lnTo>
                  <a:lnTo>
                    <a:pt x="63" y="14"/>
                  </a:lnTo>
                  <a:lnTo>
                    <a:pt x="10" y="0"/>
                  </a:lnTo>
                  <a:lnTo>
                    <a:pt x="0" y="25"/>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18" name="Freeform 418"/>
            <p:cNvSpPr/>
            <p:nvPr/>
          </p:nvSpPr>
          <p:spPr bwMode="auto">
            <a:xfrm>
              <a:off x="2888" y="1851"/>
              <a:ext cx="125" cy="132"/>
            </a:xfrm>
            <a:custGeom>
              <a:avLst/>
              <a:gdLst/>
              <a:ahLst/>
              <a:cxnLst>
                <a:cxn ang="0">
                  <a:pos x="0" y="26"/>
                </a:cxn>
                <a:cxn ang="0">
                  <a:pos x="10" y="152"/>
                </a:cxn>
                <a:cxn ang="0">
                  <a:pos x="141" y="154"/>
                </a:cxn>
                <a:cxn ang="0">
                  <a:pos x="163" y="135"/>
                </a:cxn>
                <a:cxn ang="0">
                  <a:pos x="168" y="120"/>
                </a:cxn>
                <a:cxn ang="0">
                  <a:pos x="115" y="34"/>
                </a:cxn>
                <a:cxn ang="0">
                  <a:pos x="141" y="62"/>
                </a:cxn>
                <a:cxn ang="0">
                  <a:pos x="152" y="36"/>
                </a:cxn>
                <a:cxn ang="0">
                  <a:pos x="141" y="5"/>
                </a:cxn>
                <a:cxn ang="0">
                  <a:pos x="110" y="12"/>
                </a:cxn>
                <a:cxn ang="0">
                  <a:pos x="110" y="0"/>
                </a:cxn>
                <a:cxn ang="0">
                  <a:pos x="92" y="2"/>
                </a:cxn>
                <a:cxn ang="0">
                  <a:pos x="65" y="15"/>
                </a:cxn>
                <a:cxn ang="0">
                  <a:pos x="10" y="0"/>
                </a:cxn>
                <a:cxn ang="0">
                  <a:pos x="0" y="26"/>
                </a:cxn>
              </a:cxnLst>
              <a:rect l="0" t="0" r="r" b="b"/>
              <a:pathLst>
                <a:path w="169" h="155">
                  <a:moveTo>
                    <a:pt x="0" y="26"/>
                  </a:moveTo>
                  <a:lnTo>
                    <a:pt x="10" y="152"/>
                  </a:lnTo>
                  <a:lnTo>
                    <a:pt x="141" y="154"/>
                  </a:lnTo>
                  <a:lnTo>
                    <a:pt x="163" y="135"/>
                  </a:lnTo>
                  <a:lnTo>
                    <a:pt x="168" y="120"/>
                  </a:lnTo>
                  <a:lnTo>
                    <a:pt x="115" y="34"/>
                  </a:lnTo>
                  <a:lnTo>
                    <a:pt x="141" y="62"/>
                  </a:lnTo>
                  <a:lnTo>
                    <a:pt x="152" y="36"/>
                  </a:lnTo>
                  <a:lnTo>
                    <a:pt x="141" y="5"/>
                  </a:lnTo>
                  <a:lnTo>
                    <a:pt x="110" y="12"/>
                  </a:lnTo>
                  <a:lnTo>
                    <a:pt x="110" y="0"/>
                  </a:lnTo>
                  <a:lnTo>
                    <a:pt x="92" y="2"/>
                  </a:lnTo>
                  <a:lnTo>
                    <a:pt x="65" y="15"/>
                  </a:lnTo>
                  <a:lnTo>
                    <a:pt x="10" y="0"/>
                  </a:lnTo>
                  <a:lnTo>
                    <a:pt x="0" y="2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19" name="Freeform 419"/>
            <p:cNvSpPr/>
            <p:nvPr/>
          </p:nvSpPr>
          <p:spPr bwMode="auto">
            <a:xfrm>
              <a:off x="2535" y="1486"/>
              <a:ext cx="23" cy="17"/>
            </a:xfrm>
            <a:custGeom>
              <a:avLst/>
              <a:gdLst/>
              <a:ahLst/>
              <a:cxnLst>
                <a:cxn ang="0">
                  <a:pos x="0" y="14"/>
                </a:cxn>
                <a:cxn ang="0">
                  <a:pos x="4" y="18"/>
                </a:cxn>
                <a:cxn ang="0">
                  <a:pos x="19" y="14"/>
                </a:cxn>
                <a:cxn ang="0">
                  <a:pos x="24" y="20"/>
                </a:cxn>
                <a:cxn ang="0">
                  <a:pos x="30" y="14"/>
                </a:cxn>
                <a:cxn ang="0">
                  <a:pos x="24" y="2"/>
                </a:cxn>
                <a:cxn ang="0">
                  <a:pos x="8" y="0"/>
                </a:cxn>
                <a:cxn ang="0">
                  <a:pos x="6" y="6"/>
                </a:cxn>
                <a:cxn ang="0">
                  <a:pos x="0" y="14"/>
                </a:cxn>
              </a:cxnLst>
              <a:rect l="0" t="0" r="r" b="b"/>
              <a:pathLst>
                <a:path w="31" h="21">
                  <a:moveTo>
                    <a:pt x="0" y="14"/>
                  </a:moveTo>
                  <a:lnTo>
                    <a:pt x="4" y="18"/>
                  </a:lnTo>
                  <a:lnTo>
                    <a:pt x="19" y="14"/>
                  </a:lnTo>
                  <a:lnTo>
                    <a:pt x="24" y="20"/>
                  </a:lnTo>
                  <a:lnTo>
                    <a:pt x="30" y="14"/>
                  </a:lnTo>
                  <a:lnTo>
                    <a:pt x="24" y="2"/>
                  </a:lnTo>
                  <a:lnTo>
                    <a:pt x="8" y="0"/>
                  </a:lnTo>
                  <a:lnTo>
                    <a:pt x="6" y="6"/>
                  </a:lnTo>
                  <a:lnTo>
                    <a:pt x="0" y="1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20" name="Freeform 420"/>
            <p:cNvSpPr/>
            <p:nvPr/>
          </p:nvSpPr>
          <p:spPr bwMode="auto">
            <a:xfrm>
              <a:off x="2535" y="1486"/>
              <a:ext cx="27" cy="23"/>
            </a:xfrm>
            <a:custGeom>
              <a:avLst/>
              <a:gdLst/>
              <a:ahLst/>
              <a:cxnLst>
                <a:cxn ang="0">
                  <a:pos x="0" y="18"/>
                </a:cxn>
                <a:cxn ang="0">
                  <a:pos x="5" y="23"/>
                </a:cxn>
                <a:cxn ang="0">
                  <a:pos x="23" y="18"/>
                </a:cxn>
                <a:cxn ang="0">
                  <a:pos x="29" y="26"/>
                </a:cxn>
                <a:cxn ang="0">
                  <a:pos x="36" y="18"/>
                </a:cxn>
                <a:cxn ang="0">
                  <a:pos x="29" y="3"/>
                </a:cxn>
                <a:cxn ang="0">
                  <a:pos x="10" y="0"/>
                </a:cxn>
                <a:cxn ang="0">
                  <a:pos x="7" y="8"/>
                </a:cxn>
                <a:cxn ang="0">
                  <a:pos x="0" y="18"/>
                </a:cxn>
              </a:cxnLst>
              <a:rect l="0" t="0" r="r" b="b"/>
              <a:pathLst>
                <a:path w="37" h="27">
                  <a:moveTo>
                    <a:pt x="0" y="18"/>
                  </a:moveTo>
                  <a:lnTo>
                    <a:pt x="5" y="23"/>
                  </a:lnTo>
                  <a:lnTo>
                    <a:pt x="23" y="18"/>
                  </a:lnTo>
                  <a:lnTo>
                    <a:pt x="29" y="26"/>
                  </a:lnTo>
                  <a:lnTo>
                    <a:pt x="36" y="18"/>
                  </a:lnTo>
                  <a:lnTo>
                    <a:pt x="29" y="3"/>
                  </a:lnTo>
                  <a:lnTo>
                    <a:pt x="10" y="0"/>
                  </a:lnTo>
                  <a:lnTo>
                    <a:pt x="7" y="8"/>
                  </a:lnTo>
                  <a:lnTo>
                    <a:pt x="0"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21" name="Freeform 421"/>
            <p:cNvSpPr/>
            <p:nvPr/>
          </p:nvSpPr>
          <p:spPr bwMode="auto">
            <a:xfrm>
              <a:off x="2548" y="1435"/>
              <a:ext cx="2" cy="3"/>
            </a:xfrm>
            <a:custGeom>
              <a:avLst/>
              <a:gdLst/>
              <a:ahLst/>
              <a:cxnLst>
                <a:cxn ang="0">
                  <a:pos x="0" y="4"/>
                </a:cxn>
                <a:cxn ang="0">
                  <a:pos x="0" y="0"/>
                </a:cxn>
                <a:cxn ang="0">
                  <a:pos x="2" y="0"/>
                </a:cxn>
                <a:cxn ang="0">
                  <a:pos x="0" y="4"/>
                </a:cxn>
              </a:cxnLst>
              <a:rect l="0" t="0" r="r" b="b"/>
              <a:pathLst>
                <a:path w="3" h="5">
                  <a:moveTo>
                    <a:pt x="0" y="4"/>
                  </a:moveTo>
                  <a:lnTo>
                    <a:pt x="0" y="0"/>
                  </a:lnTo>
                  <a:lnTo>
                    <a:pt x="2" y="0"/>
                  </a:lnTo>
                  <a:lnTo>
                    <a:pt x="0" y="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22" name="Freeform 422"/>
            <p:cNvSpPr/>
            <p:nvPr/>
          </p:nvSpPr>
          <p:spPr bwMode="auto">
            <a:xfrm>
              <a:off x="2548" y="1435"/>
              <a:ext cx="7" cy="9"/>
            </a:xfrm>
            <a:custGeom>
              <a:avLst/>
              <a:gdLst/>
              <a:ahLst/>
              <a:cxnLst>
                <a:cxn ang="0">
                  <a:pos x="0" y="10"/>
                </a:cxn>
                <a:cxn ang="0">
                  <a:pos x="0" y="0"/>
                </a:cxn>
                <a:cxn ang="0">
                  <a:pos x="8" y="0"/>
                </a:cxn>
                <a:cxn ang="0">
                  <a:pos x="0" y="10"/>
                </a:cxn>
              </a:cxnLst>
              <a:rect l="0" t="0" r="r" b="b"/>
              <a:pathLst>
                <a:path w="9" h="11">
                  <a:moveTo>
                    <a:pt x="0" y="10"/>
                  </a:moveTo>
                  <a:lnTo>
                    <a:pt x="0" y="0"/>
                  </a:lnTo>
                  <a:lnTo>
                    <a:pt x="8"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23" name="Freeform 423"/>
            <p:cNvSpPr/>
            <p:nvPr/>
          </p:nvSpPr>
          <p:spPr bwMode="auto">
            <a:xfrm>
              <a:off x="2550" y="1443"/>
              <a:ext cx="3" cy="2"/>
            </a:xfrm>
            <a:custGeom>
              <a:avLst/>
              <a:gdLst/>
              <a:ahLst/>
              <a:cxnLst>
                <a:cxn ang="0">
                  <a:pos x="0" y="1"/>
                </a:cxn>
                <a:cxn ang="0">
                  <a:pos x="2" y="0"/>
                </a:cxn>
                <a:cxn ang="0">
                  <a:pos x="4" y="2"/>
                </a:cxn>
                <a:cxn ang="0">
                  <a:pos x="0" y="1"/>
                </a:cxn>
              </a:cxnLst>
              <a:rect l="0" t="0" r="r" b="b"/>
              <a:pathLst>
                <a:path w="5" h="3">
                  <a:moveTo>
                    <a:pt x="0" y="1"/>
                  </a:moveTo>
                  <a:lnTo>
                    <a:pt x="2" y="0"/>
                  </a:lnTo>
                  <a:lnTo>
                    <a:pt x="4" y="2"/>
                  </a:lnTo>
                  <a:lnTo>
                    <a:pt x="0" y="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24" name="Freeform 424"/>
            <p:cNvSpPr/>
            <p:nvPr/>
          </p:nvSpPr>
          <p:spPr bwMode="auto">
            <a:xfrm>
              <a:off x="2550" y="1443"/>
              <a:ext cx="8" cy="8"/>
            </a:xfrm>
            <a:custGeom>
              <a:avLst/>
              <a:gdLst/>
              <a:ahLst/>
              <a:cxnLst>
                <a:cxn ang="0">
                  <a:pos x="0" y="5"/>
                </a:cxn>
                <a:cxn ang="0">
                  <a:pos x="5" y="0"/>
                </a:cxn>
                <a:cxn ang="0">
                  <a:pos x="10" y="8"/>
                </a:cxn>
                <a:cxn ang="0">
                  <a:pos x="0" y="5"/>
                </a:cxn>
              </a:cxnLst>
              <a:rect l="0" t="0" r="r" b="b"/>
              <a:pathLst>
                <a:path w="11" h="9">
                  <a:moveTo>
                    <a:pt x="0" y="5"/>
                  </a:moveTo>
                  <a:lnTo>
                    <a:pt x="5" y="0"/>
                  </a:lnTo>
                  <a:lnTo>
                    <a:pt x="10" y="8"/>
                  </a:lnTo>
                  <a:lnTo>
                    <a:pt x="0"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25" name="Freeform 425"/>
            <p:cNvSpPr/>
            <p:nvPr/>
          </p:nvSpPr>
          <p:spPr bwMode="auto">
            <a:xfrm>
              <a:off x="2558" y="1429"/>
              <a:ext cx="80" cy="142"/>
            </a:xfrm>
            <a:custGeom>
              <a:avLst/>
              <a:gdLst/>
              <a:ahLst/>
              <a:cxnLst>
                <a:cxn ang="0">
                  <a:pos x="0" y="41"/>
                </a:cxn>
                <a:cxn ang="0">
                  <a:pos x="3" y="14"/>
                </a:cxn>
                <a:cxn ang="0">
                  <a:pos x="15" y="3"/>
                </a:cxn>
                <a:cxn ang="0">
                  <a:pos x="40" y="0"/>
                </a:cxn>
                <a:cxn ang="0">
                  <a:pos x="27" y="20"/>
                </a:cxn>
                <a:cxn ang="0">
                  <a:pos x="57" y="22"/>
                </a:cxn>
                <a:cxn ang="0">
                  <a:pos x="37" y="53"/>
                </a:cxn>
                <a:cxn ang="0">
                  <a:pos x="62" y="61"/>
                </a:cxn>
                <a:cxn ang="0">
                  <a:pos x="84" y="96"/>
                </a:cxn>
                <a:cxn ang="0">
                  <a:pos x="80" y="96"/>
                </a:cxn>
                <a:cxn ang="0">
                  <a:pos x="87" y="106"/>
                </a:cxn>
                <a:cxn ang="0">
                  <a:pos x="81" y="116"/>
                </a:cxn>
                <a:cxn ang="0">
                  <a:pos x="107" y="119"/>
                </a:cxn>
                <a:cxn ang="0">
                  <a:pos x="92" y="139"/>
                </a:cxn>
                <a:cxn ang="0">
                  <a:pos x="104" y="145"/>
                </a:cxn>
                <a:cxn ang="0">
                  <a:pos x="5" y="167"/>
                </a:cxn>
                <a:cxn ang="0">
                  <a:pos x="47" y="136"/>
                </a:cxn>
                <a:cxn ang="0">
                  <a:pos x="37" y="142"/>
                </a:cxn>
                <a:cxn ang="0">
                  <a:pos x="9" y="131"/>
                </a:cxn>
                <a:cxn ang="0">
                  <a:pos x="30" y="122"/>
                </a:cxn>
                <a:cxn ang="0">
                  <a:pos x="17" y="116"/>
                </a:cxn>
                <a:cxn ang="0">
                  <a:pos x="43" y="104"/>
                </a:cxn>
                <a:cxn ang="0">
                  <a:pos x="45" y="88"/>
                </a:cxn>
                <a:cxn ang="0">
                  <a:pos x="32" y="83"/>
                </a:cxn>
                <a:cxn ang="0">
                  <a:pos x="40" y="73"/>
                </a:cxn>
                <a:cxn ang="0">
                  <a:pos x="12" y="78"/>
                </a:cxn>
                <a:cxn ang="0">
                  <a:pos x="12" y="53"/>
                </a:cxn>
                <a:cxn ang="0">
                  <a:pos x="3" y="66"/>
                </a:cxn>
                <a:cxn ang="0">
                  <a:pos x="9" y="42"/>
                </a:cxn>
                <a:cxn ang="0">
                  <a:pos x="0" y="41"/>
                </a:cxn>
              </a:cxnLst>
              <a:rect l="0" t="0" r="r" b="b"/>
              <a:pathLst>
                <a:path w="108" h="168">
                  <a:moveTo>
                    <a:pt x="0" y="41"/>
                  </a:moveTo>
                  <a:lnTo>
                    <a:pt x="3" y="14"/>
                  </a:lnTo>
                  <a:lnTo>
                    <a:pt x="15" y="3"/>
                  </a:lnTo>
                  <a:lnTo>
                    <a:pt x="40" y="0"/>
                  </a:lnTo>
                  <a:lnTo>
                    <a:pt x="27" y="20"/>
                  </a:lnTo>
                  <a:lnTo>
                    <a:pt x="57" y="22"/>
                  </a:lnTo>
                  <a:lnTo>
                    <a:pt x="37" y="53"/>
                  </a:lnTo>
                  <a:lnTo>
                    <a:pt x="62" y="61"/>
                  </a:lnTo>
                  <a:lnTo>
                    <a:pt x="84" y="96"/>
                  </a:lnTo>
                  <a:lnTo>
                    <a:pt x="80" y="96"/>
                  </a:lnTo>
                  <a:lnTo>
                    <a:pt x="87" y="106"/>
                  </a:lnTo>
                  <a:lnTo>
                    <a:pt x="81" y="116"/>
                  </a:lnTo>
                  <a:lnTo>
                    <a:pt x="107" y="119"/>
                  </a:lnTo>
                  <a:lnTo>
                    <a:pt x="92" y="139"/>
                  </a:lnTo>
                  <a:lnTo>
                    <a:pt x="104" y="145"/>
                  </a:lnTo>
                  <a:lnTo>
                    <a:pt x="5" y="167"/>
                  </a:lnTo>
                  <a:lnTo>
                    <a:pt x="47" y="136"/>
                  </a:lnTo>
                  <a:lnTo>
                    <a:pt x="37" y="142"/>
                  </a:lnTo>
                  <a:lnTo>
                    <a:pt x="9" y="131"/>
                  </a:lnTo>
                  <a:lnTo>
                    <a:pt x="30" y="122"/>
                  </a:lnTo>
                  <a:lnTo>
                    <a:pt x="17" y="116"/>
                  </a:lnTo>
                  <a:lnTo>
                    <a:pt x="43" y="104"/>
                  </a:lnTo>
                  <a:lnTo>
                    <a:pt x="45" y="88"/>
                  </a:lnTo>
                  <a:lnTo>
                    <a:pt x="32" y="83"/>
                  </a:lnTo>
                  <a:lnTo>
                    <a:pt x="40" y="73"/>
                  </a:lnTo>
                  <a:lnTo>
                    <a:pt x="12" y="78"/>
                  </a:lnTo>
                  <a:lnTo>
                    <a:pt x="12" y="53"/>
                  </a:lnTo>
                  <a:lnTo>
                    <a:pt x="3" y="66"/>
                  </a:lnTo>
                  <a:lnTo>
                    <a:pt x="9" y="42"/>
                  </a:lnTo>
                  <a:lnTo>
                    <a:pt x="0" y="4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26" name="Freeform 426"/>
            <p:cNvSpPr/>
            <p:nvPr/>
          </p:nvSpPr>
          <p:spPr bwMode="auto">
            <a:xfrm>
              <a:off x="2558" y="1429"/>
              <a:ext cx="84" cy="148"/>
            </a:xfrm>
            <a:custGeom>
              <a:avLst/>
              <a:gdLst/>
              <a:ahLst/>
              <a:cxnLst>
                <a:cxn ang="0">
                  <a:pos x="0" y="42"/>
                </a:cxn>
                <a:cxn ang="0">
                  <a:pos x="3" y="15"/>
                </a:cxn>
                <a:cxn ang="0">
                  <a:pos x="16" y="3"/>
                </a:cxn>
                <a:cxn ang="0">
                  <a:pos x="42" y="0"/>
                </a:cxn>
                <a:cxn ang="0">
                  <a:pos x="29" y="21"/>
                </a:cxn>
                <a:cxn ang="0">
                  <a:pos x="60" y="23"/>
                </a:cxn>
                <a:cxn ang="0">
                  <a:pos x="39" y="55"/>
                </a:cxn>
                <a:cxn ang="0">
                  <a:pos x="66" y="63"/>
                </a:cxn>
                <a:cxn ang="0">
                  <a:pos x="89" y="99"/>
                </a:cxn>
                <a:cxn ang="0">
                  <a:pos x="84" y="99"/>
                </a:cxn>
                <a:cxn ang="0">
                  <a:pos x="92" y="110"/>
                </a:cxn>
                <a:cxn ang="0">
                  <a:pos x="86" y="120"/>
                </a:cxn>
                <a:cxn ang="0">
                  <a:pos x="113" y="123"/>
                </a:cxn>
                <a:cxn ang="0">
                  <a:pos x="97" y="144"/>
                </a:cxn>
                <a:cxn ang="0">
                  <a:pos x="110" y="150"/>
                </a:cxn>
                <a:cxn ang="0">
                  <a:pos x="5" y="173"/>
                </a:cxn>
                <a:cxn ang="0">
                  <a:pos x="50" y="141"/>
                </a:cxn>
                <a:cxn ang="0">
                  <a:pos x="39" y="147"/>
                </a:cxn>
                <a:cxn ang="0">
                  <a:pos x="10" y="136"/>
                </a:cxn>
                <a:cxn ang="0">
                  <a:pos x="32" y="126"/>
                </a:cxn>
                <a:cxn ang="0">
                  <a:pos x="18" y="120"/>
                </a:cxn>
                <a:cxn ang="0">
                  <a:pos x="45" y="108"/>
                </a:cxn>
                <a:cxn ang="0">
                  <a:pos x="47" y="91"/>
                </a:cxn>
                <a:cxn ang="0">
                  <a:pos x="34" y="86"/>
                </a:cxn>
                <a:cxn ang="0">
                  <a:pos x="42" y="76"/>
                </a:cxn>
                <a:cxn ang="0">
                  <a:pos x="13" y="81"/>
                </a:cxn>
                <a:cxn ang="0">
                  <a:pos x="13" y="55"/>
                </a:cxn>
                <a:cxn ang="0">
                  <a:pos x="3" y="68"/>
                </a:cxn>
                <a:cxn ang="0">
                  <a:pos x="10" y="44"/>
                </a:cxn>
                <a:cxn ang="0">
                  <a:pos x="0" y="42"/>
                </a:cxn>
              </a:cxnLst>
              <a:rect l="0" t="0" r="r" b="b"/>
              <a:pathLst>
                <a:path w="114" h="174">
                  <a:moveTo>
                    <a:pt x="0" y="42"/>
                  </a:moveTo>
                  <a:lnTo>
                    <a:pt x="3" y="15"/>
                  </a:lnTo>
                  <a:lnTo>
                    <a:pt x="16" y="3"/>
                  </a:lnTo>
                  <a:lnTo>
                    <a:pt x="42" y="0"/>
                  </a:lnTo>
                  <a:lnTo>
                    <a:pt x="29" y="21"/>
                  </a:lnTo>
                  <a:lnTo>
                    <a:pt x="60" y="23"/>
                  </a:lnTo>
                  <a:lnTo>
                    <a:pt x="39" y="55"/>
                  </a:lnTo>
                  <a:lnTo>
                    <a:pt x="66" y="63"/>
                  </a:lnTo>
                  <a:lnTo>
                    <a:pt x="89" y="99"/>
                  </a:lnTo>
                  <a:lnTo>
                    <a:pt x="84" y="99"/>
                  </a:lnTo>
                  <a:lnTo>
                    <a:pt x="92" y="110"/>
                  </a:lnTo>
                  <a:lnTo>
                    <a:pt x="86" y="120"/>
                  </a:lnTo>
                  <a:lnTo>
                    <a:pt x="113" y="123"/>
                  </a:lnTo>
                  <a:lnTo>
                    <a:pt x="97" y="144"/>
                  </a:lnTo>
                  <a:lnTo>
                    <a:pt x="110" y="150"/>
                  </a:lnTo>
                  <a:lnTo>
                    <a:pt x="5" y="173"/>
                  </a:lnTo>
                  <a:lnTo>
                    <a:pt x="50" y="141"/>
                  </a:lnTo>
                  <a:lnTo>
                    <a:pt x="39" y="147"/>
                  </a:lnTo>
                  <a:lnTo>
                    <a:pt x="10" y="136"/>
                  </a:lnTo>
                  <a:lnTo>
                    <a:pt x="32" y="126"/>
                  </a:lnTo>
                  <a:lnTo>
                    <a:pt x="18" y="120"/>
                  </a:lnTo>
                  <a:lnTo>
                    <a:pt x="45" y="108"/>
                  </a:lnTo>
                  <a:lnTo>
                    <a:pt x="47" y="91"/>
                  </a:lnTo>
                  <a:lnTo>
                    <a:pt x="34" y="86"/>
                  </a:lnTo>
                  <a:lnTo>
                    <a:pt x="42" y="76"/>
                  </a:lnTo>
                  <a:lnTo>
                    <a:pt x="13" y="81"/>
                  </a:lnTo>
                  <a:lnTo>
                    <a:pt x="13" y="55"/>
                  </a:lnTo>
                  <a:lnTo>
                    <a:pt x="3" y="68"/>
                  </a:lnTo>
                  <a:lnTo>
                    <a:pt x="10" y="44"/>
                  </a:lnTo>
                  <a:lnTo>
                    <a:pt x="0" y="4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27" name="Freeform 427"/>
            <p:cNvSpPr/>
            <p:nvPr/>
          </p:nvSpPr>
          <p:spPr bwMode="auto">
            <a:xfrm>
              <a:off x="791" y="1166"/>
              <a:ext cx="321" cy="325"/>
            </a:xfrm>
            <a:custGeom>
              <a:avLst/>
              <a:gdLst/>
              <a:ahLst/>
              <a:cxnLst>
                <a:cxn ang="0">
                  <a:pos x="28" y="153"/>
                </a:cxn>
                <a:cxn ang="0">
                  <a:pos x="31" y="167"/>
                </a:cxn>
                <a:cxn ang="0">
                  <a:pos x="80" y="175"/>
                </a:cxn>
                <a:cxn ang="0">
                  <a:pos x="98" y="170"/>
                </a:cxn>
                <a:cxn ang="0">
                  <a:pos x="43" y="215"/>
                </a:cxn>
                <a:cxn ang="0">
                  <a:pos x="41" y="235"/>
                </a:cxn>
                <a:cxn ang="0">
                  <a:pos x="41" y="248"/>
                </a:cxn>
                <a:cxn ang="0">
                  <a:pos x="51" y="266"/>
                </a:cxn>
                <a:cxn ang="0">
                  <a:pos x="75" y="279"/>
                </a:cxn>
                <a:cxn ang="0">
                  <a:pos x="83" y="266"/>
                </a:cxn>
                <a:cxn ang="0">
                  <a:pos x="88" y="302"/>
                </a:cxn>
                <a:cxn ang="0">
                  <a:pos x="134" y="305"/>
                </a:cxn>
                <a:cxn ang="0">
                  <a:pos x="147" y="302"/>
                </a:cxn>
                <a:cxn ang="0">
                  <a:pos x="136" y="341"/>
                </a:cxn>
                <a:cxn ang="0">
                  <a:pos x="113" y="358"/>
                </a:cxn>
                <a:cxn ang="0">
                  <a:pos x="69" y="380"/>
                </a:cxn>
                <a:cxn ang="0">
                  <a:pos x="121" y="364"/>
                </a:cxn>
                <a:cxn ang="0">
                  <a:pos x="129" y="346"/>
                </a:cxn>
                <a:cxn ang="0">
                  <a:pos x="201" y="310"/>
                </a:cxn>
                <a:cxn ang="0">
                  <a:pos x="201" y="284"/>
                </a:cxn>
                <a:cxn ang="0">
                  <a:pos x="258" y="222"/>
                </a:cxn>
                <a:cxn ang="0">
                  <a:pos x="271" y="237"/>
                </a:cxn>
                <a:cxn ang="0">
                  <a:pos x="276" y="250"/>
                </a:cxn>
                <a:cxn ang="0">
                  <a:pos x="235" y="277"/>
                </a:cxn>
                <a:cxn ang="0">
                  <a:pos x="238" y="289"/>
                </a:cxn>
                <a:cxn ang="0">
                  <a:pos x="292" y="261"/>
                </a:cxn>
                <a:cxn ang="0">
                  <a:pos x="295" y="242"/>
                </a:cxn>
                <a:cxn ang="0">
                  <a:pos x="315" y="245"/>
                </a:cxn>
                <a:cxn ang="0">
                  <a:pos x="349" y="271"/>
                </a:cxn>
                <a:cxn ang="0">
                  <a:pos x="416" y="271"/>
                </a:cxn>
                <a:cxn ang="0">
                  <a:pos x="413" y="282"/>
                </a:cxn>
                <a:cxn ang="0">
                  <a:pos x="434" y="284"/>
                </a:cxn>
                <a:cxn ang="0">
                  <a:pos x="393" y="266"/>
                </a:cxn>
                <a:cxn ang="0">
                  <a:pos x="238" y="24"/>
                </a:cxn>
                <a:cxn ang="0">
                  <a:pos x="191" y="8"/>
                </a:cxn>
                <a:cxn ang="0">
                  <a:pos x="173" y="13"/>
                </a:cxn>
                <a:cxn ang="0">
                  <a:pos x="165" y="0"/>
                </a:cxn>
                <a:cxn ang="0">
                  <a:pos x="121" y="16"/>
                </a:cxn>
                <a:cxn ang="0">
                  <a:pos x="116" y="21"/>
                </a:cxn>
                <a:cxn ang="0">
                  <a:pos x="95" y="39"/>
                </a:cxn>
                <a:cxn ang="0">
                  <a:pos x="67" y="57"/>
                </a:cxn>
                <a:cxn ang="0">
                  <a:pos x="31" y="75"/>
                </a:cxn>
                <a:cxn ang="0">
                  <a:pos x="67" y="109"/>
                </a:cxn>
                <a:cxn ang="0">
                  <a:pos x="88" y="119"/>
                </a:cxn>
                <a:cxn ang="0">
                  <a:pos x="106" y="129"/>
                </a:cxn>
                <a:cxn ang="0">
                  <a:pos x="67" y="132"/>
                </a:cxn>
                <a:cxn ang="0">
                  <a:pos x="48" y="121"/>
                </a:cxn>
              </a:cxnLst>
              <a:rect l="0" t="0" r="r" b="b"/>
              <a:pathLst>
                <a:path w="435" h="381">
                  <a:moveTo>
                    <a:pt x="0" y="145"/>
                  </a:moveTo>
                  <a:lnTo>
                    <a:pt x="28" y="153"/>
                  </a:lnTo>
                  <a:lnTo>
                    <a:pt x="20" y="156"/>
                  </a:lnTo>
                  <a:lnTo>
                    <a:pt x="31" y="167"/>
                  </a:lnTo>
                  <a:lnTo>
                    <a:pt x="75" y="167"/>
                  </a:lnTo>
                  <a:lnTo>
                    <a:pt x="80" y="175"/>
                  </a:lnTo>
                  <a:lnTo>
                    <a:pt x="109" y="165"/>
                  </a:lnTo>
                  <a:lnTo>
                    <a:pt x="98" y="170"/>
                  </a:lnTo>
                  <a:lnTo>
                    <a:pt x="103" y="194"/>
                  </a:lnTo>
                  <a:lnTo>
                    <a:pt x="43" y="215"/>
                  </a:lnTo>
                  <a:lnTo>
                    <a:pt x="28" y="237"/>
                  </a:lnTo>
                  <a:lnTo>
                    <a:pt x="41" y="235"/>
                  </a:lnTo>
                  <a:lnTo>
                    <a:pt x="34" y="240"/>
                  </a:lnTo>
                  <a:lnTo>
                    <a:pt x="41" y="248"/>
                  </a:lnTo>
                  <a:lnTo>
                    <a:pt x="64" y="253"/>
                  </a:lnTo>
                  <a:lnTo>
                    <a:pt x="51" y="266"/>
                  </a:lnTo>
                  <a:lnTo>
                    <a:pt x="64" y="277"/>
                  </a:lnTo>
                  <a:lnTo>
                    <a:pt x="75" y="279"/>
                  </a:lnTo>
                  <a:lnTo>
                    <a:pt x="98" y="253"/>
                  </a:lnTo>
                  <a:lnTo>
                    <a:pt x="83" y="266"/>
                  </a:lnTo>
                  <a:lnTo>
                    <a:pt x="95" y="289"/>
                  </a:lnTo>
                  <a:lnTo>
                    <a:pt x="88" y="302"/>
                  </a:lnTo>
                  <a:lnTo>
                    <a:pt x="113" y="286"/>
                  </a:lnTo>
                  <a:lnTo>
                    <a:pt x="134" y="305"/>
                  </a:lnTo>
                  <a:lnTo>
                    <a:pt x="139" y="291"/>
                  </a:lnTo>
                  <a:lnTo>
                    <a:pt x="147" y="302"/>
                  </a:lnTo>
                  <a:lnTo>
                    <a:pt x="165" y="289"/>
                  </a:lnTo>
                  <a:lnTo>
                    <a:pt x="136" y="341"/>
                  </a:lnTo>
                  <a:lnTo>
                    <a:pt x="116" y="348"/>
                  </a:lnTo>
                  <a:lnTo>
                    <a:pt x="113" y="358"/>
                  </a:lnTo>
                  <a:lnTo>
                    <a:pt x="88" y="358"/>
                  </a:lnTo>
                  <a:lnTo>
                    <a:pt x="69" y="380"/>
                  </a:lnTo>
                  <a:lnTo>
                    <a:pt x="95" y="361"/>
                  </a:lnTo>
                  <a:lnTo>
                    <a:pt x="121" y="364"/>
                  </a:lnTo>
                  <a:lnTo>
                    <a:pt x="136" y="353"/>
                  </a:lnTo>
                  <a:lnTo>
                    <a:pt x="129" y="346"/>
                  </a:lnTo>
                  <a:lnTo>
                    <a:pt x="147" y="346"/>
                  </a:lnTo>
                  <a:lnTo>
                    <a:pt x="201" y="310"/>
                  </a:lnTo>
                  <a:lnTo>
                    <a:pt x="214" y="294"/>
                  </a:lnTo>
                  <a:lnTo>
                    <a:pt x="201" y="284"/>
                  </a:lnTo>
                  <a:lnTo>
                    <a:pt x="253" y="242"/>
                  </a:lnTo>
                  <a:lnTo>
                    <a:pt x="258" y="222"/>
                  </a:lnTo>
                  <a:lnTo>
                    <a:pt x="255" y="242"/>
                  </a:lnTo>
                  <a:lnTo>
                    <a:pt x="271" y="237"/>
                  </a:lnTo>
                  <a:lnTo>
                    <a:pt x="263" y="248"/>
                  </a:lnTo>
                  <a:lnTo>
                    <a:pt x="276" y="250"/>
                  </a:lnTo>
                  <a:lnTo>
                    <a:pt x="243" y="253"/>
                  </a:lnTo>
                  <a:lnTo>
                    <a:pt x="235" y="277"/>
                  </a:lnTo>
                  <a:lnTo>
                    <a:pt x="251" y="277"/>
                  </a:lnTo>
                  <a:lnTo>
                    <a:pt x="238" y="289"/>
                  </a:lnTo>
                  <a:lnTo>
                    <a:pt x="281" y="271"/>
                  </a:lnTo>
                  <a:lnTo>
                    <a:pt x="292" y="261"/>
                  </a:lnTo>
                  <a:lnTo>
                    <a:pt x="281" y="253"/>
                  </a:lnTo>
                  <a:lnTo>
                    <a:pt x="295" y="242"/>
                  </a:lnTo>
                  <a:lnTo>
                    <a:pt x="292" y="250"/>
                  </a:lnTo>
                  <a:lnTo>
                    <a:pt x="315" y="245"/>
                  </a:lnTo>
                  <a:lnTo>
                    <a:pt x="310" y="256"/>
                  </a:lnTo>
                  <a:lnTo>
                    <a:pt x="349" y="271"/>
                  </a:lnTo>
                  <a:lnTo>
                    <a:pt x="405" y="277"/>
                  </a:lnTo>
                  <a:lnTo>
                    <a:pt x="416" y="271"/>
                  </a:lnTo>
                  <a:lnTo>
                    <a:pt x="421" y="274"/>
                  </a:lnTo>
                  <a:lnTo>
                    <a:pt x="413" y="282"/>
                  </a:lnTo>
                  <a:lnTo>
                    <a:pt x="426" y="289"/>
                  </a:lnTo>
                  <a:lnTo>
                    <a:pt x="434" y="284"/>
                  </a:lnTo>
                  <a:lnTo>
                    <a:pt x="421" y="266"/>
                  </a:lnTo>
                  <a:lnTo>
                    <a:pt x="393" y="266"/>
                  </a:lnTo>
                  <a:lnTo>
                    <a:pt x="393" y="44"/>
                  </a:lnTo>
                  <a:lnTo>
                    <a:pt x="238" y="24"/>
                  </a:lnTo>
                  <a:lnTo>
                    <a:pt x="233" y="13"/>
                  </a:lnTo>
                  <a:lnTo>
                    <a:pt x="191" y="8"/>
                  </a:lnTo>
                  <a:lnTo>
                    <a:pt x="186" y="16"/>
                  </a:lnTo>
                  <a:lnTo>
                    <a:pt x="173" y="13"/>
                  </a:lnTo>
                  <a:lnTo>
                    <a:pt x="183" y="5"/>
                  </a:lnTo>
                  <a:lnTo>
                    <a:pt x="165" y="0"/>
                  </a:lnTo>
                  <a:lnTo>
                    <a:pt x="150" y="13"/>
                  </a:lnTo>
                  <a:lnTo>
                    <a:pt x="121" y="16"/>
                  </a:lnTo>
                  <a:lnTo>
                    <a:pt x="118" y="32"/>
                  </a:lnTo>
                  <a:lnTo>
                    <a:pt x="116" y="21"/>
                  </a:lnTo>
                  <a:lnTo>
                    <a:pt x="90" y="29"/>
                  </a:lnTo>
                  <a:lnTo>
                    <a:pt x="95" y="39"/>
                  </a:lnTo>
                  <a:lnTo>
                    <a:pt x="83" y="36"/>
                  </a:lnTo>
                  <a:lnTo>
                    <a:pt x="67" y="57"/>
                  </a:lnTo>
                  <a:lnTo>
                    <a:pt x="28" y="62"/>
                  </a:lnTo>
                  <a:lnTo>
                    <a:pt x="31" y="75"/>
                  </a:lnTo>
                  <a:lnTo>
                    <a:pt x="20" y="78"/>
                  </a:lnTo>
                  <a:lnTo>
                    <a:pt x="67" y="109"/>
                  </a:lnTo>
                  <a:lnTo>
                    <a:pt x="126" y="124"/>
                  </a:lnTo>
                  <a:lnTo>
                    <a:pt x="88" y="119"/>
                  </a:lnTo>
                  <a:lnTo>
                    <a:pt x="90" y="126"/>
                  </a:lnTo>
                  <a:lnTo>
                    <a:pt x="106" y="129"/>
                  </a:lnTo>
                  <a:lnTo>
                    <a:pt x="90" y="134"/>
                  </a:lnTo>
                  <a:lnTo>
                    <a:pt x="67" y="132"/>
                  </a:lnTo>
                  <a:lnTo>
                    <a:pt x="67" y="121"/>
                  </a:lnTo>
                  <a:lnTo>
                    <a:pt x="48" y="121"/>
                  </a:lnTo>
                  <a:lnTo>
                    <a:pt x="0" y="14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28" name="Freeform 428"/>
            <p:cNvSpPr/>
            <p:nvPr/>
          </p:nvSpPr>
          <p:spPr bwMode="auto">
            <a:xfrm>
              <a:off x="791" y="1166"/>
              <a:ext cx="326" cy="330"/>
            </a:xfrm>
            <a:custGeom>
              <a:avLst/>
              <a:gdLst/>
              <a:ahLst/>
              <a:cxnLst>
                <a:cxn ang="0">
                  <a:pos x="28" y="155"/>
                </a:cxn>
                <a:cxn ang="0">
                  <a:pos x="31" y="170"/>
                </a:cxn>
                <a:cxn ang="0">
                  <a:pos x="81" y="178"/>
                </a:cxn>
                <a:cxn ang="0">
                  <a:pos x="99" y="173"/>
                </a:cxn>
                <a:cxn ang="0">
                  <a:pos x="44" y="218"/>
                </a:cxn>
                <a:cxn ang="0">
                  <a:pos x="42" y="239"/>
                </a:cxn>
                <a:cxn ang="0">
                  <a:pos x="42" y="252"/>
                </a:cxn>
                <a:cxn ang="0">
                  <a:pos x="52" y="270"/>
                </a:cxn>
                <a:cxn ang="0">
                  <a:pos x="76" y="283"/>
                </a:cxn>
                <a:cxn ang="0">
                  <a:pos x="84" y="270"/>
                </a:cxn>
                <a:cxn ang="0">
                  <a:pos x="89" y="307"/>
                </a:cxn>
                <a:cxn ang="0">
                  <a:pos x="136" y="310"/>
                </a:cxn>
                <a:cxn ang="0">
                  <a:pos x="149" y="307"/>
                </a:cxn>
                <a:cxn ang="0">
                  <a:pos x="138" y="346"/>
                </a:cxn>
                <a:cxn ang="0">
                  <a:pos x="115" y="364"/>
                </a:cxn>
                <a:cxn ang="0">
                  <a:pos x="70" y="386"/>
                </a:cxn>
                <a:cxn ang="0">
                  <a:pos x="123" y="370"/>
                </a:cxn>
                <a:cxn ang="0">
                  <a:pos x="131" y="351"/>
                </a:cxn>
                <a:cxn ang="0">
                  <a:pos x="204" y="315"/>
                </a:cxn>
                <a:cxn ang="0">
                  <a:pos x="204" y="288"/>
                </a:cxn>
                <a:cxn ang="0">
                  <a:pos x="262" y="226"/>
                </a:cxn>
                <a:cxn ang="0">
                  <a:pos x="275" y="241"/>
                </a:cxn>
                <a:cxn ang="0">
                  <a:pos x="280" y="254"/>
                </a:cxn>
                <a:cxn ang="0">
                  <a:pos x="238" y="281"/>
                </a:cxn>
                <a:cxn ang="0">
                  <a:pos x="241" y="294"/>
                </a:cxn>
                <a:cxn ang="0">
                  <a:pos x="296" y="265"/>
                </a:cxn>
                <a:cxn ang="0">
                  <a:pos x="299" y="246"/>
                </a:cxn>
                <a:cxn ang="0">
                  <a:pos x="319" y="249"/>
                </a:cxn>
                <a:cxn ang="0">
                  <a:pos x="354" y="275"/>
                </a:cxn>
                <a:cxn ang="0">
                  <a:pos x="422" y="275"/>
                </a:cxn>
                <a:cxn ang="0">
                  <a:pos x="419" y="286"/>
                </a:cxn>
                <a:cxn ang="0">
                  <a:pos x="440" y="288"/>
                </a:cxn>
                <a:cxn ang="0">
                  <a:pos x="398" y="270"/>
                </a:cxn>
                <a:cxn ang="0">
                  <a:pos x="241" y="24"/>
                </a:cxn>
                <a:cxn ang="0">
                  <a:pos x="194" y="8"/>
                </a:cxn>
                <a:cxn ang="0">
                  <a:pos x="175" y="13"/>
                </a:cxn>
                <a:cxn ang="0">
                  <a:pos x="167" y="0"/>
                </a:cxn>
                <a:cxn ang="0">
                  <a:pos x="123" y="16"/>
                </a:cxn>
                <a:cxn ang="0">
                  <a:pos x="118" y="21"/>
                </a:cxn>
                <a:cxn ang="0">
                  <a:pos x="96" y="40"/>
                </a:cxn>
                <a:cxn ang="0">
                  <a:pos x="68" y="58"/>
                </a:cxn>
                <a:cxn ang="0">
                  <a:pos x="31" y="76"/>
                </a:cxn>
                <a:cxn ang="0">
                  <a:pos x="68" y="111"/>
                </a:cxn>
                <a:cxn ang="0">
                  <a:pos x="89" y="121"/>
                </a:cxn>
                <a:cxn ang="0">
                  <a:pos x="107" y="131"/>
                </a:cxn>
                <a:cxn ang="0">
                  <a:pos x="68" y="134"/>
                </a:cxn>
                <a:cxn ang="0">
                  <a:pos x="49" y="123"/>
                </a:cxn>
              </a:cxnLst>
              <a:rect l="0" t="0" r="r" b="b"/>
              <a:pathLst>
                <a:path w="441" h="387">
                  <a:moveTo>
                    <a:pt x="0" y="147"/>
                  </a:moveTo>
                  <a:lnTo>
                    <a:pt x="28" y="155"/>
                  </a:lnTo>
                  <a:lnTo>
                    <a:pt x="20" y="158"/>
                  </a:lnTo>
                  <a:lnTo>
                    <a:pt x="31" y="170"/>
                  </a:lnTo>
                  <a:lnTo>
                    <a:pt x="76" y="170"/>
                  </a:lnTo>
                  <a:lnTo>
                    <a:pt x="81" y="178"/>
                  </a:lnTo>
                  <a:lnTo>
                    <a:pt x="110" y="168"/>
                  </a:lnTo>
                  <a:lnTo>
                    <a:pt x="99" y="173"/>
                  </a:lnTo>
                  <a:lnTo>
                    <a:pt x="104" y="197"/>
                  </a:lnTo>
                  <a:lnTo>
                    <a:pt x="44" y="218"/>
                  </a:lnTo>
                  <a:lnTo>
                    <a:pt x="28" y="241"/>
                  </a:lnTo>
                  <a:lnTo>
                    <a:pt x="42" y="239"/>
                  </a:lnTo>
                  <a:lnTo>
                    <a:pt x="34" y="244"/>
                  </a:lnTo>
                  <a:lnTo>
                    <a:pt x="42" y="252"/>
                  </a:lnTo>
                  <a:lnTo>
                    <a:pt x="65" y="257"/>
                  </a:lnTo>
                  <a:lnTo>
                    <a:pt x="52" y="270"/>
                  </a:lnTo>
                  <a:lnTo>
                    <a:pt x="65" y="281"/>
                  </a:lnTo>
                  <a:lnTo>
                    <a:pt x="76" y="283"/>
                  </a:lnTo>
                  <a:lnTo>
                    <a:pt x="99" y="257"/>
                  </a:lnTo>
                  <a:lnTo>
                    <a:pt x="84" y="270"/>
                  </a:lnTo>
                  <a:lnTo>
                    <a:pt x="96" y="294"/>
                  </a:lnTo>
                  <a:lnTo>
                    <a:pt x="89" y="307"/>
                  </a:lnTo>
                  <a:lnTo>
                    <a:pt x="115" y="291"/>
                  </a:lnTo>
                  <a:lnTo>
                    <a:pt x="136" y="310"/>
                  </a:lnTo>
                  <a:lnTo>
                    <a:pt x="141" y="296"/>
                  </a:lnTo>
                  <a:lnTo>
                    <a:pt x="149" y="307"/>
                  </a:lnTo>
                  <a:lnTo>
                    <a:pt x="167" y="294"/>
                  </a:lnTo>
                  <a:lnTo>
                    <a:pt x="138" y="346"/>
                  </a:lnTo>
                  <a:lnTo>
                    <a:pt x="118" y="354"/>
                  </a:lnTo>
                  <a:lnTo>
                    <a:pt x="115" y="364"/>
                  </a:lnTo>
                  <a:lnTo>
                    <a:pt x="89" y="364"/>
                  </a:lnTo>
                  <a:lnTo>
                    <a:pt x="70" y="386"/>
                  </a:lnTo>
                  <a:lnTo>
                    <a:pt x="96" y="367"/>
                  </a:lnTo>
                  <a:lnTo>
                    <a:pt x="123" y="370"/>
                  </a:lnTo>
                  <a:lnTo>
                    <a:pt x="138" y="359"/>
                  </a:lnTo>
                  <a:lnTo>
                    <a:pt x="131" y="351"/>
                  </a:lnTo>
                  <a:lnTo>
                    <a:pt x="149" y="351"/>
                  </a:lnTo>
                  <a:lnTo>
                    <a:pt x="204" y="315"/>
                  </a:lnTo>
                  <a:lnTo>
                    <a:pt x="217" y="299"/>
                  </a:lnTo>
                  <a:lnTo>
                    <a:pt x="204" y="288"/>
                  </a:lnTo>
                  <a:lnTo>
                    <a:pt x="257" y="246"/>
                  </a:lnTo>
                  <a:lnTo>
                    <a:pt x="262" y="226"/>
                  </a:lnTo>
                  <a:lnTo>
                    <a:pt x="259" y="246"/>
                  </a:lnTo>
                  <a:lnTo>
                    <a:pt x="275" y="241"/>
                  </a:lnTo>
                  <a:lnTo>
                    <a:pt x="267" y="252"/>
                  </a:lnTo>
                  <a:lnTo>
                    <a:pt x="280" y="254"/>
                  </a:lnTo>
                  <a:lnTo>
                    <a:pt x="246" y="257"/>
                  </a:lnTo>
                  <a:lnTo>
                    <a:pt x="238" y="281"/>
                  </a:lnTo>
                  <a:lnTo>
                    <a:pt x="254" y="281"/>
                  </a:lnTo>
                  <a:lnTo>
                    <a:pt x="241" y="294"/>
                  </a:lnTo>
                  <a:lnTo>
                    <a:pt x="285" y="275"/>
                  </a:lnTo>
                  <a:lnTo>
                    <a:pt x="296" y="265"/>
                  </a:lnTo>
                  <a:lnTo>
                    <a:pt x="285" y="257"/>
                  </a:lnTo>
                  <a:lnTo>
                    <a:pt x="299" y="246"/>
                  </a:lnTo>
                  <a:lnTo>
                    <a:pt x="296" y="254"/>
                  </a:lnTo>
                  <a:lnTo>
                    <a:pt x="319" y="249"/>
                  </a:lnTo>
                  <a:lnTo>
                    <a:pt x="314" y="260"/>
                  </a:lnTo>
                  <a:lnTo>
                    <a:pt x="354" y="275"/>
                  </a:lnTo>
                  <a:lnTo>
                    <a:pt x="411" y="281"/>
                  </a:lnTo>
                  <a:lnTo>
                    <a:pt x="422" y="275"/>
                  </a:lnTo>
                  <a:lnTo>
                    <a:pt x="427" y="278"/>
                  </a:lnTo>
                  <a:lnTo>
                    <a:pt x="419" y="286"/>
                  </a:lnTo>
                  <a:lnTo>
                    <a:pt x="432" y="294"/>
                  </a:lnTo>
                  <a:lnTo>
                    <a:pt x="440" y="288"/>
                  </a:lnTo>
                  <a:lnTo>
                    <a:pt x="427" y="270"/>
                  </a:lnTo>
                  <a:lnTo>
                    <a:pt x="398" y="270"/>
                  </a:lnTo>
                  <a:lnTo>
                    <a:pt x="398" y="45"/>
                  </a:lnTo>
                  <a:lnTo>
                    <a:pt x="241" y="24"/>
                  </a:lnTo>
                  <a:lnTo>
                    <a:pt x="236" y="13"/>
                  </a:lnTo>
                  <a:lnTo>
                    <a:pt x="194" y="8"/>
                  </a:lnTo>
                  <a:lnTo>
                    <a:pt x="189" y="16"/>
                  </a:lnTo>
                  <a:lnTo>
                    <a:pt x="175" y="13"/>
                  </a:lnTo>
                  <a:lnTo>
                    <a:pt x="186" y="5"/>
                  </a:lnTo>
                  <a:lnTo>
                    <a:pt x="167" y="0"/>
                  </a:lnTo>
                  <a:lnTo>
                    <a:pt x="152" y="13"/>
                  </a:lnTo>
                  <a:lnTo>
                    <a:pt x="123" y="16"/>
                  </a:lnTo>
                  <a:lnTo>
                    <a:pt x="120" y="32"/>
                  </a:lnTo>
                  <a:lnTo>
                    <a:pt x="118" y="21"/>
                  </a:lnTo>
                  <a:lnTo>
                    <a:pt x="91" y="29"/>
                  </a:lnTo>
                  <a:lnTo>
                    <a:pt x="96" y="40"/>
                  </a:lnTo>
                  <a:lnTo>
                    <a:pt x="84" y="37"/>
                  </a:lnTo>
                  <a:lnTo>
                    <a:pt x="68" y="58"/>
                  </a:lnTo>
                  <a:lnTo>
                    <a:pt x="28" y="63"/>
                  </a:lnTo>
                  <a:lnTo>
                    <a:pt x="31" y="76"/>
                  </a:lnTo>
                  <a:lnTo>
                    <a:pt x="20" y="79"/>
                  </a:lnTo>
                  <a:lnTo>
                    <a:pt x="68" y="111"/>
                  </a:lnTo>
                  <a:lnTo>
                    <a:pt x="128" y="126"/>
                  </a:lnTo>
                  <a:lnTo>
                    <a:pt x="89" y="121"/>
                  </a:lnTo>
                  <a:lnTo>
                    <a:pt x="91" y="128"/>
                  </a:lnTo>
                  <a:lnTo>
                    <a:pt x="107" y="131"/>
                  </a:lnTo>
                  <a:lnTo>
                    <a:pt x="91" y="136"/>
                  </a:lnTo>
                  <a:lnTo>
                    <a:pt x="68" y="134"/>
                  </a:lnTo>
                  <a:lnTo>
                    <a:pt x="68" y="123"/>
                  </a:lnTo>
                  <a:lnTo>
                    <a:pt x="49" y="123"/>
                  </a:lnTo>
                  <a:lnTo>
                    <a:pt x="0" y="14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29" name="Freeform 429"/>
            <p:cNvSpPr/>
            <p:nvPr/>
          </p:nvSpPr>
          <p:spPr bwMode="auto">
            <a:xfrm>
              <a:off x="936" y="1441"/>
              <a:ext cx="23" cy="17"/>
            </a:xfrm>
            <a:custGeom>
              <a:avLst/>
              <a:gdLst/>
              <a:ahLst/>
              <a:cxnLst>
                <a:cxn ang="0">
                  <a:pos x="0" y="8"/>
                </a:cxn>
                <a:cxn ang="0">
                  <a:pos x="9" y="18"/>
                </a:cxn>
                <a:cxn ang="0">
                  <a:pos x="31" y="5"/>
                </a:cxn>
                <a:cxn ang="0">
                  <a:pos x="9" y="0"/>
                </a:cxn>
                <a:cxn ang="0">
                  <a:pos x="11" y="6"/>
                </a:cxn>
                <a:cxn ang="0">
                  <a:pos x="0" y="8"/>
                </a:cxn>
              </a:cxnLst>
              <a:rect l="0" t="0" r="r" b="b"/>
              <a:pathLst>
                <a:path w="32" h="19">
                  <a:moveTo>
                    <a:pt x="0" y="8"/>
                  </a:moveTo>
                  <a:lnTo>
                    <a:pt x="9" y="18"/>
                  </a:lnTo>
                  <a:lnTo>
                    <a:pt x="31" y="5"/>
                  </a:lnTo>
                  <a:lnTo>
                    <a:pt x="9" y="0"/>
                  </a:lnTo>
                  <a:lnTo>
                    <a:pt x="11" y="6"/>
                  </a:lnTo>
                  <a:lnTo>
                    <a:pt x="0" y="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30" name="Freeform 430"/>
            <p:cNvSpPr/>
            <p:nvPr/>
          </p:nvSpPr>
          <p:spPr bwMode="auto">
            <a:xfrm>
              <a:off x="936" y="1441"/>
              <a:ext cx="28" cy="21"/>
            </a:xfrm>
            <a:custGeom>
              <a:avLst/>
              <a:gdLst/>
              <a:ahLst/>
              <a:cxnLst>
                <a:cxn ang="0">
                  <a:pos x="0" y="11"/>
                </a:cxn>
                <a:cxn ang="0">
                  <a:pos x="11" y="24"/>
                </a:cxn>
                <a:cxn ang="0">
                  <a:pos x="37" y="6"/>
                </a:cxn>
                <a:cxn ang="0">
                  <a:pos x="11" y="0"/>
                </a:cxn>
                <a:cxn ang="0">
                  <a:pos x="13" y="8"/>
                </a:cxn>
                <a:cxn ang="0">
                  <a:pos x="0" y="11"/>
                </a:cxn>
              </a:cxnLst>
              <a:rect l="0" t="0" r="r" b="b"/>
              <a:pathLst>
                <a:path w="38" h="25">
                  <a:moveTo>
                    <a:pt x="0" y="11"/>
                  </a:moveTo>
                  <a:lnTo>
                    <a:pt x="11" y="24"/>
                  </a:lnTo>
                  <a:lnTo>
                    <a:pt x="37" y="6"/>
                  </a:lnTo>
                  <a:lnTo>
                    <a:pt x="11" y="0"/>
                  </a:lnTo>
                  <a:lnTo>
                    <a:pt x="13" y="8"/>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1" name="Freeform 431"/>
            <p:cNvSpPr/>
            <p:nvPr/>
          </p:nvSpPr>
          <p:spPr bwMode="auto">
            <a:xfrm>
              <a:off x="1117" y="1406"/>
              <a:ext cx="86" cy="86"/>
            </a:xfrm>
            <a:custGeom>
              <a:avLst/>
              <a:gdLst/>
              <a:ahLst/>
              <a:cxnLst>
                <a:cxn ang="0">
                  <a:pos x="0" y="7"/>
                </a:cxn>
                <a:cxn ang="0">
                  <a:pos x="10" y="25"/>
                </a:cxn>
                <a:cxn ang="0">
                  <a:pos x="23" y="32"/>
                </a:cxn>
                <a:cxn ang="0">
                  <a:pos x="28" y="27"/>
                </a:cxn>
                <a:cxn ang="0">
                  <a:pos x="18" y="17"/>
                </a:cxn>
                <a:cxn ang="0">
                  <a:pos x="28" y="17"/>
                </a:cxn>
                <a:cxn ang="0">
                  <a:pos x="40" y="32"/>
                </a:cxn>
                <a:cxn ang="0">
                  <a:pos x="37" y="7"/>
                </a:cxn>
                <a:cxn ang="0">
                  <a:pos x="48" y="29"/>
                </a:cxn>
                <a:cxn ang="0">
                  <a:pos x="69" y="37"/>
                </a:cxn>
                <a:cxn ang="0">
                  <a:pos x="65" y="52"/>
                </a:cxn>
                <a:cxn ang="0">
                  <a:pos x="92" y="72"/>
                </a:cxn>
                <a:cxn ang="0">
                  <a:pos x="87" y="84"/>
                </a:cxn>
                <a:cxn ang="0">
                  <a:pos x="100" y="74"/>
                </a:cxn>
                <a:cxn ang="0">
                  <a:pos x="102" y="101"/>
                </a:cxn>
                <a:cxn ang="0">
                  <a:pos x="112" y="96"/>
                </a:cxn>
                <a:cxn ang="0">
                  <a:pos x="115" y="76"/>
                </a:cxn>
                <a:cxn ang="0">
                  <a:pos x="90" y="64"/>
                </a:cxn>
                <a:cxn ang="0">
                  <a:pos x="37" y="0"/>
                </a:cxn>
                <a:cxn ang="0">
                  <a:pos x="10" y="17"/>
                </a:cxn>
                <a:cxn ang="0">
                  <a:pos x="0" y="7"/>
                </a:cxn>
              </a:cxnLst>
              <a:rect l="0" t="0" r="r" b="b"/>
              <a:pathLst>
                <a:path w="116" h="102">
                  <a:moveTo>
                    <a:pt x="0" y="7"/>
                  </a:moveTo>
                  <a:lnTo>
                    <a:pt x="10" y="25"/>
                  </a:lnTo>
                  <a:lnTo>
                    <a:pt x="23" y="32"/>
                  </a:lnTo>
                  <a:lnTo>
                    <a:pt x="28" y="27"/>
                  </a:lnTo>
                  <a:lnTo>
                    <a:pt x="18" y="17"/>
                  </a:lnTo>
                  <a:lnTo>
                    <a:pt x="28" y="17"/>
                  </a:lnTo>
                  <a:lnTo>
                    <a:pt x="40" y="32"/>
                  </a:lnTo>
                  <a:lnTo>
                    <a:pt x="37" y="7"/>
                  </a:lnTo>
                  <a:lnTo>
                    <a:pt x="48" y="29"/>
                  </a:lnTo>
                  <a:lnTo>
                    <a:pt x="69" y="37"/>
                  </a:lnTo>
                  <a:lnTo>
                    <a:pt x="65" y="52"/>
                  </a:lnTo>
                  <a:lnTo>
                    <a:pt x="92" y="72"/>
                  </a:lnTo>
                  <a:lnTo>
                    <a:pt x="87" y="84"/>
                  </a:lnTo>
                  <a:lnTo>
                    <a:pt x="100" y="74"/>
                  </a:lnTo>
                  <a:lnTo>
                    <a:pt x="102" y="101"/>
                  </a:lnTo>
                  <a:lnTo>
                    <a:pt x="112" y="96"/>
                  </a:lnTo>
                  <a:lnTo>
                    <a:pt x="115" y="76"/>
                  </a:lnTo>
                  <a:lnTo>
                    <a:pt x="90" y="64"/>
                  </a:lnTo>
                  <a:lnTo>
                    <a:pt x="37" y="0"/>
                  </a:lnTo>
                  <a:lnTo>
                    <a:pt x="10" y="17"/>
                  </a:lnTo>
                  <a:lnTo>
                    <a:pt x="0" y="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32" name="Freeform 432"/>
            <p:cNvSpPr/>
            <p:nvPr/>
          </p:nvSpPr>
          <p:spPr bwMode="auto">
            <a:xfrm>
              <a:off x="1117" y="1406"/>
              <a:ext cx="90" cy="93"/>
            </a:xfrm>
            <a:custGeom>
              <a:avLst/>
              <a:gdLst/>
              <a:ahLst/>
              <a:cxnLst>
                <a:cxn ang="0">
                  <a:pos x="0" y="7"/>
                </a:cxn>
                <a:cxn ang="0">
                  <a:pos x="11" y="26"/>
                </a:cxn>
                <a:cxn ang="0">
                  <a:pos x="24" y="34"/>
                </a:cxn>
                <a:cxn ang="0">
                  <a:pos x="29" y="29"/>
                </a:cxn>
                <a:cxn ang="0">
                  <a:pos x="19" y="18"/>
                </a:cxn>
                <a:cxn ang="0">
                  <a:pos x="29" y="18"/>
                </a:cxn>
                <a:cxn ang="0">
                  <a:pos x="42" y="34"/>
                </a:cxn>
                <a:cxn ang="0">
                  <a:pos x="39" y="7"/>
                </a:cxn>
                <a:cxn ang="0">
                  <a:pos x="50" y="31"/>
                </a:cxn>
                <a:cxn ang="0">
                  <a:pos x="73" y="39"/>
                </a:cxn>
                <a:cxn ang="0">
                  <a:pos x="68" y="55"/>
                </a:cxn>
                <a:cxn ang="0">
                  <a:pos x="97" y="76"/>
                </a:cxn>
                <a:cxn ang="0">
                  <a:pos x="92" y="89"/>
                </a:cxn>
                <a:cxn ang="0">
                  <a:pos x="105" y="78"/>
                </a:cxn>
                <a:cxn ang="0">
                  <a:pos x="107" y="107"/>
                </a:cxn>
                <a:cxn ang="0">
                  <a:pos x="118" y="102"/>
                </a:cxn>
                <a:cxn ang="0">
                  <a:pos x="121" y="81"/>
                </a:cxn>
                <a:cxn ang="0">
                  <a:pos x="95" y="68"/>
                </a:cxn>
                <a:cxn ang="0">
                  <a:pos x="39" y="0"/>
                </a:cxn>
                <a:cxn ang="0">
                  <a:pos x="11" y="18"/>
                </a:cxn>
                <a:cxn ang="0">
                  <a:pos x="0" y="7"/>
                </a:cxn>
              </a:cxnLst>
              <a:rect l="0" t="0" r="r" b="b"/>
              <a:pathLst>
                <a:path w="122" h="108">
                  <a:moveTo>
                    <a:pt x="0" y="7"/>
                  </a:moveTo>
                  <a:lnTo>
                    <a:pt x="11" y="26"/>
                  </a:lnTo>
                  <a:lnTo>
                    <a:pt x="24" y="34"/>
                  </a:lnTo>
                  <a:lnTo>
                    <a:pt x="29" y="29"/>
                  </a:lnTo>
                  <a:lnTo>
                    <a:pt x="19" y="18"/>
                  </a:lnTo>
                  <a:lnTo>
                    <a:pt x="29" y="18"/>
                  </a:lnTo>
                  <a:lnTo>
                    <a:pt x="42" y="34"/>
                  </a:lnTo>
                  <a:lnTo>
                    <a:pt x="39" y="7"/>
                  </a:lnTo>
                  <a:lnTo>
                    <a:pt x="50" y="31"/>
                  </a:lnTo>
                  <a:lnTo>
                    <a:pt x="73" y="39"/>
                  </a:lnTo>
                  <a:lnTo>
                    <a:pt x="68" y="55"/>
                  </a:lnTo>
                  <a:lnTo>
                    <a:pt x="97" y="76"/>
                  </a:lnTo>
                  <a:lnTo>
                    <a:pt x="92" y="89"/>
                  </a:lnTo>
                  <a:lnTo>
                    <a:pt x="105" y="78"/>
                  </a:lnTo>
                  <a:lnTo>
                    <a:pt x="107" y="107"/>
                  </a:lnTo>
                  <a:lnTo>
                    <a:pt x="118" y="102"/>
                  </a:lnTo>
                  <a:lnTo>
                    <a:pt x="121" y="81"/>
                  </a:lnTo>
                  <a:lnTo>
                    <a:pt x="95" y="68"/>
                  </a:lnTo>
                  <a:lnTo>
                    <a:pt x="39" y="0"/>
                  </a:lnTo>
                  <a:lnTo>
                    <a:pt x="11" y="18"/>
                  </a:lnTo>
                  <a:lnTo>
                    <a:pt x="0" y="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3" name="Freeform 433"/>
            <p:cNvSpPr/>
            <p:nvPr/>
          </p:nvSpPr>
          <p:spPr bwMode="auto">
            <a:xfrm>
              <a:off x="1136" y="1435"/>
              <a:ext cx="14" cy="8"/>
            </a:xfrm>
            <a:custGeom>
              <a:avLst/>
              <a:gdLst/>
              <a:ahLst/>
              <a:cxnLst>
                <a:cxn ang="0">
                  <a:pos x="0" y="0"/>
                </a:cxn>
                <a:cxn ang="0">
                  <a:pos x="6" y="9"/>
                </a:cxn>
                <a:cxn ang="0">
                  <a:pos x="8" y="4"/>
                </a:cxn>
                <a:cxn ang="0">
                  <a:pos x="18" y="9"/>
                </a:cxn>
                <a:cxn ang="0">
                  <a:pos x="8" y="4"/>
                </a:cxn>
                <a:cxn ang="0">
                  <a:pos x="14" y="1"/>
                </a:cxn>
                <a:cxn ang="0">
                  <a:pos x="0" y="0"/>
                </a:cxn>
              </a:cxnLst>
              <a:rect l="0" t="0" r="r" b="b"/>
              <a:pathLst>
                <a:path w="19" h="10">
                  <a:moveTo>
                    <a:pt x="0" y="0"/>
                  </a:moveTo>
                  <a:lnTo>
                    <a:pt x="6" y="9"/>
                  </a:lnTo>
                  <a:lnTo>
                    <a:pt x="8" y="4"/>
                  </a:lnTo>
                  <a:lnTo>
                    <a:pt x="18" y="9"/>
                  </a:lnTo>
                  <a:lnTo>
                    <a:pt x="8" y="4"/>
                  </a:lnTo>
                  <a:lnTo>
                    <a:pt x="14" y="1"/>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34" name="Freeform 434"/>
            <p:cNvSpPr/>
            <p:nvPr/>
          </p:nvSpPr>
          <p:spPr bwMode="auto">
            <a:xfrm>
              <a:off x="1136" y="1435"/>
              <a:ext cx="19" cy="14"/>
            </a:xfrm>
            <a:custGeom>
              <a:avLst/>
              <a:gdLst/>
              <a:ahLst/>
              <a:cxnLst>
                <a:cxn ang="0">
                  <a:pos x="0" y="0"/>
                </a:cxn>
                <a:cxn ang="0">
                  <a:pos x="8" y="15"/>
                </a:cxn>
                <a:cxn ang="0">
                  <a:pos x="11" y="7"/>
                </a:cxn>
                <a:cxn ang="0">
                  <a:pos x="24" y="15"/>
                </a:cxn>
                <a:cxn ang="0">
                  <a:pos x="11" y="7"/>
                </a:cxn>
                <a:cxn ang="0">
                  <a:pos x="19" y="2"/>
                </a:cxn>
                <a:cxn ang="0">
                  <a:pos x="0" y="0"/>
                </a:cxn>
              </a:cxnLst>
              <a:rect l="0" t="0" r="r" b="b"/>
              <a:pathLst>
                <a:path w="25" h="16">
                  <a:moveTo>
                    <a:pt x="0" y="0"/>
                  </a:moveTo>
                  <a:lnTo>
                    <a:pt x="8" y="15"/>
                  </a:lnTo>
                  <a:lnTo>
                    <a:pt x="11" y="7"/>
                  </a:lnTo>
                  <a:lnTo>
                    <a:pt x="24" y="15"/>
                  </a:lnTo>
                  <a:lnTo>
                    <a:pt x="11" y="7"/>
                  </a:lnTo>
                  <a:lnTo>
                    <a:pt x="19" y="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5" name="Freeform 435"/>
            <p:cNvSpPr/>
            <p:nvPr/>
          </p:nvSpPr>
          <p:spPr bwMode="auto">
            <a:xfrm>
              <a:off x="1145" y="1445"/>
              <a:ext cx="5" cy="21"/>
            </a:xfrm>
            <a:custGeom>
              <a:avLst/>
              <a:gdLst/>
              <a:ahLst/>
              <a:cxnLst>
                <a:cxn ang="0">
                  <a:pos x="0" y="0"/>
                </a:cxn>
                <a:cxn ang="0">
                  <a:pos x="5" y="4"/>
                </a:cxn>
                <a:cxn ang="0">
                  <a:pos x="5" y="23"/>
                </a:cxn>
                <a:cxn ang="0">
                  <a:pos x="0" y="0"/>
                </a:cxn>
              </a:cxnLst>
              <a:rect l="0" t="0" r="r" b="b"/>
              <a:pathLst>
                <a:path w="6" h="24">
                  <a:moveTo>
                    <a:pt x="0" y="0"/>
                  </a:moveTo>
                  <a:lnTo>
                    <a:pt x="5" y="4"/>
                  </a:lnTo>
                  <a:lnTo>
                    <a:pt x="5" y="23"/>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36" name="Freeform 436"/>
            <p:cNvSpPr/>
            <p:nvPr/>
          </p:nvSpPr>
          <p:spPr bwMode="auto">
            <a:xfrm>
              <a:off x="1145" y="1445"/>
              <a:ext cx="10" cy="26"/>
            </a:xfrm>
            <a:custGeom>
              <a:avLst/>
              <a:gdLst/>
              <a:ahLst/>
              <a:cxnLst>
                <a:cxn ang="0">
                  <a:pos x="0" y="0"/>
                </a:cxn>
                <a:cxn ang="0">
                  <a:pos x="11" y="5"/>
                </a:cxn>
                <a:cxn ang="0">
                  <a:pos x="11" y="29"/>
                </a:cxn>
                <a:cxn ang="0">
                  <a:pos x="0" y="0"/>
                </a:cxn>
              </a:cxnLst>
              <a:rect l="0" t="0" r="r" b="b"/>
              <a:pathLst>
                <a:path w="12" h="30">
                  <a:moveTo>
                    <a:pt x="0" y="0"/>
                  </a:moveTo>
                  <a:lnTo>
                    <a:pt x="11" y="5"/>
                  </a:lnTo>
                  <a:lnTo>
                    <a:pt x="11" y="29"/>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7" name="Freeform 437"/>
            <p:cNvSpPr/>
            <p:nvPr/>
          </p:nvSpPr>
          <p:spPr bwMode="auto">
            <a:xfrm>
              <a:off x="1156" y="1435"/>
              <a:ext cx="6" cy="10"/>
            </a:xfrm>
            <a:custGeom>
              <a:avLst/>
              <a:gdLst/>
              <a:ahLst/>
              <a:cxnLst>
                <a:cxn ang="0">
                  <a:pos x="0" y="0"/>
                </a:cxn>
                <a:cxn ang="0">
                  <a:pos x="1" y="12"/>
                </a:cxn>
                <a:cxn ang="0">
                  <a:pos x="5" y="12"/>
                </a:cxn>
                <a:cxn ang="0">
                  <a:pos x="3" y="1"/>
                </a:cxn>
                <a:cxn ang="0">
                  <a:pos x="7" y="9"/>
                </a:cxn>
                <a:cxn ang="0">
                  <a:pos x="3" y="0"/>
                </a:cxn>
                <a:cxn ang="0">
                  <a:pos x="0" y="0"/>
                </a:cxn>
              </a:cxnLst>
              <a:rect l="0" t="0" r="r" b="b"/>
              <a:pathLst>
                <a:path w="8" h="13">
                  <a:moveTo>
                    <a:pt x="0" y="0"/>
                  </a:moveTo>
                  <a:lnTo>
                    <a:pt x="1" y="12"/>
                  </a:lnTo>
                  <a:lnTo>
                    <a:pt x="5" y="12"/>
                  </a:lnTo>
                  <a:lnTo>
                    <a:pt x="3" y="1"/>
                  </a:lnTo>
                  <a:lnTo>
                    <a:pt x="7" y="9"/>
                  </a:lnTo>
                  <a:lnTo>
                    <a:pt x="3" y="0"/>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38" name="Freeform 438"/>
            <p:cNvSpPr/>
            <p:nvPr/>
          </p:nvSpPr>
          <p:spPr bwMode="auto">
            <a:xfrm>
              <a:off x="1156" y="1435"/>
              <a:ext cx="9" cy="16"/>
            </a:xfrm>
            <a:custGeom>
              <a:avLst/>
              <a:gdLst/>
              <a:ahLst/>
              <a:cxnLst>
                <a:cxn ang="0">
                  <a:pos x="0" y="0"/>
                </a:cxn>
                <a:cxn ang="0">
                  <a:pos x="2" y="18"/>
                </a:cxn>
                <a:cxn ang="0">
                  <a:pos x="10" y="18"/>
                </a:cxn>
                <a:cxn ang="0">
                  <a:pos x="5" y="2"/>
                </a:cxn>
                <a:cxn ang="0">
                  <a:pos x="13" y="13"/>
                </a:cxn>
                <a:cxn ang="0">
                  <a:pos x="5" y="0"/>
                </a:cxn>
                <a:cxn ang="0">
                  <a:pos x="0" y="0"/>
                </a:cxn>
              </a:cxnLst>
              <a:rect l="0" t="0" r="r" b="b"/>
              <a:pathLst>
                <a:path w="14" h="19">
                  <a:moveTo>
                    <a:pt x="0" y="0"/>
                  </a:moveTo>
                  <a:lnTo>
                    <a:pt x="2" y="18"/>
                  </a:lnTo>
                  <a:lnTo>
                    <a:pt x="10" y="18"/>
                  </a:lnTo>
                  <a:lnTo>
                    <a:pt x="5" y="2"/>
                  </a:lnTo>
                  <a:lnTo>
                    <a:pt x="13" y="13"/>
                  </a:lnTo>
                  <a:lnTo>
                    <a:pt x="5" y="0"/>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39" name="Freeform 439"/>
            <p:cNvSpPr/>
            <p:nvPr/>
          </p:nvSpPr>
          <p:spPr bwMode="auto">
            <a:xfrm>
              <a:off x="1163" y="1455"/>
              <a:ext cx="4" cy="6"/>
            </a:xfrm>
            <a:custGeom>
              <a:avLst/>
              <a:gdLst/>
              <a:ahLst/>
              <a:cxnLst>
                <a:cxn ang="0">
                  <a:pos x="0" y="0"/>
                </a:cxn>
                <a:cxn ang="0">
                  <a:pos x="4" y="6"/>
                </a:cxn>
                <a:cxn ang="0">
                  <a:pos x="4" y="0"/>
                </a:cxn>
                <a:cxn ang="0">
                  <a:pos x="0" y="0"/>
                </a:cxn>
              </a:cxnLst>
              <a:rect l="0" t="0" r="r" b="b"/>
              <a:pathLst>
                <a:path w="5" h="7">
                  <a:moveTo>
                    <a:pt x="0" y="0"/>
                  </a:moveTo>
                  <a:lnTo>
                    <a:pt x="4" y="6"/>
                  </a:lnTo>
                  <a:lnTo>
                    <a:pt x="4" y="0"/>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40" name="Freeform 440"/>
            <p:cNvSpPr/>
            <p:nvPr/>
          </p:nvSpPr>
          <p:spPr bwMode="auto">
            <a:xfrm>
              <a:off x="1163" y="1455"/>
              <a:ext cx="9" cy="11"/>
            </a:xfrm>
            <a:custGeom>
              <a:avLst/>
              <a:gdLst/>
              <a:ahLst/>
              <a:cxnLst>
                <a:cxn ang="0">
                  <a:pos x="0" y="0"/>
                </a:cxn>
                <a:cxn ang="0">
                  <a:pos x="10" y="12"/>
                </a:cxn>
                <a:cxn ang="0">
                  <a:pos x="10" y="0"/>
                </a:cxn>
                <a:cxn ang="0">
                  <a:pos x="0" y="0"/>
                </a:cxn>
              </a:cxnLst>
              <a:rect l="0" t="0" r="r" b="b"/>
              <a:pathLst>
                <a:path w="11" h="13">
                  <a:moveTo>
                    <a:pt x="0" y="0"/>
                  </a:moveTo>
                  <a:lnTo>
                    <a:pt x="10" y="12"/>
                  </a:lnTo>
                  <a:lnTo>
                    <a:pt x="10" y="0"/>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41" name="Freeform 441"/>
            <p:cNvSpPr/>
            <p:nvPr/>
          </p:nvSpPr>
          <p:spPr bwMode="auto">
            <a:xfrm>
              <a:off x="1165" y="1468"/>
              <a:ext cx="10" cy="21"/>
            </a:xfrm>
            <a:custGeom>
              <a:avLst/>
              <a:gdLst/>
              <a:ahLst/>
              <a:cxnLst>
                <a:cxn ang="0">
                  <a:pos x="0" y="0"/>
                </a:cxn>
                <a:cxn ang="0">
                  <a:pos x="10" y="8"/>
                </a:cxn>
                <a:cxn ang="0">
                  <a:pos x="12" y="23"/>
                </a:cxn>
                <a:cxn ang="0">
                  <a:pos x="0" y="0"/>
                </a:cxn>
              </a:cxnLst>
              <a:rect l="0" t="0" r="r" b="b"/>
              <a:pathLst>
                <a:path w="13" h="24">
                  <a:moveTo>
                    <a:pt x="0" y="0"/>
                  </a:moveTo>
                  <a:lnTo>
                    <a:pt x="10" y="8"/>
                  </a:lnTo>
                  <a:lnTo>
                    <a:pt x="12" y="23"/>
                  </a:lnTo>
                  <a:lnTo>
                    <a:pt x="0"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42" name="Freeform 442"/>
            <p:cNvSpPr/>
            <p:nvPr/>
          </p:nvSpPr>
          <p:spPr bwMode="auto">
            <a:xfrm>
              <a:off x="1165" y="1468"/>
              <a:ext cx="15" cy="26"/>
            </a:xfrm>
            <a:custGeom>
              <a:avLst/>
              <a:gdLst/>
              <a:ahLst/>
              <a:cxnLst>
                <a:cxn ang="0">
                  <a:pos x="0" y="0"/>
                </a:cxn>
                <a:cxn ang="0">
                  <a:pos x="15" y="10"/>
                </a:cxn>
                <a:cxn ang="0">
                  <a:pos x="18" y="29"/>
                </a:cxn>
                <a:cxn ang="0">
                  <a:pos x="0" y="0"/>
                </a:cxn>
              </a:cxnLst>
              <a:rect l="0" t="0" r="r" b="b"/>
              <a:pathLst>
                <a:path w="19" h="30">
                  <a:moveTo>
                    <a:pt x="0" y="0"/>
                  </a:moveTo>
                  <a:lnTo>
                    <a:pt x="15" y="10"/>
                  </a:lnTo>
                  <a:lnTo>
                    <a:pt x="18" y="29"/>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43" name="Freeform 443"/>
            <p:cNvSpPr/>
            <p:nvPr/>
          </p:nvSpPr>
          <p:spPr bwMode="auto">
            <a:xfrm>
              <a:off x="1190" y="1474"/>
              <a:ext cx="1" cy="10"/>
            </a:xfrm>
            <a:custGeom>
              <a:avLst/>
              <a:gdLst/>
              <a:ahLst/>
              <a:cxnLst>
                <a:cxn ang="0">
                  <a:pos x="0" y="5"/>
                </a:cxn>
                <a:cxn ang="0">
                  <a:pos x="0" y="0"/>
                </a:cxn>
                <a:cxn ang="0">
                  <a:pos x="1" y="10"/>
                </a:cxn>
                <a:cxn ang="0">
                  <a:pos x="0" y="5"/>
                </a:cxn>
              </a:cxnLst>
              <a:rect l="0" t="0" r="r" b="b"/>
              <a:pathLst>
                <a:path w="2" h="11">
                  <a:moveTo>
                    <a:pt x="0" y="5"/>
                  </a:moveTo>
                  <a:lnTo>
                    <a:pt x="0" y="0"/>
                  </a:lnTo>
                  <a:lnTo>
                    <a:pt x="1" y="10"/>
                  </a:lnTo>
                  <a:lnTo>
                    <a:pt x="0" y="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44" name="Freeform 444"/>
            <p:cNvSpPr/>
            <p:nvPr/>
          </p:nvSpPr>
          <p:spPr bwMode="auto">
            <a:xfrm>
              <a:off x="1190" y="1474"/>
              <a:ext cx="7" cy="15"/>
            </a:xfrm>
            <a:custGeom>
              <a:avLst/>
              <a:gdLst/>
              <a:ahLst/>
              <a:cxnLst>
                <a:cxn ang="0">
                  <a:pos x="0" y="8"/>
                </a:cxn>
                <a:cxn ang="0">
                  <a:pos x="2" y="0"/>
                </a:cxn>
                <a:cxn ang="0">
                  <a:pos x="7" y="16"/>
                </a:cxn>
                <a:cxn ang="0">
                  <a:pos x="0" y="8"/>
                </a:cxn>
              </a:cxnLst>
              <a:rect l="0" t="0" r="r" b="b"/>
              <a:pathLst>
                <a:path w="8" h="17">
                  <a:moveTo>
                    <a:pt x="0" y="8"/>
                  </a:moveTo>
                  <a:lnTo>
                    <a:pt x="2" y="0"/>
                  </a:lnTo>
                  <a:lnTo>
                    <a:pt x="7" y="16"/>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45" name="Freeform 445"/>
            <p:cNvSpPr/>
            <p:nvPr/>
          </p:nvSpPr>
          <p:spPr bwMode="auto">
            <a:xfrm>
              <a:off x="1265" y="1585"/>
              <a:ext cx="622" cy="349"/>
            </a:xfrm>
            <a:custGeom>
              <a:avLst/>
              <a:gdLst/>
              <a:ahLst/>
              <a:cxnLst>
                <a:cxn ang="0">
                  <a:pos x="10" y="58"/>
                </a:cxn>
                <a:cxn ang="0">
                  <a:pos x="13" y="61"/>
                </a:cxn>
                <a:cxn ang="0">
                  <a:pos x="25" y="203"/>
                </a:cxn>
                <a:cxn ang="0">
                  <a:pos x="34" y="216"/>
                </a:cxn>
                <a:cxn ang="0">
                  <a:pos x="90" y="268"/>
                </a:cxn>
                <a:cxn ang="0">
                  <a:pos x="143" y="291"/>
                </a:cxn>
                <a:cxn ang="0">
                  <a:pos x="265" y="305"/>
                </a:cxn>
                <a:cxn ang="0">
                  <a:pos x="339" y="335"/>
                </a:cxn>
                <a:cxn ang="0">
                  <a:pos x="403" y="399"/>
                </a:cxn>
                <a:cxn ang="0">
                  <a:pos x="429" y="351"/>
                </a:cxn>
                <a:cxn ang="0">
                  <a:pos x="479" y="335"/>
                </a:cxn>
                <a:cxn ang="0">
                  <a:pos x="515" y="333"/>
                </a:cxn>
                <a:cxn ang="0">
                  <a:pos x="531" y="327"/>
                </a:cxn>
                <a:cxn ang="0">
                  <a:pos x="536" y="330"/>
                </a:cxn>
                <a:cxn ang="0">
                  <a:pos x="612" y="346"/>
                </a:cxn>
                <a:cxn ang="0">
                  <a:pos x="634" y="408"/>
                </a:cxn>
                <a:cxn ang="0">
                  <a:pos x="648" y="382"/>
                </a:cxn>
                <a:cxn ang="0">
                  <a:pos x="642" y="294"/>
                </a:cxn>
                <a:cxn ang="0">
                  <a:pos x="700" y="239"/>
                </a:cxn>
                <a:cxn ang="0">
                  <a:pos x="702" y="219"/>
                </a:cxn>
                <a:cxn ang="0">
                  <a:pos x="692" y="193"/>
                </a:cxn>
                <a:cxn ang="0">
                  <a:pos x="702" y="183"/>
                </a:cxn>
                <a:cxn ang="0">
                  <a:pos x="716" y="216"/>
                </a:cxn>
                <a:cxn ang="0">
                  <a:pos x="718" y="177"/>
                </a:cxn>
                <a:cxn ang="0">
                  <a:pos x="739" y="155"/>
                </a:cxn>
                <a:cxn ang="0">
                  <a:pos x="786" y="131"/>
                </a:cxn>
                <a:cxn ang="0">
                  <a:pos x="840" y="90"/>
                </a:cxn>
                <a:cxn ang="0">
                  <a:pos x="830" y="69"/>
                </a:cxn>
                <a:cxn ang="0">
                  <a:pos x="806" y="38"/>
                </a:cxn>
                <a:cxn ang="0">
                  <a:pos x="716" y="93"/>
                </a:cxn>
                <a:cxn ang="0">
                  <a:pos x="663" y="113"/>
                </a:cxn>
                <a:cxn ang="0">
                  <a:pos x="625" y="144"/>
                </a:cxn>
                <a:cxn ang="0">
                  <a:pos x="607" y="136"/>
                </a:cxn>
                <a:cxn ang="0">
                  <a:pos x="614" y="126"/>
                </a:cxn>
                <a:cxn ang="0">
                  <a:pos x="609" y="98"/>
                </a:cxn>
                <a:cxn ang="0">
                  <a:pos x="601" y="77"/>
                </a:cxn>
                <a:cxn ang="0">
                  <a:pos x="562" y="90"/>
                </a:cxn>
                <a:cxn ang="0">
                  <a:pos x="541" y="139"/>
                </a:cxn>
                <a:cxn ang="0">
                  <a:pos x="546" y="77"/>
                </a:cxn>
                <a:cxn ang="0">
                  <a:pos x="557" y="66"/>
                </a:cxn>
                <a:cxn ang="0">
                  <a:pos x="585" y="56"/>
                </a:cxn>
                <a:cxn ang="0">
                  <a:pos x="536" y="35"/>
                </a:cxn>
                <a:cxn ang="0">
                  <a:pos x="479" y="53"/>
                </a:cxn>
                <a:cxn ang="0">
                  <a:pos x="439" y="15"/>
                </a:cxn>
                <a:cxn ang="0">
                  <a:pos x="429" y="10"/>
                </a:cxn>
                <a:cxn ang="0">
                  <a:pos x="34" y="25"/>
                </a:cxn>
                <a:cxn ang="0">
                  <a:pos x="28" y="25"/>
                </a:cxn>
              </a:cxnLst>
              <a:rect l="0" t="0" r="r" b="b"/>
              <a:pathLst>
                <a:path w="841" h="409">
                  <a:moveTo>
                    <a:pt x="0" y="25"/>
                  </a:moveTo>
                  <a:lnTo>
                    <a:pt x="10" y="58"/>
                  </a:lnTo>
                  <a:lnTo>
                    <a:pt x="20" y="61"/>
                  </a:lnTo>
                  <a:lnTo>
                    <a:pt x="13" y="61"/>
                  </a:lnTo>
                  <a:lnTo>
                    <a:pt x="7" y="165"/>
                  </a:lnTo>
                  <a:lnTo>
                    <a:pt x="25" y="203"/>
                  </a:lnTo>
                  <a:lnTo>
                    <a:pt x="39" y="203"/>
                  </a:lnTo>
                  <a:lnTo>
                    <a:pt x="34" y="216"/>
                  </a:lnTo>
                  <a:lnTo>
                    <a:pt x="62" y="260"/>
                  </a:lnTo>
                  <a:lnTo>
                    <a:pt x="90" y="268"/>
                  </a:lnTo>
                  <a:lnTo>
                    <a:pt x="111" y="294"/>
                  </a:lnTo>
                  <a:lnTo>
                    <a:pt x="143" y="291"/>
                  </a:lnTo>
                  <a:lnTo>
                    <a:pt x="198" y="312"/>
                  </a:lnTo>
                  <a:lnTo>
                    <a:pt x="265" y="305"/>
                  </a:lnTo>
                  <a:lnTo>
                    <a:pt x="307" y="348"/>
                  </a:lnTo>
                  <a:lnTo>
                    <a:pt x="339" y="335"/>
                  </a:lnTo>
                  <a:lnTo>
                    <a:pt x="374" y="389"/>
                  </a:lnTo>
                  <a:lnTo>
                    <a:pt x="403" y="399"/>
                  </a:lnTo>
                  <a:lnTo>
                    <a:pt x="400" y="369"/>
                  </a:lnTo>
                  <a:lnTo>
                    <a:pt x="429" y="351"/>
                  </a:lnTo>
                  <a:lnTo>
                    <a:pt x="434" y="338"/>
                  </a:lnTo>
                  <a:lnTo>
                    <a:pt x="479" y="335"/>
                  </a:lnTo>
                  <a:lnTo>
                    <a:pt x="515" y="348"/>
                  </a:lnTo>
                  <a:lnTo>
                    <a:pt x="515" y="333"/>
                  </a:lnTo>
                  <a:lnTo>
                    <a:pt x="499" y="327"/>
                  </a:lnTo>
                  <a:lnTo>
                    <a:pt x="531" y="327"/>
                  </a:lnTo>
                  <a:lnTo>
                    <a:pt x="533" y="319"/>
                  </a:lnTo>
                  <a:lnTo>
                    <a:pt x="536" y="330"/>
                  </a:lnTo>
                  <a:lnTo>
                    <a:pt x="596" y="333"/>
                  </a:lnTo>
                  <a:lnTo>
                    <a:pt x="612" y="346"/>
                  </a:lnTo>
                  <a:lnTo>
                    <a:pt x="614" y="374"/>
                  </a:lnTo>
                  <a:lnTo>
                    <a:pt x="634" y="408"/>
                  </a:lnTo>
                  <a:lnTo>
                    <a:pt x="645" y="408"/>
                  </a:lnTo>
                  <a:lnTo>
                    <a:pt x="648" y="382"/>
                  </a:lnTo>
                  <a:lnTo>
                    <a:pt x="630" y="319"/>
                  </a:lnTo>
                  <a:lnTo>
                    <a:pt x="642" y="294"/>
                  </a:lnTo>
                  <a:lnTo>
                    <a:pt x="716" y="242"/>
                  </a:lnTo>
                  <a:lnTo>
                    <a:pt x="700" y="239"/>
                  </a:lnTo>
                  <a:lnTo>
                    <a:pt x="716" y="235"/>
                  </a:lnTo>
                  <a:lnTo>
                    <a:pt x="702" y="219"/>
                  </a:lnTo>
                  <a:lnTo>
                    <a:pt x="708" y="206"/>
                  </a:lnTo>
                  <a:lnTo>
                    <a:pt x="692" y="193"/>
                  </a:lnTo>
                  <a:lnTo>
                    <a:pt x="708" y="201"/>
                  </a:lnTo>
                  <a:lnTo>
                    <a:pt x="702" y="183"/>
                  </a:lnTo>
                  <a:lnTo>
                    <a:pt x="713" y="177"/>
                  </a:lnTo>
                  <a:lnTo>
                    <a:pt x="716" y="216"/>
                  </a:lnTo>
                  <a:lnTo>
                    <a:pt x="726" y="193"/>
                  </a:lnTo>
                  <a:lnTo>
                    <a:pt x="718" y="177"/>
                  </a:lnTo>
                  <a:lnTo>
                    <a:pt x="726" y="185"/>
                  </a:lnTo>
                  <a:lnTo>
                    <a:pt x="739" y="155"/>
                  </a:lnTo>
                  <a:lnTo>
                    <a:pt x="799" y="139"/>
                  </a:lnTo>
                  <a:lnTo>
                    <a:pt x="786" y="131"/>
                  </a:lnTo>
                  <a:lnTo>
                    <a:pt x="796" y="105"/>
                  </a:lnTo>
                  <a:lnTo>
                    <a:pt x="840" y="90"/>
                  </a:lnTo>
                  <a:lnTo>
                    <a:pt x="840" y="77"/>
                  </a:lnTo>
                  <a:lnTo>
                    <a:pt x="830" y="69"/>
                  </a:lnTo>
                  <a:lnTo>
                    <a:pt x="830" y="46"/>
                  </a:lnTo>
                  <a:lnTo>
                    <a:pt x="806" y="38"/>
                  </a:lnTo>
                  <a:lnTo>
                    <a:pt x="791" y="75"/>
                  </a:lnTo>
                  <a:lnTo>
                    <a:pt x="716" y="93"/>
                  </a:lnTo>
                  <a:lnTo>
                    <a:pt x="710" y="108"/>
                  </a:lnTo>
                  <a:lnTo>
                    <a:pt x="663" y="113"/>
                  </a:lnTo>
                  <a:lnTo>
                    <a:pt x="668" y="118"/>
                  </a:lnTo>
                  <a:lnTo>
                    <a:pt x="625" y="144"/>
                  </a:lnTo>
                  <a:lnTo>
                    <a:pt x="607" y="141"/>
                  </a:lnTo>
                  <a:lnTo>
                    <a:pt x="607" y="136"/>
                  </a:lnTo>
                  <a:lnTo>
                    <a:pt x="609" y="128"/>
                  </a:lnTo>
                  <a:lnTo>
                    <a:pt x="614" y="126"/>
                  </a:lnTo>
                  <a:lnTo>
                    <a:pt x="617" y="116"/>
                  </a:lnTo>
                  <a:lnTo>
                    <a:pt x="609" y="98"/>
                  </a:lnTo>
                  <a:lnTo>
                    <a:pt x="596" y="105"/>
                  </a:lnTo>
                  <a:lnTo>
                    <a:pt x="601" y="77"/>
                  </a:lnTo>
                  <a:lnTo>
                    <a:pt x="578" y="69"/>
                  </a:lnTo>
                  <a:lnTo>
                    <a:pt x="562" y="90"/>
                  </a:lnTo>
                  <a:lnTo>
                    <a:pt x="554" y="136"/>
                  </a:lnTo>
                  <a:lnTo>
                    <a:pt x="541" y="139"/>
                  </a:lnTo>
                  <a:lnTo>
                    <a:pt x="536" y="113"/>
                  </a:lnTo>
                  <a:lnTo>
                    <a:pt x="546" y="77"/>
                  </a:lnTo>
                  <a:lnTo>
                    <a:pt x="536" y="88"/>
                  </a:lnTo>
                  <a:lnTo>
                    <a:pt x="557" y="66"/>
                  </a:lnTo>
                  <a:lnTo>
                    <a:pt x="593" y="64"/>
                  </a:lnTo>
                  <a:lnTo>
                    <a:pt x="585" y="56"/>
                  </a:lnTo>
                  <a:lnTo>
                    <a:pt x="528" y="51"/>
                  </a:lnTo>
                  <a:lnTo>
                    <a:pt x="536" y="35"/>
                  </a:lnTo>
                  <a:lnTo>
                    <a:pt x="502" y="53"/>
                  </a:lnTo>
                  <a:lnTo>
                    <a:pt x="479" y="53"/>
                  </a:lnTo>
                  <a:lnTo>
                    <a:pt x="507" y="28"/>
                  </a:lnTo>
                  <a:lnTo>
                    <a:pt x="439" y="15"/>
                  </a:lnTo>
                  <a:lnTo>
                    <a:pt x="429" y="0"/>
                  </a:lnTo>
                  <a:lnTo>
                    <a:pt x="429" y="10"/>
                  </a:lnTo>
                  <a:lnTo>
                    <a:pt x="28" y="10"/>
                  </a:lnTo>
                  <a:lnTo>
                    <a:pt x="34" y="25"/>
                  </a:lnTo>
                  <a:lnTo>
                    <a:pt x="25" y="38"/>
                  </a:lnTo>
                  <a:lnTo>
                    <a:pt x="28" y="25"/>
                  </a:lnTo>
                  <a:lnTo>
                    <a:pt x="0" y="25"/>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46" name="Freeform 446"/>
            <p:cNvSpPr/>
            <p:nvPr/>
          </p:nvSpPr>
          <p:spPr bwMode="auto">
            <a:xfrm>
              <a:off x="1265" y="1585"/>
              <a:ext cx="627" cy="354"/>
            </a:xfrm>
            <a:custGeom>
              <a:avLst/>
              <a:gdLst/>
              <a:ahLst/>
              <a:cxnLst>
                <a:cxn ang="0">
                  <a:pos x="10" y="59"/>
                </a:cxn>
                <a:cxn ang="0">
                  <a:pos x="13" y="62"/>
                </a:cxn>
                <a:cxn ang="0">
                  <a:pos x="25" y="206"/>
                </a:cxn>
                <a:cxn ang="0">
                  <a:pos x="34" y="219"/>
                </a:cxn>
                <a:cxn ang="0">
                  <a:pos x="91" y="272"/>
                </a:cxn>
                <a:cxn ang="0">
                  <a:pos x="144" y="295"/>
                </a:cxn>
                <a:cxn ang="0">
                  <a:pos x="267" y="309"/>
                </a:cxn>
                <a:cxn ang="0">
                  <a:pos x="341" y="340"/>
                </a:cxn>
                <a:cxn ang="0">
                  <a:pos x="406" y="405"/>
                </a:cxn>
                <a:cxn ang="0">
                  <a:pos x="432" y="356"/>
                </a:cxn>
                <a:cxn ang="0">
                  <a:pos x="482" y="340"/>
                </a:cxn>
                <a:cxn ang="0">
                  <a:pos x="519" y="338"/>
                </a:cxn>
                <a:cxn ang="0">
                  <a:pos x="535" y="332"/>
                </a:cxn>
                <a:cxn ang="0">
                  <a:pos x="540" y="335"/>
                </a:cxn>
                <a:cxn ang="0">
                  <a:pos x="616" y="351"/>
                </a:cxn>
                <a:cxn ang="0">
                  <a:pos x="639" y="414"/>
                </a:cxn>
                <a:cxn ang="0">
                  <a:pos x="653" y="388"/>
                </a:cxn>
                <a:cxn ang="0">
                  <a:pos x="647" y="298"/>
                </a:cxn>
                <a:cxn ang="0">
                  <a:pos x="705" y="243"/>
                </a:cxn>
                <a:cxn ang="0">
                  <a:pos x="707" y="222"/>
                </a:cxn>
                <a:cxn ang="0">
                  <a:pos x="697" y="196"/>
                </a:cxn>
                <a:cxn ang="0">
                  <a:pos x="707" y="186"/>
                </a:cxn>
                <a:cxn ang="0">
                  <a:pos x="721" y="219"/>
                </a:cxn>
                <a:cxn ang="0">
                  <a:pos x="723" y="180"/>
                </a:cxn>
                <a:cxn ang="0">
                  <a:pos x="744" y="157"/>
                </a:cxn>
                <a:cxn ang="0">
                  <a:pos x="792" y="133"/>
                </a:cxn>
                <a:cxn ang="0">
                  <a:pos x="846" y="91"/>
                </a:cxn>
                <a:cxn ang="0">
                  <a:pos x="836" y="70"/>
                </a:cxn>
                <a:cxn ang="0">
                  <a:pos x="812" y="39"/>
                </a:cxn>
                <a:cxn ang="0">
                  <a:pos x="721" y="94"/>
                </a:cxn>
                <a:cxn ang="0">
                  <a:pos x="668" y="115"/>
                </a:cxn>
                <a:cxn ang="0">
                  <a:pos x="629" y="146"/>
                </a:cxn>
                <a:cxn ang="0">
                  <a:pos x="611" y="138"/>
                </a:cxn>
                <a:cxn ang="0">
                  <a:pos x="618" y="128"/>
                </a:cxn>
                <a:cxn ang="0">
                  <a:pos x="613" y="99"/>
                </a:cxn>
                <a:cxn ang="0">
                  <a:pos x="605" y="78"/>
                </a:cxn>
                <a:cxn ang="0">
                  <a:pos x="566" y="91"/>
                </a:cxn>
                <a:cxn ang="0">
                  <a:pos x="545" y="141"/>
                </a:cxn>
                <a:cxn ang="0">
                  <a:pos x="550" y="78"/>
                </a:cxn>
                <a:cxn ang="0">
                  <a:pos x="561" y="67"/>
                </a:cxn>
                <a:cxn ang="0">
                  <a:pos x="589" y="57"/>
                </a:cxn>
                <a:cxn ang="0">
                  <a:pos x="540" y="36"/>
                </a:cxn>
                <a:cxn ang="0">
                  <a:pos x="482" y="54"/>
                </a:cxn>
                <a:cxn ang="0">
                  <a:pos x="442" y="15"/>
                </a:cxn>
                <a:cxn ang="0">
                  <a:pos x="432" y="10"/>
                </a:cxn>
                <a:cxn ang="0">
                  <a:pos x="34" y="25"/>
                </a:cxn>
                <a:cxn ang="0">
                  <a:pos x="28" y="25"/>
                </a:cxn>
              </a:cxnLst>
              <a:rect l="0" t="0" r="r" b="b"/>
              <a:pathLst>
                <a:path w="847" h="415">
                  <a:moveTo>
                    <a:pt x="0" y="25"/>
                  </a:moveTo>
                  <a:lnTo>
                    <a:pt x="10" y="59"/>
                  </a:lnTo>
                  <a:lnTo>
                    <a:pt x="20" y="62"/>
                  </a:lnTo>
                  <a:lnTo>
                    <a:pt x="13" y="62"/>
                  </a:lnTo>
                  <a:lnTo>
                    <a:pt x="7" y="167"/>
                  </a:lnTo>
                  <a:lnTo>
                    <a:pt x="25" y="206"/>
                  </a:lnTo>
                  <a:lnTo>
                    <a:pt x="39" y="206"/>
                  </a:lnTo>
                  <a:lnTo>
                    <a:pt x="34" y="219"/>
                  </a:lnTo>
                  <a:lnTo>
                    <a:pt x="62" y="264"/>
                  </a:lnTo>
                  <a:lnTo>
                    <a:pt x="91" y="272"/>
                  </a:lnTo>
                  <a:lnTo>
                    <a:pt x="112" y="298"/>
                  </a:lnTo>
                  <a:lnTo>
                    <a:pt x="144" y="295"/>
                  </a:lnTo>
                  <a:lnTo>
                    <a:pt x="199" y="317"/>
                  </a:lnTo>
                  <a:lnTo>
                    <a:pt x="267" y="309"/>
                  </a:lnTo>
                  <a:lnTo>
                    <a:pt x="309" y="353"/>
                  </a:lnTo>
                  <a:lnTo>
                    <a:pt x="341" y="340"/>
                  </a:lnTo>
                  <a:lnTo>
                    <a:pt x="377" y="395"/>
                  </a:lnTo>
                  <a:lnTo>
                    <a:pt x="406" y="405"/>
                  </a:lnTo>
                  <a:lnTo>
                    <a:pt x="403" y="374"/>
                  </a:lnTo>
                  <a:lnTo>
                    <a:pt x="432" y="356"/>
                  </a:lnTo>
                  <a:lnTo>
                    <a:pt x="437" y="343"/>
                  </a:lnTo>
                  <a:lnTo>
                    <a:pt x="482" y="340"/>
                  </a:lnTo>
                  <a:lnTo>
                    <a:pt x="519" y="353"/>
                  </a:lnTo>
                  <a:lnTo>
                    <a:pt x="519" y="338"/>
                  </a:lnTo>
                  <a:lnTo>
                    <a:pt x="503" y="332"/>
                  </a:lnTo>
                  <a:lnTo>
                    <a:pt x="535" y="332"/>
                  </a:lnTo>
                  <a:lnTo>
                    <a:pt x="537" y="324"/>
                  </a:lnTo>
                  <a:lnTo>
                    <a:pt x="540" y="335"/>
                  </a:lnTo>
                  <a:lnTo>
                    <a:pt x="600" y="338"/>
                  </a:lnTo>
                  <a:lnTo>
                    <a:pt x="616" y="351"/>
                  </a:lnTo>
                  <a:lnTo>
                    <a:pt x="618" y="380"/>
                  </a:lnTo>
                  <a:lnTo>
                    <a:pt x="639" y="414"/>
                  </a:lnTo>
                  <a:lnTo>
                    <a:pt x="650" y="414"/>
                  </a:lnTo>
                  <a:lnTo>
                    <a:pt x="653" y="388"/>
                  </a:lnTo>
                  <a:lnTo>
                    <a:pt x="634" y="324"/>
                  </a:lnTo>
                  <a:lnTo>
                    <a:pt x="647" y="298"/>
                  </a:lnTo>
                  <a:lnTo>
                    <a:pt x="721" y="246"/>
                  </a:lnTo>
                  <a:lnTo>
                    <a:pt x="705" y="243"/>
                  </a:lnTo>
                  <a:lnTo>
                    <a:pt x="721" y="238"/>
                  </a:lnTo>
                  <a:lnTo>
                    <a:pt x="707" y="222"/>
                  </a:lnTo>
                  <a:lnTo>
                    <a:pt x="713" y="209"/>
                  </a:lnTo>
                  <a:lnTo>
                    <a:pt x="697" y="196"/>
                  </a:lnTo>
                  <a:lnTo>
                    <a:pt x="713" y="204"/>
                  </a:lnTo>
                  <a:lnTo>
                    <a:pt x="707" y="186"/>
                  </a:lnTo>
                  <a:lnTo>
                    <a:pt x="718" y="180"/>
                  </a:lnTo>
                  <a:lnTo>
                    <a:pt x="721" y="219"/>
                  </a:lnTo>
                  <a:lnTo>
                    <a:pt x="731" y="196"/>
                  </a:lnTo>
                  <a:lnTo>
                    <a:pt x="723" y="180"/>
                  </a:lnTo>
                  <a:lnTo>
                    <a:pt x="731" y="188"/>
                  </a:lnTo>
                  <a:lnTo>
                    <a:pt x="744" y="157"/>
                  </a:lnTo>
                  <a:lnTo>
                    <a:pt x="805" y="141"/>
                  </a:lnTo>
                  <a:lnTo>
                    <a:pt x="792" y="133"/>
                  </a:lnTo>
                  <a:lnTo>
                    <a:pt x="802" y="107"/>
                  </a:lnTo>
                  <a:lnTo>
                    <a:pt x="846" y="91"/>
                  </a:lnTo>
                  <a:lnTo>
                    <a:pt x="846" y="78"/>
                  </a:lnTo>
                  <a:lnTo>
                    <a:pt x="836" y="70"/>
                  </a:lnTo>
                  <a:lnTo>
                    <a:pt x="836" y="47"/>
                  </a:lnTo>
                  <a:lnTo>
                    <a:pt x="812" y="39"/>
                  </a:lnTo>
                  <a:lnTo>
                    <a:pt x="797" y="76"/>
                  </a:lnTo>
                  <a:lnTo>
                    <a:pt x="721" y="94"/>
                  </a:lnTo>
                  <a:lnTo>
                    <a:pt x="715" y="110"/>
                  </a:lnTo>
                  <a:lnTo>
                    <a:pt x="668" y="115"/>
                  </a:lnTo>
                  <a:lnTo>
                    <a:pt x="673" y="120"/>
                  </a:lnTo>
                  <a:lnTo>
                    <a:pt x="629" y="146"/>
                  </a:lnTo>
                  <a:lnTo>
                    <a:pt x="611" y="143"/>
                  </a:lnTo>
                  <a:lnTo>
                    <a:pt x="611" y="138"/>
                  </a:lnTo>
                  <a:lnTo>
                    <a:pt x="613" y="130"/>
                  </a:lnTo>
                  <a:lnTo>
                    <a:pt x="618" y="128"/>
                  </a:lnTo>
                  <a:lnTo>
                    <a:pt x="621" y="118"/>
                  </a:lnTo>
                  <a:lnTo>
                    <a:pt x="613" y="99"/>
                  </a:lnTo>
                  <a:lnTo>
                    <a:pt x="600" y="107"/>
                  </a:lnTo>
                  <a:lnTo>
                    <a:pt x="605" y="78"/>
                  </a:lnTo>
                  <a:lnTo>
                    <a:pt x="582" y="70"/>
                  </a:lnTo>
                  <a:lnTo>
                    <a:pt x="566" y="91"/>
                  </a:lnTo>
                  <a:lnTo>
                    <a:pt x="558" y="138"/>
                  </a:lnTo>
                  <a:lnTo>
                    <a:pt x="545" y="141"/>
                  </a:lnTo>
                  <a:lnTo>
                    <a:pt x="540" y="115"/>
                  </a:lnTo>
                  <a:lnTo>
                    <a:pt x="550" y="78"/>
                  </a:lnTo>
                  <a:lnTo>
                    <a:pt x="540" y="89"/>
                  </a:lnTo>
                  <a:lnTo>
                    <a:pt x="561" y="67"/>
                  </a:lnTo>
                  <a:lnTo>
                    <a:pt x="597" y="65"/>
                  </a:lnTo>
                  <a:lnTo>
                    <a:pt x="589" y="57"/>
                  </a:lnTo>
                  <a:lnTo>
                    <a:pt x="532" y="52"/>
                  </a:lnTo>
                  <a:lnTo>
                    <a:pt x="540" y="36"/>
                  </a:lnTo>
                  <a:lnTo>
                    <a:pt x="506" y="54"/>
                  </a:lnTo>
                  <a:lnTo>
                    <a:pt x="482" y="54"/>
                  </a:lnTo>
                  <a:lnTo>
                    <a:pt x="511" y="28"/>
                  </a:lnTo>
                  <a:lnTo>
                    <a:pt x="442" y="15"/>
                  </a:lnTo>
                  <a:lnTo>
                    <a:pt x="432" y="0"/>
                  </a:lnTo>
                  <a:lnTo>
                    <a:pt x="432" y="10"/>
                  </a:lnTo>
                  <a:lnTo>
                    <a:pt x="28" y="10"/>
                  </a:lnTo>
                  <a:lnTo>
                    <a:pt x="34" y="25"/>
                  </a:lnTo>
                  <a:lnTo>
                    <a:pt x="25" y="39"/>
                  </a:lnTo>
                  <a:lnTo>
                    <a:pt x="28" y="25"/>
                  </a:lnTo>
                  <a:lnTo>
                    <a:pt x="0" y="2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47" name="Freeform 447"/>
            <p:cNvSpPr/>
            <p:nvPr/>
          </p:nvSpPr>
          <p:spPr bwMode="auto">
            <a:xfrm>
              <a:off x="4670" y="1331"/>
              <a:ext cx="27" cy="7"/>
            </a:xfrm>
            <a:custGeom>
              <a:avLst/>
              <a:gdLst/>
              <a:ahLst/>
              <a:cxnLst>
                <a:cxn ang="0">
                  <a:pos x="0" y="2"/>
                </a:cxn>
                <a:cxn ang="0">
                  <a:pos x="21" y="0"/>
                </a:cxn>
                <a:cxn ang="0">
                  <a:pos x="36" y="3"/>
                </a:cxn>
                <a:cxn ang="0">
                  <a:pos x="29" y="7"/>
                </a:cxn>
                <a:cxn ang="0">
                  <a:pos x="0" y="2"/>
                </a:cxn>
              </a:cxnLst>
              <a:rect l="0" t="0" r="r" b="b"/>
              <a:pathLst>
                <a:path w="37" h="8">
                  <a:moveTo>
                    <a:pt x="0" y="2"/>
                  </a:moveTo>
                  <a:lnTo>
                    <a:pt x="21" y="0"/>
                  </a:lnTo>
                  <a:lnTo>
                    <a:pt x="36" y="3"/>
                  </a:lnTo>
                  <a:lnTo>
                    <a:pt x="29" y="7"/>
                  </a:lnTo>
                  <a:lnTo>
                    <a:pt x="0" y="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48" name="Freeform 448"/>
            <p:cNvSpPr/>
            <p:nvPr/>
          </p:nvSpPr>
          <p:spPr bwMode="auto">
            <a:xfrm>
              <a:off x="4670" y="1331"/>
              <a:ext cx="32" cy="13"/>
            </a:xfrm>
            <a:custGeom>
              <a:avLst/>
              <a:gdLst/>
              <a:ahLst/>
              <a:cxnLst>
                <a:cxn ang="0">
                  <a:pos x="0" y="3"/>
                </a:cxn>
                <a:cxn ang="0">
                  <a:pos x="24" y="0"/>
                </a:cxn>
                <a:cxn ang="0">
                  <a:pos x="42" y="5"/>
                </a:cxn>
                <a:cxn ang="0">
                  <a:pos x="34" y="13"/>
                </a:cxn>
                <a:cxn ang="0">
                  <a:pos x="0" y="3"/>
                </a:cxn>
              </a:cxnLst>
              <a:rect l="0" t="0" r="r" b="b"/>
              <a:pathLst>
                <a:path w="43" h="14">
                  <a:moveTo>
                    <a:pt x="0" y="3"/>
                  </a:moveTo>
                  <a:lnTo>
                    <a:pt x="24" y="0"/>
                  </a:lnTo>
                  <a:lnTo>
                    <a:pt x="42" y="5"/>
                  </a:lnTo>
                  <a:lnTo>
                    <a:pt x="34" y="13"/>
                  </a:lnTo>
                  <a:lnTo>
                    <a:pt x="0"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49" name="Freeform 449"/>
            <p:cNvSpPr/>
            <p:nvPr/>
          </p:nvSpPr>
          <p:spPr bwMode="auto">
            <a:xfrm>
              <a:off x="2565" y="2073"/>
              <a:ext cx="79" cy="64"/>
            </a:xfrm>
            <a:custGeom>
              <a:avLst/>
              <a:gdLst/>
              <a:ahLst/>
              <a:cxnLst>
                <a:cxn ang="0">
                  <a:pos x="0" y="66"/>
                </a:cxn>
                <a:cxn ang="0">
                  <a:pos x="6" y="73"/>
                </a:cxn>
                <a:cxn ang="0">
                  <a:pos x="35" y="75"/>
                </a:cxn>
                <a:cxn ang="0">
                  <a:pos x="33" y="54"/>
                </a:cxn>
                <a:cxn ang="0">
                  <a:pos x="70" y="51"/>
                </a:cxn>
                <a:cxn ang="0">
                  <a:pos x="85" y="54"/>
                </a:cxn>
                <a:cxn ang="0">
                  <a:pos x="105" y="42"/>
                </a:cxn>
                <a:cxn ang="0">
                  <a:pos x="78" y="12"/>
                </a:cxn>
                <a:cxn ang="0">
                  <a:pos x="75" y="0"/>
                </a:cxn>
                <a:cxn ang="0">
                  <a:pos x="21" y="26"/>
                </a:cxn>
                <a:cxn ang="0">
                  <a:pos x="0" y="66"/>
                </a:cxn>
              </a:cxnLst>
              <a:rect l="0" t="0" r="r" b="b"/>
              <a:pathLst>
                <a:path w="106" h="76">
                  <a:moveTo>
                    <a:pt x="0" y="66"/>
                  </a:moveTo>
                  <a:lnTo>
                    <a:pt x="6" y="73"/>
                  </a:lnTo>
                  <a:lnTo>
                    <a:pt x="35" y="75"/>
                  </a:lnTo>
                  <a:lnTo>
                    <a:pt x="33" y="54"/>
                  </a:lnTo>
                  <a:lnTo>
                    <a:pt x="70" y="51"/>
                  </a:lnTo>
                  <a:lnTo>
                    <a:pt x="85" y="54"/>
                  </a:lnTo>
                  <a:lnTo>
                    <a:pt x="105" y="42"/>
                  </a:lnTo>
                  <a:lnTo>
                    <a:pt x="78" y="12"/>
                  </a:lnTo>
                  <a:lnTo>
                    <a:pt x="75" y="0"/>
                  </a:lnTo>
                  <a:lnTo>
                    <a:pt x="21" y="26"/>
                  </a:lnTo>
                  <a:lnTo>
                    <a:pt x="0" y="66"/>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50" name="Freeform 450"/>
            <p:cNvSpPr/>
            <p:nvPr/>
          </p:nvSpPr>
          <p:spPr bwMode="auto">
            <a:xfrm>
              <a:off x="2565" y="2073"/>
              <a:ext cx="83" cy="70"/>
            </a:xfrm>
            <a:custGeom>
              <a:avLst/>
              <a:gdLst/>
              <a:ahLst/>
              <a:cxnLst>
                <a:cxn ang="0">
                  <a:pos x="0" y="71"/>
                </a:cxn>
                <a:cxn ang="0">
                  <a:pos x="6" y="79"/>
                </a:cxn>
                <a:cxn ang="0">
                  <a:pos x="37" y="81"/>
                </a:cxn>
                <a:cxn ang="0">
                  <a:pos x="35" y="58"/>
                </a:cxn>
                <a:cxn ang="0">
                  <a:pos x="74" y="55"/>
                </a:cxn>
                <a:cxn ang="0">
                  <a:pos x="90" y="58"/>
                </a:cxn>
                <a:cxn ang="0">
                  <a:pos x="111" y="45"/>
                </a:cxn>
                <a:cxn ang="0">
                  <a:pos x="82" y="13"/>
                </a:cxn>
                <a:cxn ang="0">
                  <a:pos x="79" y="0"/>
                </a:cxn>
                <a:cxn ang="0">
                  <a:pos x="22" y="28"/>
                </a:cxn>
                <a:cxn ang="0">
                  <a:pos x="0" y="71"/>
                </a:cxn>
              </a:cxnLst>
              <a:rect l="0" t="0" r="r" b="b"/>
              <a:pathLst>
                <a:path w="112" h="82">
                  <a:moveTo>
                    <a:pt x="0" y="71"/>
                  </a:moveTo>
                  <a:lnTo>
                    <a:pt x="6" y="79"/>
                  </a:lnTo>
                  <a:lnTo>
                    <a:pt x="37" y="81"/>
                  </a:lnTo>
                  <a:lnTo>
                    <a:pt x="35" y="58"/>
                  </a:lnTo>
                  <a:lnTo>
                    <a:pt x="74" y="55"/>
                  </a:lnTo>
                  <a:lnTo>
                    <a:pt x="90" y="58"/>
                  </a:lnTo>
                  <a:lnTo>
                    <a:pt x="111" y="45"/>
                  </a:lnTo>
                  <a:lnTo>
                    <a:pt x="82" y="13"/>
                  </a:lnTo>
                  <a:lnTo>
                    <a:pt x="79" y="0"/>
                  </a:lnTo>
                  <a:lnTo>
                    <a:pt x="22" y="28"/>
                  </a:lnTo>
                  <a:lnTo>
                    <a:pt x="0" y="7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1" name="Freeform 451"/>
            <p:cNvSpPr/>
            <p:nvPr/>
          </p:nvSpPr>
          <p:spPr bwMode="auto">
            <a:xfrm>
              <a:off x="1985" y="2649"/>
              <a:ext cx="54" cy="64"/>
            </a:xfrm>
            <a:custGeom>
              <a:avLst/>
              <a:gdLst/>
              <a:ahLst/>
              <a:cxnLst>
                <a:cxn ang="0">
                  <a:pos x="0" y="61"/>
                </a:cxn>
                <a:cxn ang="0">
                  <a:pos x="10" y="3"/>
                </a:cxn>
                <a:cxn ang="0">
                  <a:pos x="22" y="0"/>
                </a:cxn>
                <a:cxn ang="0">
                  <a:pos x="63" y="30"/>
                </a:cxn>
                <a:cxn ang="0">
                  <a:pos x="73" y="42"/>
                </a:cxn>
                <a:cxn ang="0">
                  <a:pos x="68" y="58"/>
                </a:cxn>
                <a:cxn ang="0">
                  <a:pos x="52" y="75"/>
                </a:cxn>
                <a:cxn ang="0">
                  <a:pos x="0" y="61"/>
                </a:cxn>
              </a:cxnLst>
              <a:rect l="0" t="0" r="r" b="b"/>
              <a:pathLst>
                <a:path w="74" h="76">
                  <a:moveTo>
                    <a:pt x="0" y="61"/>
                  </a:moveTo>
                  <a:lnTo>
                    <a:pt x="10" y="3"/>
                  </a:lnTo>
                  <a:lnTo>
                    <a:pt x="22" y="0"/>
                  </a:lnTo>
                  <a:lnTo>
                    <a:pt x="63" y="30"/>
                  </a:lnTo>
                  <a:lnTo>
                    <a:pt x="73" y="42"/>
                  </a:lnTo>
                  <a:lnTo>
                    <a:pt x="68" y="58"/>
                  </a:lnTo>
                  <a:lnTo>
                    <a:pt x="52" y="75"/>
                  </a:lnTo>
                  <a:lnTo>
                    <a:pt x="0" y="6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52" name="Freeform 452"/>
            <p:cNvSpPr/>
            <p:nvPr/>
          </p:nvSpPr>
          <p:spPr bwMode="auto">
            <a:xfrm>
              <a:off x="1985" y="2649"/>
              <a:ext cx="59" cy="70"/>
            </a:xfrm>
            <a:custGeom>
              <a:avLst/>
              <a:gdLst/>
              <a:ahLst/>
              <a:cxnLst>
                <a:cxn ang="0">
                  <a:pos x="0" y="66"/>
                </a:cxn>
                <a:cxn ang="0">
                  <a:pos x="11" y="3"/>
                </a:cxn>
                <a:cxn ang="0">
                  <a:pos x="24" y="0"/>
                </a:cxn>
                <a:cxn ang="0">
                  <a:pos x="68" y="32"/>
                </a:cxn>
                <a:cxn ang="0">
                  <a:pos x="79" y="45"/>
                </a:cxn>
                <a:cxn ang="0">
                  <a:pos x="74" y="63"/>
                </a:cxn>
                <a:cxn ang="0">
                  <a:pos x="56" y="81"/>
                </a:cxn>
                <a:cxn ang="0">
                  <a:pos x="0" y="66"/>
                </a:cxn>
              </a:cxnLst>
              <a:rect l="0" t="0" r="r" b="b"/>
              <a:pathLst>
                <a:path w="80" h="82">
                  <a:moveTo>
                    <a:pt x="0" y="66"/>
                  </a:moveTo>
                  <a:lnTo>
                    <a:pt x="11" y="3"/>
                  </a:lnTo>
                  <a:lnTo>
                    <a:pt x="24" y="0"/>
                  </a:lnTo>
                  <a:lnTo>
                    <a:pt x="68" y="32"/>
                  </a:lnTo>
                  <a:lnTo>
                    <a:pt x="79" y="45"/>
                  </a:lnTo>
                  <a:lnTo>
                    <a:pt x="74" y="63"/>
                  </a:lnTo>
                  <a:lnTo>
                    <a:pt x="56" y="81"/>
                  </a:lnTo>
                  <a:lnTo>
                    <a:pt x="0" y="6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3" name="Freeform 453"/>
            <p:cNvSpPr/>
            <p:nvPr/>
          </p:nvSpPr>
          <p:spPr bwMode="auto">
            <a:xfrm>
              <a:off x="1823" y="2108"/>
              <a:ext cx="144" cy="139"/>
            </a:xfrm>
            <a:custGeom>
              <a:avLst/>
              <a:gdLst/>
              <a:ahLst/>
              <a:cxnLst>
                <a:cxn ang="0">
                  <a:pos x="0" y="43"/>
                </a:cxn>
                <a:cxn ang="0">
                  <a:pos x="17" y="73"/>
                </a:cxn>
                <a:cxn ang="0">
                  <a:pos x="46" y="76"/>
                </a:cxn>
                <a:cxn ang="0">
                  <a:pos x="55" y="86"/>
                </a:cxn>
                <a:cxn ang="0">
                  <a:pos x="83" y="86"/>
                </a:cxn>
                <a:cxn ang="0">
                  <a:pos x="79" y="136"/>
                </a:cxn>
                <a:cxn ang="0">
                  <a:pos x="91" y="154"/>
                </a:cxn>
                <a:cxn ang="0">
                  <a:pos x="107" y="162"/>
                </a:cxn>
                <a:cxn ang="0">
                  <a:pos x="140" y="144"/>
                </a:cxn>
                <a:cxn ang="0">
                  <a:pos x="129" y="142"/>
                </a:cxn>
                <a:cxn ang="0">
                  <a:pos x="122" y="114"/>
                </a:cxn>
                <a:cxn ang="0">
                  <a:pos x="145" y="119"/>
                </a:cxn>
                <a:cxn ang="0">
                  <a:pos x="180" y="101"/>
                </a:cxn>
                <a:cxn ang="0">
                  <a:pos x="170" y="86"/>
                </a:cxn>
                <a:cxn ang="0">
                  <a:pos x="183" y="73"/>
                </a:cxn>
                <a:cxn ang="0">
                  <a:pos x="177" y="66"/>
                </a:cxn>
                <a:cxn ang="0">
                  <a:pos x="193" y="55"/>
                </a:cxn>
                <a:cxn ang="0">
                  <a:pos x="176" y="53"/>
                </a:cxn>
                <a:cxn ang="0">
                  <a:pos x="176" y="41"/>
                </a:cxn>
                <a:cxn ang="0">
                  <a:pos x="150" y="28"/>
                </a:cxn>
                <a:cxn ang="0">
                  <a:pos x="160" y="22"/>
                </a:cxn>
                <a:cxn ang="0">
                  <a:pos x="77" y="25"/>
                </a:cxn>
                <a:cxn ang="0">
                  <a:pos x="48" y="0"/>
                </a:cxn>
                <a:cxn ang="0">
                  <a:pos x="50" y="10"/>
                </a:cxn>
                <a:cxn ang="0">
                  <a:pos x="25" y="17"/>
                </a:cxn>
                <a:cxn ang="0">
                  <a:pos x="30" y="41"/>
                </a:cxn>
                <a:cxn ang="0">
                  <a:pos x="25" y="45"/>
                </a:cxn>
                <a:cxn ang="0">
                  <a:pos x="17" y="30"/>
                </a:cxn>
                <a:cxn ang="0">
                  <a:pos x="27" y="5"/>
                </a:cxn>
                <a:cxn ang="0">
                  <a:pos x="0" y="43"/>
                </a:cxn>
              </a:cxnLst>
              <a:rect l="0" t="0" r="r" b="b"/>
              <a:pathLst>
                <a:path w="194" h="163">
                  <a:moveTo>
                    <a:pt x="0" y="43"/>
                  </a:moveTo>
                  <a:lnTo>
                    <a:pt x="17" y="73"/>
                  </a:lnTo>
                  <a:lnTo>
                    <a:pt x="46" y="76"/>
                  </a:lnTo>
                  <a:lnTo>
                    <a:pt x="55" y="86"/>
                  </a:lnTo>
                  <a:lnTo>
                    <a:pt x="83" y="86"/>
                  </a:lnTo>
                  <a:lnTo>
                    <a:pt x="79" y="136"/>
                  </a:lnTo>
                  <a:lnTo>
                    <a:pt x="91" y="154"/>
                  </a:lnTo>
                  <a:lnTo>
                    <a:pt x="107" y="162"/>
                  </a:lnTo>
                  <a:lnTo>
                    <a:pt x="140" y="144"/>
                  </a:lnTo>
                  <a:lnTo>
                    <a:pt x="129" y="142"/>
                  </a:lnTo>
                  <a:lnTo>
                    <a:pt x="122" y="114"/>
                  </a:lnTo>
                  <a:lnTo>
                    <a:pt x="145" y="119"/>
                  </a:lnTo>
                  <a:lnTo>
                    <a:pt x="180" y="101"/>
                  </a:lnTo>
                  <a:lnTo>
                    <a:pt x="170" y="86"/>
                  </a:lnTo>
                  <a:lnTo>
                    <a:pt x="183" y="73"/>
                  </a:lnTo>
                  <a:lnTo>
                    <a:pt x="177" y="66"/>
                  </a:lnTo>
                  <a:lnTo>
                    <a:pt x="193" y="55"/>
                  </a:lnTo>
                  <a:lnTo>
                    <a:pt x="176" y="53"/>
                  </a:lnTo>
                  <a:lnTo>
                    <a:pt x="176" y="41"/>
                  </a:lnTo>
                  <a:lnTo>
                    <a:pt x="150" y="28"/>
                  </a:lnTo>
                  <a:lnTo>
                    <a:pt x="160" y="22"/>
                  </a:lnTo>
                  <a:lnTo>
                    <a:pt x="77" y="25"/>
                  </a:lnTo>
                  <a:lnTo>
                    <a:pt x="48" y="0"/>
                  </a:lnTo>
                  <a:lnTo>
                    <a:pt x="50" y="10"/>
                  </a:lnTo>
                  <a:lnTo>
                    <a:pt x="25" y="17"/>
                  </a:lnTo>
                  <a:lnTo>
                    <a:pt x="30" y="41"/>
                  </a:lnTo>
                  <a:lnTo>
                    <a:pt x="25" y="45"/>
                  </a:lnTo>
                  <a:lnTo>
                    <a:pt x="17" y="30"/>
                  </a:lnTo>
                  <a:lnTo>
                    <a:pt x="27" y="5"/>
                  </a:lnTo>
                  <a:lnTo>
                    <a:pt x="0" y="4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54" name="Freeform 454"/>
            <p:cNvSpPr/>
            <p:nvPr/>
          </p:nvSpPr>
          <p:spPr bwMode="auto">
            <a:xfrm>
              <a:off x="1823" y="2108"/>
              <a:ext cx="149" cy="144"/>
            </a:xfrm>
            <a:custGeom>
              <a:avLst/>
              <a:gdLst/>
              <a:ahLst/>
              <a:cxnLst>
                <a:cxn ang="0">
                  <a:pos x="0" y="45"/>
                </a:cxn>
                <a:cxn ang="0">
                  <a:pos x="18" y="76"/>
                </a:cxn>
                <a:cxn ang="0">
                  <a:pos x="47" y="79"/>
                </a:cxn>
                <a:cxn ang="0">
                  <a:pos x="57" y="89"/>
                </a:cxn>
                <a:cxn ang="0">
                  <a:pos x="86" y="89"/>
                </a:cxn>
                <a:cxn ang="0">
                  <a:pos x="81" y="141"/>
                </a:cxn>
                <a:cxn ang="0">
                  <a:pos x="94" y="160"/>
                </a:cxn>
                <a:cxn ang="0">
                  <a:pos x="110" y="168"/>
                </a:cxn>
                <a:cxn ang="0">
                  <a:pos x="144" y="149"/>
                </a:cxn>
                <a:cxn ang="0">
                  <a:pos x="133" y="147"/>
                </a:cxn>
                <a:cxn ang="0">
                  <a:pos x="126" y="118"/>
                </a:cxn>
                <a:cxn ang="0">
                  <a:pos x="149" y="123"/>
                </a:cxn>
                <a:cxn ang="0">
                  <a:pos x="186" y="105"/>
                </a:cxn>
                <a:cxn ang="0">
                  <a:pos x="175" y="89"/>
                </a:cxn>
                <a:cxn ang="0">
                  <a:pos x="189" y="76"/>
                </a:cxn>
                <a:cxn ang="0">
                  <a:pos x="183" y="68"/>
                </a:cxn>
                <a:cxn ang="0">
                  <a:pos x="199" y="57"/>
                </a:cxn>
                <a:cxn ang="0">
                  <a:pos x="181" y="55"/>
                </a:cxn>
                <a:cxn ang="0">
                  <a:pos x="181" y="42"/>
                </a:cxn>
                <a:cxn ang="0">
                  <a:pos x="155" y="29"/>
                </a:cxn>
                <a:cxn ang="0">
                  <a:pos x="165" y="23"/>
                </a:cxn>
                <a:cxn ang="0">
                  <a:pos x="79" y="26"/>
                </a:cxn>
                <a:cxn ang="0">
                  <a:pos x="50" y="0"/>
                </a:cxn>
                <a:cxn ang="0">
                  <a:pos x="52" y="10"/>
                </a:cxn>
                <a:cxn ang="0">
                  <a:pos x="26" y="18"/>
                </a:cxn>
                <a:cxn ang="0">
                  <a:pos x="31" y="42"/>
                </a:cxn>
                <a:cxn ang="0">
                  <a:pos x="26" y="47"/>
                </a:cxn>
                <a:cxn ang="0">
                  <a:pos x="18" y="31"/>
                </a:cxn>
                <a:cxn ang="0">
                  <a:pos x="28" y="5"/>
                </a:cxn>
                <a:cxn ang="0">
                  <a:pos x="0" y="45"/>
                </a:cxn>
              </a:cxnLst>
              <a:rect l="0" t="0" r="r" b="b"/>
              <a:pathLst>
                <a:path w="200" h="169">
                  <a:moveTo>
                    <a:pt x="0" y="45"/>
                  </a:moveTo>
                  <a:lnTo>
                    <a:pt x="18" y="76"/>
                  </a:lnTo>
                  <a:lnTo>
                    <a:pt x="47" y="79"/>
                  </a:lnTo>
                  <a:lnTo>
                    <a:pt x="57" y="89"/>
                  </a:lnTo>
                  <a:lnTo>
                    <a:pt x="86" y="89"/>
                  </a:lnTo>
                  <a:lnTo>
                    <a:pt x="81" y="141"/>
                  </a:lnTo>
                  <a:lnTo>
                    <a:pt x="94" y="160"/>
                  </a:lnTo>
                  <a:lnTo>
                    <a:pt x="110" y="168"/>
                  </a:lnTo>
                  <a:lnTo>
                    <a:pt x="144" y="149"/>
                  </a:lnTo>
                  <a:lnTo>
                    <a:pt x="133" y="147"/>
                  </a:lnTo>
                  <a:lnTo>
                    <a:pt x="126" y="118"/>
                  </a:lnTo>
                  <a:lnTo>
                    <a:pt x="149" y="123"/>
                  </a:lnTo>
                  <a:lnTo>
                    <a:pt x="186" y="105"/>
                  </a:lnTo>
                  <a:lnTo>
                    <a:pt x="175" y="89"/>
                  </a:lnTo>
                  <a:lnTo>
                    <a:pt x="189" y="76"/>
                  </a:lnTo>
                  <a:lnTo>
                    <a:pt x="183" y="68"/>
                  </a:lnTo>
                  <a:lnTo>
                    <a:pt x="199" y="57"/>
                  </a:lnTo>
                  <a:lnTo>
                    <a:pt x="181" y="55"/>
                  </a:lnTo>
                  <a:lnTo>
                    <a:pt x="181" y="42"/>
                  </a:lnTo>
                  <a:lnTo>
                    <a:pt x="155" y="29"/>
                  </a:lnTo>
                  <a:lnTo>
                    <a:pt x="165" y="23"/>
                  </a:lnTo>
                  <a:lnTo>
                    <a:pt x="79" y="26"/>
                  </a:lnTo>
                  <a:lnTo>
                    <a:pt x="50" y="0"/>
                  </a:lnTo>
                  <a:lnTo>
                    <a:pt x="52" y="10"/>
                  </a:lnTo>
                  <a:lnTo>
                    <a:pt x="26" y="18"/>
                  </a:lnTo>
                  <a:lnTo>
                    <a:pt x="31" y="42"/>
                  </a:lnTo>
                  <a:lnTo>
                    <a:pt x="26" y="47"/>
                  </a:lnTo>
                  <a:lnTo>
                    <a:pt x="18" y="31"/>
                  </a:lnTo>
                  <a:lnTo>
                    <a:pt x="28" y="5"/>
                  </a:lnTo>
                  <a:lnTo>
                    <a:pt x="0" y="4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5" name="Freeform 455"/>
            <p:cNvSpPr/>
            <p:nvPr/>
          </p:nvSpPr>
          <p:spPr bwMode="auto">
            <a:xfrm>
              <a:off x="3733" y="1966"/>
              <a:ext cx="73" cy="183"/>
            </a:xfrm>
            <a:custGeom>
              <a:avLst/>
              <a:gdLst/>
              <a:ahLst/>
              <a:cxnLst>
                <a:cxn ang="0">
                  <a:pos x="0" y="11"/>
                </a:cxn>
                <a:cxn ang="0">
                  <a:pos x="17" y="34"/>
                </a:cxn>
                <a:cxn ang="0">
                  <a:pos x="35" y="42"/>
                </a:cxn>
                <a:cxn ang="0">
                  <a:pos x="27" y="57"/>
                </a:cxn>
                <a:cxn ang="0">
                  <a:pos x="59" y="88"/>
                </a:cxn>
                <a:cxn ang="0">
                  <a:pos x="74" y="125"/>
                </a:cxn>
                <a:cxn ang="0">
                  <a:pos x="74" y="159"/>
                </a:cxn>
                <a:cxn ang="0">
                  <a:pos x="35" y="187"/>
                </a:cxn>
                <a:cxn ang="0">
                  <a:pos x="44" y="212"/>
                </a:cxn>
                <a:cxn ang="0">
                  <a:pos x="57" y="194"/>
                </a:cxn>
                <a:cxn ang="0">
                  <a:pos x="61" y="199"/>
                </a:cxn>
                <a:cxn ang="0">
                  <a:pos x="67" y="190"/>
                </a:cxn>
                <a:cxn ang="0">
                  <a:pos x="99" y="169"/>
                </a:cxn>
                <a:cxn ang="0">
                  <a:pos x="93" y="116"/>
                </a:cxn>
                <a:cxn ang="0">
                  <a:pos x="49" y="64"/>
                </a:cxn>
                <a:cxn ang="0">
                  <a:pos x="54" y="50"/>
                </a:cxn>
                <a:cxn ang="0">
                  <a:pos x="84" y="23"/>
                </a:cxn>
                <a:cxn ang="0">
                  <a:pos x="44" y="0"/>
                </a:cxn>
                <a:cxn ang="0">
                  <a:pos x="0" y="11"/>
                </a:cxn>
              </a:cxnLst>
              <a:rect l="0" t="0" r="r" b="b"/>
              <a:pathLst>
                <a:path w="100" h="213">
                  <a:moveTo>
                    <a:pt x="0" y="11"/>
                  </a:moveTo>
                  <a:lnTo>
                    <a:pt x="17" y="34"/>
                  </a:lnTo>
                  <a:lnTo>
                    <a:pt x="35" y="42"/>
                  </a:lnTo>
                  <a:lnTo>
                    <a:pt x="27" y="57"/>
                  </a:lnTo>
                  <a:lnTo>
                    <a:pt x="59" y="88"/>
                  </a:lnTo>
                  <a:lnTo>
                    <a:pt x="74" y="125"/>
                  </a:lnTo>
                  <a:lnTo>
                    <a:pt x="74" y="159"/>
                  </a:lnTo>
                  <a:lnTo>
                    <a:pt x="35" y="187"/>
                  </a:lnTo>
                  <a:lnTo>
                    <a:pt x="44" y="212"/>
                  </a:lnTo>
                  <a:lnTo>
                    <a:pt x="57" y="194"/>
                  </a:lnTo>
                  <a:lnTo>
                    <a:pt x="61" y="199"/>
                  </a:lnTo>
                  <a:lnTo>
                    <a:pt x="67" y="190"/>
                  </a:lnTo>
                  <a:lnTo>
                    <a:pt x="99" y="169"/>
                  </a:lnTo>
                  <a:lnTo>
                    <a:pt x="93" y="116"/>
                  </a:lnTo>
                  <a:lnTo>
                    <a:pt x="49" y="64"/>
                  </a:lnTo>
                  <a:lnTo>
                    <a:pt x="54" y="50"/>
                  </a:lnTo>
                  <a:lnTo>
                    <a:pt x="84" y="23"/>
                  </a:lnTo>
                  <a:lnTo>
                    <a:pt x="44" y="0"/>
                  </a:lnTo>
                  <a:lnTo>
                    <a:pt x="0" y="1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56" name="Freeform 456"/>
            <p:cNvSpPr/>
            <p:nvPr/>
          </p:nvSpPr>
          <p:spPr bwMode="auto">
            <a:xfrm>
              <a:off x="3733" y="1966"/>
              <a:ext cx="78" cy="187"/>
            </a:xfrm>
            <a:custGeom>
              <a:avLst/>
              <a:gdLst/>
              <a:ahLst/>
              <a:cxnLst>
                <a:cxn ang="0">
                  <a:pos x="0" y="11"/>
                </a:cxn>
                <a:cxn ang="0">
                  <a:pos x="18" y="35"/>
                </a:cxn>
                <a:cxn ang="0">
                  <a:pos x="37" y="43"/>
                </a:cxn>
                <a:cxn ang="0">
                  <a:pos x="29" y="59"/>
                </a:cxn>
                <a:cxn ang="0">
                  <a:pos x="63" y="90"/>
                </a:cxn>
                <a:cxn ang="0">
                  <a:pos x="78" y="129"/>
                </a:cxn>
                <a:cxn ang="0">
                  <a:pos x="78" y="163"/>
                </a:cxn>
                <a:cxn ang="0">
                  <a:pos x="37" y="192"/>
                </a:cxn>
                <a:cxn ang="0">
                  <a:pos x="47" y="218"/>
                </a:cxn>
                <a:cxn ang="0">
                  <a:pos x="60" y="200"/>
                </a:cxn>
                <a:cxn ang="0">
                  <a:pos x="65" y="205"/>
                </a:cxn>
                <a:cxn ang="0">
                  <a:pos x="71" y="195"/>
                </a:cxn>
                <a:cxn ang="0">
                  <a:pos x="105" y="174"/>
                </a:cxn>
                <a:cxn ang="0">
                  <a:pos x="99" y="119"/>
                </a:cxn>
                <a:cxn ang="0">
                  <a:pos x="52" y="66"/>
                </a:cxn>
                <a:cxn ang="0">
                  <a:pos x="57" y="51"/>
                </a:cxn>
                <a:cxn ang="0">
                  <a:pos x="89" y="24"/>
                </a:cxn>
                <a:cxn ang="0">
                  <a:pos x="47" y="0"/>
                </a:cxn>
                <a:cxn ang="0">
                  <a:pos x="0" y="11"/>
                </a:cxn>
              </a:cxnLst>
              <a:rect l="0" t="0" r="r" b="b"/>
              <a:pathLst>
                <a:path w="106" h="219">
                  <a:moveTo>
                    <a:pt x="0" y="11"/>
                  </a:moveTo>
                  <a:lnTo>
                    <a:pt x="18" y="35"/>
                  </a:lnTo>
                  <a:lnTo>
                    <a:pt x="37" y="43"/>
                  </a:lnTo>
                  <a:lnTo>
                    <a:pt x="29" y="59"/>
                  </a:lnTo>
                  <a:lnTo>
                    <a:pt x="63" y="90"/>
                  </a:lnTo>
                  <a:lnTo>
                    <a:pt x="78" y="129"/>
                  </a:lnTo>
                  <a:lnTo>
                    <a:pt x="78" y="163"/>
                  </a:lnTo>
                  <a:lnTo>
                    <a:pt x="37" y="192"/>
                  </a:lnTo>
                  <a:lnTo>
                    <a:pt x="47" y="218"/>
                  </a:lnTo>
                  <a:lnTo>
                    <a:pt x="60" y="200"/>
                  </a:lnTo>
                  <a:lnTo>
                    <a:pt x="65" y="205"/>
                  </a:lnTo>
                  <a:lnTo>
                    <a:pt x="71" y="195"/>
                  </a:lnTo>
                  <a:lnTo>
                    <a:pt x="105" y="174"/>
                  </a:lnTo>
                  <a:lnTo>
                    <a:pt x="99" y="119"/>
                  </a:lnTo>
                  <a:lnTo>
                    <a:pt x="52" y="66"/>
                  </a:lnTo>
                  <a:lnTo>
                    <a:pt x="57" y="51"/>
                  </a:lnTo>
                  <a:lnTo>
                    <a:pt x="89" y="24"/>
                  </a:lnTo>
                  <a:lnTo>
                    <a:pt x="47" y="0"/>
                  </a:lnTo>
                  <a:lnTo>
                    <a:pt x="0"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7" name="Freeform 457"/>
            <p:cNvSpPr/>
            <p:nvPr/>
          </p:nvSpPr>
          <p:spPr bwMode="auto">
            <a:xfrm>
              <a:off x="3087" y="2044"/>
              <a:ext cx="34" cy="53"/>
            </a:xfrm>
            <a:custGeom>
              <a:avLst/>
              <a:gdLst/>
              <a:ahLst/>
              <a:cxnLst>
                <a:cxn ang="0">
                  <a:pos x="0" y="9"/>
                </a:cxn>
                <a:cxn ang="0">
                  <a:pos x="9" y="62"/>
                </a:cxn>
                <a:cxn ang="0">
                  <a:pos x="42" y="43"/>
                </a:cxn>
                <a:cxn ang="0">
                  <a:pos x="37" y="34"/>
                </a:cxn>
                <a:cxn ang="0">
                  <a:pos x="46" y="24"/>
                </a:cxn>
                <a:cxn ang="0">
                  <a:pos x="46" y="7"/>
                </a:cxn>
                <a:cxn ang="0">
                  <a:pos x="25" y="0"/>
                </a:cxn>
                <a:cxn ang="0">
                  <a:pos x="0" y="9"/>
                </a:cxn>
              </a:cxnLst>
              <a:rect l="0" t="0" r="r" b="b"/>
              <a:pathLst>
                <a:path w="47" h="63">
                  <a:moveTo>
                    <a:pt x="0" y="9"/>
                  </a:moveTo>
                  <a:lnTo>
                    <a:pt x="9" y="62"/>
                  </a:lnTo>
                  <a:lnTo>
                    <a:pt x="42" y="43"/>
                  </a:lnTo>
                  <a:lnTo>
                    <a:pt x="37" y="34"/>
                  </a:lnTo>
                  <a:lnTo>
                    <a:pt x="46" y="24"/>
                  </a:lnTo>
                  <a:lnTo>
                    <a:pt x="46" y="7"/>
                  </a:lnTo>
                  <a:lnTo>
                    <a:pt x="25" y="0"/>
                  </a:lnTo>
                  <a:lnTo>
                    <a:pt x="0" y="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58" name="Freeform 458"/>
            <p:cNvSpPr/>
            <p:nvPr/>
          </p:nvSpPr>
          <p:spPr bwMode="auto">
            <a:xfrm>
              <a:off x="3087" y="2044"/>
              <a:ext cx="37" cy="59"/>
            </a:xfrm>
            <a:custGeom>
              <a:avLst/>
              <a:gdLst/>
              <a:ahLst/>
              <a:cxnLst>
                <a:cxn ang="0">
                  <a:pos x="0" y="10"/>
                </a:cxn>
                <a:cxn ang="0">
                  <a:pos x="10" y="68"/>
                </a:cxn>
                <a:cxn ang="0">
                  <a:pos x="47" y="47"/>
                </a:cxn>
                <a:cxn ang="0">
                  <a:pos x="42" y="37"/>
                </a:cxn>
                <a:cxn ang="0">
                  <a:pos x="52" y="26"/>
                </a:cxn>
                <a:cxn ang="0">
                  <a:pos x="52" y="8"/>
                </a:cxn>
                <a:cxn ang="0">
                  <a:pos x="28" y="0"/>
                </a:cxn>
                <a:cxn ang="0">
                  <a:pos x="0" y="10"/>
                </a:cxn>
              </a:cxnLst>
              <a:rect l="0" t="0" r="r" b="b"/>
              <a:pathLst>
                <a:path w="53" h="69">
                  <a:moveTo>
                    <a:pt x="0" y="10"/>
                  </a:moveTo>
                  <a:lnTo>
                    <a:pt x="10" y="68"/>
                  </a:lnTo>
                  <a:lnTo>
                    <a:pt x="47" y="47"/>
                  </a:lnTo>
                  <a:lnTo>
                    <a:pt x="42" y="37"/>
                  </a:lnTo>
                  <a:lnTo>
                    <a:pt x="52" y="26"/>
                  </a:lnTo>
                  <a:lnTo>
                    <a:pt x="52" y="8"/>
                  </a:lnTo>
                  <a:lnTo>
                    <a:pt x="28"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59" name="Freeform 459"/>
            <p:cNvSpPr/>
            <p:nvPr/>
          </p:nvSpPr>
          <p:spPr bwMode="auto">
            <a:xfrm>
              <a:off x="2770" y="1626"/>
              <a:ext cx="99" cy="88"/>
            </a:xfrm>
            <a:custGeom>
              <a:avLst/>
              <a:gdLst/>
              <a:ahLst/>
              <a:cxnLst>
                <a:cxn ang="0">
                  <a:pos x="0" y="23"/>
                </a:cxn>
                <a:cxn ang="0">
                  <a:pos x="0" y="8"/>
                </a:cxn>
                <a:cxn ang="0">
                  <a:pos x="34" y="0"/>
                </a:cxn>
                <a:cxn ang="0">
                  <a:pos x="62" y="17"/>
                </a:cxn>
                <a:cxn ang="0">
                  <a:pos x="96" y="12"/>
                </a:cxn>
                <a:cxn ang="0">
                  <a:pos x="130" y="47"/>
                </a:cxn>
                <a:cxn ang="0">
                  <a:pos x="125" y="79"/>
                </a:cxn>
                <a:cxn ang="0">
                  <a:pos x="133" y="92"/>
                </a:cxn>
                <a:cxn ang="0">
                  <a:pos x="105" y="102"/>
                </a:cxn>
                <a:cxn ang="0">
                  <a:pos x="93" y="75"/>
                </a:cxn>
                <a:cxn ang="0">
                  <a:pos x="80" y="84"/>
                </a:cxn>
                <a:cxn ang="0">
                  <a:pos x="34" y="58"/>
                </a:cxn>
                <a:cxn ang="0">
                  <a:pos x="15" y="27"/>
                </a:cxn>
                <a:cxn ang="0">
                  <a:pos x="2" y="35"/>
                </a:cxn>
                <a:cxn ang="0">
                  <a:pos x="0" y="23"/>
                </a:cxn>
              </a:cxnLst>
              <a:rect l="0" t="0" r="r" b="b"/>
              <a:pathLst>
                <a:path w="134" h="103">
                  <a:moveTo>
                    <a:pt x="0" y="23"/>
                  </a:moveTo>
                  <a:lnTo>
                    <a:pt x="0" y="8"/>
                  </a:lnTo>
                  <a:lnTo>
                    <a:pt x="34" y="0"/>
                  </a:lnTo>
                  <a:lnTo>
                    <a:pt x="62" y="17"/>
                  </a:lnTo>
                  <a:lnTo>
                    <a:pt x="96" y="12"/>
                  </a:lnTo>
                  <a:lnTo>
                    <a:pt x="130" y="47"/>
                  </a:lnTo>
                  <a:lnTo>
                    <a:pt x="125" y="79"/>
                  </a:lnTo>
                  <a:lnTo>
                    <a:pt x="133" y="92"/>
                  </a:lnTo>
                  <a:lnTo>
                    <a:pt x="105" y="102"/>
                  </a:lnTo>
                  <a:lnTo>
                    <a:pt x="93" y="75"/>
                  </a:lnTo>
                  <a:lnTo>
                    <a:pt x="80" y="84"/>
                  </a:lnTo>
                  <a:lnTo>
                    <a:pt x="34" y="58"/>
                  </a:lnTo>
                  <a:lnTo>
                    <a:pt x="15" y="27"/>
                  </a:lnTo>
                  <a:lnTo>
                    <a:pt x="2" y="35"/>
                  </a:lnTo>
                  <a:lnTo>
                    <a:pt x="0" y="2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60" name="Freeform 460"/>
            <p:cNvSpPr/>
            <p:nvPr/>
          </p:nvSpPr>
          <p:spPr bwMode="auto">
            <a:xfrm>
              <a:off x="2770" y="1626"/>
              <a:ext cx="102" cy="93"/>
            </a:xfrm>
            <a:custGeom>
              <a:avLst/>
              <a:gdLst/>
              <a:ahLst/>
              <a:cxnLst>
                <a:cxn ang="0">
                  <a:pos x="0" y="24"/>
                </a:cxn>
                <a:cxn ang="0">
                  <a:pos x="0" y="8"/>
                </a:cxn>
                <a:cxn ang="0">
                  <a:pos x="36" y="0"/>
                </a:cxn>
                <a:cxn ang="0">
                  <a:pos x="65" y="18"/>
                </a:cxn>
                <a:cxn ang="0">
                  <a:pos x="100" y="13"/>
                </a:cxn>
                <a:cxn ang="0">
                  <a:pos x="136" y="50"/>
                </a:cxn>
                <a:cxn ang="0">
                  <a:pos x="131" y="84"/>
                </a:cxn>
                <a:cxn ang="0">
                  <a:pos x="139" y="97"/>
                </a:cxn>
                <a:cxn ang="0">
                  <a:pos x="110" y="108"/>
                </a:cxn>
                <a:cxn ang="0">
                  <a:pos x="97" y="79"/>
                </a:cxn>
                <a:cxn ang="0">
                  <a:pos x="84" y="89"/>
                </a:cxn>
                <a:cxn ang="0">
                  <a:pos x="36" y="61"/>
                </a:cxn>
                <a:cxn ang="0">
                  <a:pos x="16" y="29"/>
                </a:cxn>
                <a:cxn ang="0">
                  <a:pos x="2" y="37"/>
                </a:cxn>
                <a:cxn ang="0">
                  <a:pos x="0" y="24"/>
                </a:cxn>
              </a:cxnLst>
              <a:rect l="0" t="0" r="r" b="b"/>
              <a:pathLst>
                <a:path w="140" h="109">
                  <a:moveTo>
                    <a:pt x="0" y="24"/>
                  </a:moveTo>
                  <a:lnTo>
                    <a:pt x="0" y="8"/>
                  </a:lnTo>
                  <a:lnTo>
                    <a:pt x="36" y="0"/>
                  </a:lnTo>
                  <a:lnTo>
                    <a:pt x="65" y="18"/>
                  </a:lnTo>
                  <a:lnTo>
                    <a:pt x="100" y="13"/>
                  </a:lnTo>
                  <a:lnTo>
                    <a:pt x="136" y="50"/>
                  </a:lnTo>
                  <a:lnTo>
                    <a:pt x="131" y="84"/>
                  </a:lnTo>
                  <a:lnTo>
                    <a:pt x="139" y="97"/>
                  </a:lnTo>
                  <a:lnTo>
                    <a:pt x="110" y="108"/>
                  </a:lnTo>
                  <a:lnTo>
                    <a:pt x="97" y="79"/>
                  </a:lnTo>
                  <a:lnTo>
                    <a:pt x="84" y="89"/>
                  </a:lnTo>
                  <a:lnTo>
                    <a:pt x="36" y="61"/>
                  </a:lnTo>
                  <a:lnTo>
                    <a:pt x="16" y="29"/>
                  </a:lnTo>
                  <a:lnTo>
                    <a:pt x="2" y="37"/>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61" name="Freeform 461"/>
            <p:cNvSpPr/>
            <p:nvPr/>
          </p:nvSpPr>
          <p:spPr bwMode="auto">
            <a:xfrm>
              <a:off x="2860" y="2364"/>
              <a:ext cx="124" cy="117"/>
            </a:xfrm>
            <a:custGeom>
              <a:avLst/>
              <a:gdLst/>
              <a:ahLst/>
              <a:cxnLst>
                <a:cxn ang="0">
                  <a:pos x="0" y="65"/>
                </a:cxn>
                <a:cxn ang="0">
                  <a:pos x="0" y="121"/>
                </a:cxn>
                <a:cxn ang="0">
                  <a:pos x="17" y="133"/>
                </a:cxn>
                <a:cxn ang="0">
                  <a:pos x="45" y="136"/>
                </a:cxn>
                <a:cxn ang="0">
                  <a:pos x="71" y="136"/>
                </a:cxn>
                <a:cxn ang="0">
                  <a:pos x="97" y="119"/>
                </a:cxn>
                <a:cxn ang="0">
                  <a:pos x="97" y="111"/>
                </a:cxn>
                <a:cxn ang="0">
                  <a:pos x="117" y="103"/>
                </a:cxn>
                <a:cxn ang="0">
                  <a:pos x="114" y="96"/>
                </a:cxn>
                <a:cxn ang="0">
                  <a:pos x="159" y="83"/>
                </a:cxn>
                <a:cxn ang="0">
                  <a:pos x="153" y="79"/>
                </a:cxn>
                <a:cxn ang="0">
                  <a:pos x="167" y="35"/>
                </a:cxn>
                <a:cxn ang="0">
                  <a:pos x="154" y="15"/>
                </a:cxn>
                <a:cxn ang="0">
                  <a:pos x="131" y="6"/>
                </a:cxn>
                <a:cxn ang="0">
                  <a:pos x="125" y="0"/>
                </a:cxn>
                <a:cxn ang="0">
                  <a:pos x="97" y="13"/>
                </a:cxn>
                <a:cxn ang="0">
                  <a:pos x="94" y="51"/>
                </a:cxn>
                <a:cxn ang="0">
                  <a:pos x="109" y="56"/>
                </a:cxn>
                <a:cxn ang="0">
                  <a:pos x="109" y="73"/>
                </a:cxn>
                <a:cxn ang="0">
                  <a:pos x="31" y="38"/>
                </a:cxn>
                <a:cxn ang="0">
                  <a:pos x="31" y="65"/>
                </a:cxn>
                <a:cxn ang="0">
                  <a:pos x="0" y="65"/>
                </a:cxn>
              </a:cxnLst>
              <a:rect l="0" t="0" r="r" b="b"/>
              <a:pathLst>
                <a:path w="168" h="137">
                  <a:moveTo>
                    <a:pt x="0" y="65"/>
                  </a:moveTo>
                  <a:lnTo>
                    <a:pt x="0" y="121"/>
                  </a:lnTo>
                  <a:lnTo>
                    <a:pt x="17" y="133"/>
                  </a:lnTo>
                  <a:lnTo>
                    <a:pt x="45" y="136"/>
                  </a:lnTo>
                  <a:lnTo>
                    <a:pt x="71" y="136"/>
                  </a:lnTo>
                  <a:lnTo>
                    <a:pt x="97" y="119"/>
                  </a:lnTo>
                  <a:lnTo>
                    <a:pt x="97" y="111"/>
                  </a:lnTo>
                  <a:lnTo>
                    <a:pt x="117" y="103"/>
                  </a:lnTo>
                  <a:lnTo>
                    <a:pt x="114" y="96"/>
                  </a:lnTo>
                  <a:lnTo>
                    <a:pt x="159" y="83"/>
                  </a:lnTo>
                  <a:lnTo>
                    <a:pt x="153" y="79"/>
                  </a:lnTo>
                  <a:lnTo>
                    <a:pt x="167" y="35"/>
                  </a:lnTo>
                  <a:lnTo>
                    <a:pt x="154" y="15"/>
                  </a:lnTo>
                  <a:lnTo>
                    <a:pt x="131" y="6"/>
                  </a:lnTo>
                  <a:lnTo>
                    <a:pt x="125" y="0"/>
                  </a:lnTo>
                  <a:lnTo>
                    <a:pt x="97" y="13"/>
                  </a:lnTo>
                  <a:lnTo>
                    <a:pt x="94" y="51"/>
                  </a:lnTo>
                  <a:lnTo>
                    <a:pt x="109" y="56"/>
                  </a:lnTo>
                  <a:lnTo>
                    <a:pt x="109" y="73"/>
                  </a:lnTo>
                  <a:lnTo>
                    <a:pt x="31" y="38"/>
                  </a:lnTo>
                  <a:lnTo>
                    <a:pt x="31" y="65"/>
                  </a:lnTo>
                  <a:lnTo>
                    <a:pt x="0" y="6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62" name="Freeform 462"/>
            <p:cNvSpPr/>
            <p:nvPr/>
          </p:nvSpPr>
          <p:spPr bwMode="auto">
            <a:xfrm>
              <a:off x="2860" y="2364"/>
              <a:ext cx="129" cy="122"/>
            </a:xfrm>
            <a:custGeom>
              <a:avLst/>
              <a:gdLst/>
              <a:ahLst/>
              <a:cxnLst>
                <a:cxn ang="0">
                  <a:pos x="0" y="68"/>
                </a:cxn>
                <a:cxn ang="0">
                  <a:pos x="0" y="126"/>
                </a:cxn>
                <a:cxn ang="0">
                  <a:pos x="18" y="139"/>
                </a:cxn>
                <a:cxn ang="0">
                  <a:pos x="47" y="142"/>
                </a:cxn>
                <a:cxn ang="0">
                  <a:pos x="74" y="142"/>
                </a:cxn>
                <a:cxn ang="0">
                  <a:pos x="100" y="124"/>
                </a:cxn>
                <a:cxn ang="0">
                  <a:pos x="100" y="116"/>
                </a:cxn>
                <a:cxn ang="0">
                  <a:pos x="121" y="108"/>
                </a:cxn>
                <a:cxn ang="0">
                  <a:pos x="118" y="100"/>
                </a:cxn>
                <a:cxn ang="0">
                  <a:pos x="165" y="87"/>
                </a:cxn>
                <a:cxn ang="0">
                  <a:pos x="158" y="82"/>
                </a:cxn>
                <a:cxn ang="0">
                  <a:pos x="173" y="37"/>
                </a:cxn>
                <a:cxn ang="0">
                  <a:pos x="160" y="16"/>
                </a:cxn>
                <a:cxn ang="0">
                  <a:pos x="136" y="6"/>
                </a:cxn>
                <a:cxn ang="0">
                  <a:pos x="129" y="0"/>
                </a:cxn>
                <a:cxn ang="0">
                  <a:pos x="100" y="14"/>
                </a:cxn>
                <a:cxn ang="0">
                  <a:pos x="97" y="53"/>
                </a:cxn>
                <a:cxn ang="0">
                  <a:pos x="113" y="58"/>
                </a:cxn>
                <a:cxn ang="0">
                  <a:pos x="113" y="76"/>
                </a:cxn>
                <a:cxn ang="0">
                  <a:pos x="32" y="40"/>
                </a:cxn>
                <a:cxn ang="0">
                  <a:pos x="32" y="68"/>
                </a:cxn>
                <a:cxn ang="0">
                  <a:pos x="0" y="68"/>
                </a:cxn>
              </a:cxnLst>
              <a:rect l="0" t="0" r="r" b="b"/>
              <a:pathLst>
                <a:path w="174" h="143">
                  <a:moveTo>
                    <a:pt x="0" y="68"/>
                  </a:moveTo>
                  <a:lnTo>
                    <a:pt x="0" y="126"/>
                  </a:lnTo>
                  <a:lnTo>
                    <a:pt x="18" y="139"/>
                  </a:lnTo>
                  <a:lnTo>
                    <a:pt x="47" y="142"/>
                  </a:lnTo>
                  <a:lnTo>
                    <a:pt x="74" y="142"/>
                  </a:lnTo>
                  <a:lnTo>
                    <a:pt x="100" y="124"/>
                  </a:lnTo>
                  <a:lnTo>
                    <a:pt x="100" y="116"/>
                  </a:lnTo>
                  <a:lnTo>
                    <a:pt x="121" y="108"/>
                  </a:lnTo>
                  <a:lnTo>
                    <a:pt x="118" y="100"/>
                  </a:lnTo>
                  <a:lnTo>
                    <a:pt x="165" y="87"/>
                  </a:lnTo>
                  <a:lnTo>
                    <a:pt x="158" y="82"/>
                  </a:lnTo>
                  <a:lnTo>
                    <a:pt x="173" y="37"/>
                  </a:lnTo>
                  <a:lnTo>
                    <a:pt x="160" y="16"/>
                  </a:lnTo>
                  <a:lnTo>
                    <a:pt x="136" y="6"/>
                  </a:lnTo>
                  <a:lnTo>
                    <a:pt x="129" y="0"/>
                  </a:lnTo>
                  <a:lnTo>
                    <a:pt x="100" y="14"/>
                  </a:lnTo>
                  <a:lnTo>
                    <a:pt x="97" y="53"/>
                  </a:lnTo>
                  <a:lnTo>
                    <a:pt x="113" y="58"/>
                  </a:lnTo>
                  <a:lnTo>
                    <a:pt x="113" y="76"/>
                  </a:lnTo>
                  <a:lnTo>
                    <a:pt x="32" y="40"/>
                  </a:lnTo>
                  <a:lnTo>
                    <a:pt x="32" y="68"/>
                  </a:lnTo>
                  <a:lnTo>
                    <a:pt x="0" y="6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63" name="Freeform 463"/>
            <p:cNvSpPr/>
            <p:nvPr/>
          </p:nvSpPr>
          <p:spPr bwMode="auto">
            <a:xfrm>
              <a:off x="2801" y="2544"/>
              <a:ext cx="173" cy="164"/>
            </a:xfrm>
            <a:custGeom>
              <a:avLst/>
              <a:gdLst/>
              <a:ahLst/>
              <a:cxnLst>
                <a:cxn ang="0">
                  <a:pos x="0" y="100"/>
                </a:cxn>
                <a:cxn ang="0">
                  <a:pos x="11" y="91"/>
                </a:cxn>
                <a:cxn ang="0">
                  <a:pos x="18" y="105"/>
                </a:cxn>
                <a:cxn ang="0">
                  <a:pos x="36" y="105"/>
                </a:cxn>
                <a:cxn ang="0">
                  <a:pos x="51" y="97"/>
                </a:cxn>
                <a:cxn ang="0">
                  <a:pos x="51" y="38"/>
                </a:cxn>
                <a:cxn ang="0">
                  <a:pos x="61" y="50"/>
                </a:cxn>
                <a:cxn ang="0">
                  <a:pos x="61" y="69"/>
                </a:cxn>
                <a:cxn ang="0">
                  <a:pos x="82" y="69"/>
                </a:cxn>
                <a:cxn ang="0">
                  <a:pos x="99" y="48"/>
                </a:cxn>
                <a:cxn ang="0">
                  <a:pos x="131" y="48"/>
                </a:cxn>
                <a:cxn ang="0">
                  <a:pos x="184" y="0"/>
                </a:cxn>
                <a:cxn ang="0">
                  <a:pos x="217" y="5"/>
                </a:cxn>
                <a:cxn ang="0">
                  <a:pos x="222" y="53"/>
                </a:cxn>
                <a:cxn ang="0">
                  <a:pos x="207" y="66"/>
                </a:cxn>
                <a:cxn ang="0">
                  <a:pos x="217" y="77"/>
                </a:cxn>
                <a:cxn ang="0">
                  <a:pos x="222" y="69"/>
                </a:cxn>
                <a:cxn ang="0">
                  <a:pos x="233" y="69"/>
                </a:cxn>
                <a:cxn ang="0">
                  <a:pos x="227" y="97"/>
                </a:cxn>
                <a:cxn ang="0">
                  <a:pos x="194" y="140"/>
                </a:cxn>
                <a:cxn ang="0">
                  <a:pos x="153" y="175"/>
                </a:cxn>
                <a:cxn ang="0">
                  <a:pos x="120" y="185"/>
                </a:cxn>
                <a:cxn ang="0">
                  <a:pos x="27" y="191"/>
                </a:cxn>
                <a:cxn ang="0">
                  <a:pos x="20" y="165"/>
                </a:cxn>
                <a:cxn ang="0">
                  <a:pos x="25" y="150"/>
                </a:cxn>
                <a:cxn ang="0">
                  <a:pos x="0" y="100"/>
                </a:cxn>
              </a:cxnLst>
              <a:rect l="0" t="0" r="r" b="b"/>
              <a:pathLst>
                <a:path w="234" h="192">
                  <a:moveTo>
                    <a:pt x="0" y="100"/>
                  </a:moveTo>
                  <a:lnTo>
                    <a:pt x="11" y="91"/>
                  </a:lnTo>
                  <a:lnTo>
                    <a:pt x="18" y="105"/>
                  </a:lnTo>
                  <a:lnTo>
                    <a:pt x="36" y="105"/>
                  </a:lnTo>
                  <a:lnTo>
                    <a:pt x="51" y="97"/>
                  </a:lnTo>
                  <a:lnTo>
                    <a:pt x="51" y="38"/>
                  </a:lnTo>
                  <a:lnTo>
                    <a:pt x="61" y="50"/>
                  </a:lnTo>
                  <a:lnTo>
                    <a:pt x="61" y="69"/>
                  </a:lnTo>
                  <a:lnTo>
                    <a:pt x="82" y="69"/>
                  </a:lnTo>
                  <a:lnTo>
                    <a:pt x="99" y="48"/>
                  </a:lnTo>
                  <a:lnTo>
                    <a:pt x="131" y="48"/>
                  </a:lnTo>
                  <a:lnTo>
                    <a:pt x="184" y="0"/>
                  </a:lnTo>
                  <a:lnTo>
                    <a:pt x="217" y="5"/>
                  </a:lnTo>
                  <a:lnTo>
                    <a:pt x="222" y="53"/>
                  </a:lnTo>
                  <a:lnTo>
                    <a:pt x="207" y="66"/>
                  </a:lnTo>
                  <a:lnTo>
                    <a:pt x="217" y="77"/>
                  </a:lnTo>
                  <a:lnTo>
                    <a:pt x="222" y="69"/>
                  </a:lnTo>
                  <a:lnTo>
                    <a:pt x="233" y="69"/>
                  </a:lnTo>
                  <a:lnTo>
                    <a:pt x="227" y="97"/>
                  </a:lnTo>
                  <a:lnTo>
                    <a:pt x="194" y="140"/>
                  </a:lnTo>
                  <a:lnTo>
                    <a:pt x="153" y="175"/>
                  </a:lnTo>
                  <a:lnTo>
                    <a:pt x="120" y="185"/>
                  </a:lnTo>
                  <a:lnTo>
                    <a:pt x="27" y="191"/>
                  </a:lnTo>
                  <a:lnTo>
                    <a:pt x="20" y="165"/>
                  </a:lnTo>
                  <a:lnTo>
                    <a:pt x="25" y="150"/>
                  </a:lnTo>
                  <a:lnTo>
                    <a:pt x="0" y="10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64" name="Freeform 464"/>
            <p:cNvSpPr/>
            <p:nvPr/>
          </p:nvSpPr>
          <p:spPr bwMode="auto">
            <a:xfrm>
              <a:off x="2801" y="2544"/>
              <a:ext cx="176" cy="169"/>
            </a:xfrm>
            <a:custGeom>
              <a:avLst/>
              <a:gdLst/>
              <a:ahLst/>
              <a:cxnLst>
                <a:cxn ang="0">
                  <a:pos x="0" y="103"/>
                </a:cxn>
                <a:cxn ang="0">
                  <a:pos x="11" y="94"/>
                </a:cxn>
                <a:cxn ang="0">
                  <a:pos x="18" y="108"/>
                </a:cxn>
                <a:cxn ang="0">
                  <a:pos x="37" y="108"/>
                </a:cxn>
                <a:cxn ang="0">
                  <a:pos x="52" y="100"/>
                </a:cxn>
                <a:cxn ang="0">
                  <a:pos x="52" y="39"/>
                </a:cxn>
                <a:cxn ang="0">
                  <a:pos x="63" y="52"/>
                </a:cxn>
                <a:cxn ang="0">
                  <a:pos x="63" y="71"/>
                </a:cxn>
                <a:cxn ang="0">
                  <a:pos x="84" y="71"/>
                </a:cxn>
                <a:cxn ang="0">
                  <a:pos x="102" y="50"/>
                </a:cxn>
                <a:cxn ang="0">
                  <a:pos x="134" y="50"/>
                </a:cxn>
                <a:cxn ang="0">
                  <a:pos x="189" y="0"/>
                </a:cxn>
                <a:cxn ang="0">
                  <a:pos x="223" y="5"/>
                </a:cxn>
                <a:cxn ang="0">
                  <a:pos x="228" y="55"/>
                </a:cxn>
                <a:cxn ang="0">
                  <a:pos x="212" y="68"/>
                </a:cxn>
                <a:cxn ang="0">
                  <a:pos x="223" y="79"/>
                </a:cxn>
                <a:cxn ang="0">
                  <a:pos x="228" y="71"/>
                </a:cxn>
                <a:cxn ang="0">
                  <a:pos x="239" y="71"/>
                </a:cxn>
                <a:cxn ang="0">
                  <a:pos x="233" y="100"/>
                </a:cxn>
                <a:cxn ang="0">
                  <a:pos x="199" y="144"/>
                </a:cxn>
                <a:cxn ang="0">
                  <a:pos x="157" y="181"/>
                </a:cxn>
                <a:cxn ang="0">
                  <a:pos x="123" y="191"/>
                </a:cxn>
                <a:cxn ang="0">
                  <a:pos x="28" y="197"/>
                </a:cxn>
                <a:cxn ang="0">
                  <a:pos x="21" y="170"/>
                </a:cxn>
                <a:cxn ang="0">
                  <a:pos x="26" y="155"/>
                </a:cxn>
                <a:cxn ang="0">
                  <a:pos x="0" y="103"/>
                </a:cxn>
              </a:cxnLst>
              <a:rect l="0" t="0" r="r" b="b"/>
              <a:pathLst>
                <a:path w="240" h="198">
                  <a:moveTo>
                    <a:pt x="0" y="103"/>
                  </a:moveTo>
                  <a:lnTo>
                    <a:pt x="11" y="94"/>
                  </a:lnTo>
                  <a:lnTo>
                    <a:pt x="18" y="108"/>
                  </a:lnTo>
                  <a:lnTo>
                    <a:pt x="37" y="108"/>
                  </a:lnTo>
                  <a:lnTo>
                    <a:pt x="52" y="100"/>
                  </a:lnTo>
                  <a:lnTo>
                    <a:pt x="52" y="39"/>
                  </a:lnTo>
                  <a:lnTo>
                    <a:pt x="63" y="52"/>
                  </a:lnTo>
                  <a:lnTo>
                    <a:pt x="63" y="71"/>
                  </a:lnTo>
                  <a:lnTo>
                    <a:pt x="84" y="71"/>
                  </a:lnTo>
                  <a:lnTo>
                    <a:pt x="102" y="50"/>
                  </a:lnTo>
                  <a:lnTo>
                    <a:pt x="134" y="50"/>
                  </a:lnTo>
                  <a:lnTo>
                    <a:pt x="189" y="0"/>
                  </a:lnTo>
                  <a:lnTo>
                    <a:pt x="223" y="5"/>
                  </a:lnTo>
                  <a:lnTo>
                    <a:pt x="228" y="55"/>
                  </a:lnTo>
                  <a:lnTo>
                    <a:pt x="212" y="68"/>
                  </a:lnTo>
                  <a:lnTo>
                    <a:pt x="223" y="79"/>
                  </a:lnTo>
                  <a:lnTo>
                    <a:pt x="228" y="71"/>
                  </a:lnTo>
                  <a:lnTo>
                    <a:pt x="239" y="71"/>
                  </a:lnTo>
                  <a:lnTo>
                    <a:pt x="233" y="100"/>
                  </a:lnTo>
                  <a:lnTo>
                    <a:pt x="199" y="144"/>
                  </a:lnTo>
                  <a:lnTo>
                    <a:pt x="157" y="181"/>
                  </a:lnTo>
                  <a:lnTo>
                    <a:pt x="123" y="191"/>
                  </a:lnTo>
                  <a:lnTo>
                    <a:pt x="28" y="197"/>
                  </a:lnTo>
                  <a:lnTo>
                    <a:pt x="21" y="170"/>
                  </a:lnTo>
                  <a:lnTo>
                    <a:pt x="26" y="155"/>
                  </a:lnTo>
                  <a:lnTo>
                    <a:pt x="0" y="10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65" name="Freeform 465"/>
            <p:cNvSpPr/>
            <p:nvPr/>
          </p:nvSpPr>
          <p:spPr bwMode="auto">
            <a:xfrm>
              <a:off x="2917" y="2633"/>
              <a:ext cx="21" cy="26"/>
            </a:xfrm>
            <a:custGeom>
              <a:avLst/>
              <a:gdLst/>
              <a:ahLst/>
              <a:cxnLst>
                <a:cxn ang="0">
                  <a:pos x="0" y="12"/>
                </a:cxn>
                <a:cxn ang="0">
                  <a:pos x="11" y="28"/>
                </a:cxn>
                <a:cxn ang="0">
                  <a:pos x="28" y="12"/>
                </a:cxn>
                <a:cxn ang="0">
                  <a:pos x="20" y="0"/>
                </a:cxn>
                <a:cxn ang="0">
                  <a:pos x="0" y="12"/>
                </a:cxn>
              </a:cxnLst>
              <a:rect l="0" t="0" r="r" b="b"/>
              <a:pathLst>
                <a:path w="29" h="29">
                  <a:moveTo>
                    <a:pt x="0" y="12"/>
                  </a:moveTo>
                  <a:lnTo>
                    <a:pt x="11" y="28"/>
                  </a:lnTo>
                  <a:lnTo>
                    <a:pt x="28" y="12"/>
                  </a:lnTo>
                  <a:lnTo>
                    <a:pt x="20" y="0"/>
                  </a:lnTo>
                  <a:lnTo>
                    <a:pt x="0" y="1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466" name="Freeform 466"/>
            <p:cNvSpPr/>
            <p:nvPr/>
          </p:nvSpPr>
          <p:spPr bwMode="auto">
            <a:xfrm>
              <a:off x="2917" y="2633"/>
              <a:ext cx="26" cy="31"/>
            </a:xfrm>
            <a:custGeom>
              <a:avLst/>
              <a:gdLst/>
              <a:ahLst/>
              <a:cxnLst>
                <a:cxn ang="0">
                  <a:pos x="0" y="15"/>
                </a:cxn>
                <a:cxn ang="0">
                  <a:pos x="13" y="34"/>
                </a:cxn>
                <a:cxn ang="0">
                  <a:pos x="34" y="15"/>
                </a:cxn>
                <a:cxn ang="0">
                  <a:pos x="24" y="0"/>
                </a:cxn>
                <a:cxn ang="0">
                  <a:pos x="0" y="15"/>
                </a:cxn>
              </a:cxnLst>
              <a:rect l="0" t="0" r="r" b="b"/>
              <a:pathLst>
                <a:path w="35" h="35">
                  <a:moveTo>
                    <a:pt x="0" y="15"/>
                  </a:moveTo>
                  <a:lnTo>
                    <a:pt x="13" y="34"/>
                  </a:lnTo>
                  <a:lnTo>
                    <a:pt x="34" y="15"/>
                  </a:lnTo>
                  <a:lnTo>
                    <a:pt x="24" y="0"/>
                  </a:lnTo>
                  <a:lnTo>
                    <a:pt x="0"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67" name="Freeform 467"/>
            <p:cNvSpPr/>
            <p:nvPr/>
          </p:nvSpPr>
          <p:spPr bwMode="auto">
            <a:xfrm>
              <a:off x="851" y="1956"/>
              <a:ext cx="6" cy="2"/>
            </a:xfrm>
            <a:custGeom>
              <a:avLst/>
              <a:gdLst/>
              <a:ahLst/>
              <a:cxnLst>
                <a:cxn ang="0">
                  <a:pos x="4" y="0"/>
                </a:cxn>
                <a:cxn ang="0">
                  <a:pos x="5" y="0"/>
                </a:cxn>
                <a:cxn ang="0">
                  <a:pos x="7" y="0"/>
                </a:cxn>
                <a:cxn ang="0">
                  <a:pos x="7" y="1"/>
                </a:cxn>
                <a:cxn ang="0">
                  <a:pos x="5" y="1"/>
                </a:cxn>
                <a:cxn ang="0">
                  <a:pos x="4" y="1"/>
                </a:cxn>
                <a:cxn ang="0">
                  <a:pos x="3" y="1"/>
                </a:cxn>
                <a:cxn ang="0">
                  <a:pos x="2" y="1"/>
                </a:cxn>
                <a:cxn ang="0">
                  <a:pos x="0" y="1"/>
                </a:cxn>
                <a:cxn ang="0">
                  <a:pos x="2" y="1"/>
                </a:cxn>
                <a:cxn ang="0">
                  <a:pos x="3" y="1"/>
                </a:cxn>
                <a:cxn ang="0">
                  <a:pos x="3" y="0"/>
                </a:cxn>
                <a:cxn ang="0">
                  <a:pos x="4" y="0"/>
                </a:cxn>
              </a:cxnLst>
              <a:rect l="0" t="0" r="r" b="b"/>
              <a:pathLst>
                <a:path w="8" h="2">
                  <a:moveTo>
                    <a:pt x="4" y="0"/>
                  </a:moveTo>
                  <a:lnTo>
                    <a:pt x="5" y="0"/>
                  </a:lnTo>
                  <a:lnTo>
                    <a:pt x="7" y="0"/>
                  </a:lnTo>
                  <a:lnTo>
                    <a:pt x="7" y="1"/>
                  </a:lnTo>
                  <a:lnTo>
                    <a:pt x="5" y="1"/>
                  </a:lnTo>
                  <a:lnTo>
                    <a:pt x="4" y="1"/>
                  </a:lnTo>
                  <a:lnTo>
                    <a:pt x="3" y="1"/>
                  </a:lnTo>
                  <a:lnTo>
                    <a:pt x="2" y="1"/>
                  </a:lnTo>
                  <a:lnTo>
                    <a:pt x="0" y="1"/>
                  </a:lnTo>
                  <a:lnTo>
                    <a:pt x="2" y="1"/>
                  </a:lnTo>
                  <a:lnTo>
                    <a:pt x="3" y="1"/>
                  </a:lnTo>
                  <a:lnTo>
                    <a:pt x="3" y="0"/>
                  </a:lnTo>
                  <a:lnTo>
                    <a:pt x="4"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68" name="Freeform 468"/>
            <p:cNvSpPr/>
            <p:nvPr/>
          </p:nvSpPr>
          <p:spPr bwMode="auto">
            <a:xfrm>
              <a:off x="851" y="1956"/>
              <a:ext cx="11" cy="7"/>
            </a:xfrm>
            <a:custGeom>
              <a:avLst/>
              <a:gdLst/>
              <a:ahLst/>
              <a:cxnLst>
                <a:cxn ang="0">
                  <a:pos x="8" y="0"/>
                </a:cxn>
                <a:cxn ang="0">
                  <a:pos x="10" y="2"/>
                </a:cxn>
                <a:cxn ang="0">
                  <a:pos x="13" y="2"/>
                </a:cxn>
                <a:cxn ang="0">
                  <a:pos x="13" y="5"/>
                </a:cxn>
                <a:cxn ang="0">
                  <a:pos x="10" y="7"/>
                </a:cxn>
                <a:cxn ang="0">
                  <a:pos x="8" y="7"/>
                </a:cxn>
                <a:cxn ang="0">
                  <a:pos x="5" y="7"/>
                </a:cxn>
                <a:cxn ang="0">
                  <a:pos x="3" y="5"/>
                </a:cxn>
                <a:cxn ang="0">
                  <a:pos x="0" y="5"/>
                </a:cxn>
                <a:cxn ang="0">
                  <a:pos x="3" y="5"/>
                </a:cxn>
                <a:cxn ang="0">
                  <a:pos x="5" y="5"/>
                </a:cxn>
                <a:cxn ang="0">
                  <a:pos x="5" y="2"/>
                </a:cxn>
                <a:cxn ang="0">
                  <a:pos x="8" y="0"/>
                </a:cxn>
              </a:cxnLst>
              <a:rect l="0" t="0" r="r" b="b"/>
              <a:pathLst>
                <a:path w="14" h="8">
                  <a:moveTo>
                    <a:pt x="8" y="0"/>
                  </a:moveTo>
                  <a:lnTo>
                    <a:pt x="10" y="2"/>
                  </a:lnTo>
                  <a:lnTo>
                    <a:pt x="13" y="2"/>
                  </a:lnTo>
                  <a:lnTo>
                    <a:pt x="13" y="5"/>
                  </a:lnTo>
                  <a:lnTo>
                    <a:pt x="10" y="7"/>
                  </a:lnTo>
                  <a:lnTo>
                    <a:pt x="8" y="7"/>
                  </a:lnTo>
                  <a:lnTo>
                    <a:pt x="5" y="7"/>
                  </a:lnTo>
                  <a:lnTo>
                    <a:pt x="3" y="5"/>
                  </a:lnTo>
                  <a:lnTo>
                    <a:pt x="0" y="5"/>
                  </a:lnTo>
                  <a:lnTo>
                    <a:pt x="3" y="5"/>
                  </a:lnTo>
                  <a:lnTo>
                    <a:pt x="5" y="5"/>
                  </a:lnTo>
                  <a:lnTo>
                    <a:pt x="5" y="2"/>
                  </a:lnTo>
                  <a:lnTo>
                    <a:pt x="8"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69" name="Freeform 469"/>
            <p:cNvSpPr/>
            <p:nvPr/>
          </p:nvSpPr>
          <p:spPr bwMode="auto">
            <a:xfrm>
              <a:off x="876" y="1966"/>
              <a:ext cx="6" cy="5"/>
            </a:xfrm>
            <a:custGeom>
              <a:avLst/>
              <a:gdLst/>
              <a:ahLst/>
              <a:cxnLst>
                <a:cxn ang="0">
                  <a:pos x="4" y="0"/>
                </a:cxn>
                <a:cxn ang="0">
                  <a:pos x="5" y="3"/>
                </a:cxn>
                <a:cxn ang="0">
                  <a:pos x="7" y="3"/>
                </a:cxn>
                <a:cxn ang="0">
                  <a:pos x="7" y="4"/>
                </a:cxn>
                <a:cxn ang="0">
                  <a:pos x="7" y="5"/>
                </a:cxn>
                <a:cxn ang="0">
                  <a:pos x="7" y="4"/>
                </a:cxn>
                <a:cxn ang="0">
                  <a:pos x="5" y="4"/>
                </a:cxn>
                <a:cxn ang="0">
                  <a:pos x="4" y="4"/>
                </a:cxn>
                <a:cxn ang="0">
                  <a:pos x="3" y="4"/>
                </a:cxn>
                <a:cxn ang="0">
                  <a:pos x="2" y="4"/>
                </a:cxn>
                <a:cxn ang="0">
                  <a:pos x="0" y="3"/>
                </a:cxn>
                <a:cxn ang="0">
                  <a:pos x="0" y="1"/>
                </a:cxn>
                <a:cxn ang="0">
                  <a:pos x="3" y="1"/>
                </a:cxn>
                <a:cxn ang="0">
                  <a:pos x="4" y="0"/>
                </a:cxn>
              </a:cxnLst>
              <a:rect l="0" t="0" r="r" b="b"/>
              <a:pathLst>
                <a:path w="8" h="6">
                  <a:moveTo>
                    <a:pt x="4" y="0"/>
                  </a:moveTo>
                  <a:lnTo>
                    <a:pt x="5" y="3"/>
                  </a:lnTo>
                  <a:lnTo>
                    <a:pt x="7" y="3"/>
                  </a:lnTo>
                  <a:lnTo>
                    <a:pt x="7" y="4"/>
                  </a:lnTo>
                  <a:lnTo>
                    <a:pt x="7" y="5"/>
                  </a:lnTo>
                  <a:lnTo>
                    <a:pt x="7" y="4"/>
                  </a:lnTo>
                  <a:lnTo>
                    <a:pt x="5" y="4"/>
                  </a:lnTo>
                  <a:lnTo>
                    <a:pt x="4" y="4"/>
                  </a:lnTo>
                  <a:lnTo>
                    <a:pt x="3" y="4"/>
                  </a:lnTo>
                  <a:lnTo>
                    <a:pt x="2" y="4"/>
                  </a:lnTo>
                  <a:lnTo>
                    <a:pt x="0" y="3"/>
                  </a:lnTo>
                  <a:lnTo>
                    <a:pt x="0" y="1"/>
                  </a:lnTo>
                  <a:lnTo>
                    <a:pt x="3" y="1"/>
                  </a:lnTo>
                  <a:lnTo>
                    <a:pt x="4"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70" name="Freeform 470"/>
            <p:cNvSpPr/>
            <p:nvPr/>
          </p:nvSpPr>
          <p:spPr bwMode="auto">
            <a:xfrm>
              <a:off x="876" y="1966"/>
              <a:ext cx="10" cy="10"/>
            </a:xfrm>
            <a:custGeom>
              <a:avLst/>
              <a:gdLst/>
              <a:ahLst/>
              <a:cxnLst>
                <a:cxn ang="0">
                  <a:pos x="8" y="0"/>
                </a:cxn>
                <a:cxn ang="0">
                  <a:pos x="10" y="6"/>
                </a:cxn>
                <a:cxn ang="0">
                  <a:pos x="13" y="6"/>
                </a:cxn>
                <a:cxn ang="0">
                  <a:pos x="13" y="9"/>
                </a:cxn>
                <a:cxn ang="0">
                  <a:pos x="13" y="11"/>
                </a:cxn>
                <a:cxn ang="0">
                  <a:pos x="13" y="9"/>
                </a:cxn>
                <a:cxn ang="0">
                  <a:pos x="10" y="9"/>
                </a:cxn>
                <a:cxn ang="0">
                  <a:pos x="8" y="9"/>
                </a:cxn>
                <a:cxn ang="0">
                  <a:pos x="5" y="9"/>
                </a:cxn>
                <a:cxn ang="0">
                  <a:pos x="3" y="9"/>
                </a:cxn>
                <a:cxn ang="0">
                  <a:pos x="0" y="6"/>
                </a:cxn>
                <a:cxn ang="0">
                  <a:pos x="0" y="3"/>
                </a:cxn>
                <a:cxn ang="0">
                  <a:pos x="5" y="3"/>
                </a:cxn>
                <a:cxn ang="0">
                  <a:pos x="8" y="0"/>
                </a:cxn>
              </a:cxnLst>
              <a:rect l="0" t="0" r="r" b="b"/>
              <a:pathLst>
                <a:path w="14" h="12">
                  <a:moveTo>
                    <a:pt x="8" y="0"/>
                  </a:moveTo>
                  <a:lnTo>
                    <a:pt x="10" y="6"/>
                  </a:lnTo>
                  <a:lnTo>
                    <a:pt x="13" y="6"/>
                  </a:lnTo>
                  <a:lnTo>
                    <a:pt x="13" y="9"/>
                  </a:lnTo>
                  <a:lnTo>
                    <a:pt x="13" y="11"/>
                  </a:lnTo>
                  <a:lnTo>
                    <a:pt x="13" y="9"/>
                  </a:lnTo>
                  <a:lnTo>
                    <a:pt x="10" y="9"/>
                  </a:lnTo>
                  <a:lnTo>
                    <a:pt x="8" y="9"/>
                  </a:lnTo>
                  <a:lnTo>
                    <a:pt x="5" y="9"/>
                  </a:lnTo>
                  <a:lnTo>
                    <a:pt x="3" y="9"/>
                  </a:lnTo>
                  <a:lnTo>
                    <a:pt x="0" y="6"/>
                  </a:lnTo>
                  <a:lnTo>
                    <a:pt x="0" y="3"/>
                  </a:lnTo>
                  <a:lnTo>
                    <a:pt x="5" y="3"/>
                  </a:lnTo>
                  <a:lnTo>
                    <a:pt x="8"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1" name="Freeform 471"/>
            <p:cNvSpPr/>
            <p:nvPr/>
          </p:nvSpPr>
          <p:spPr bwMode="auto">
            <a:xfrm>
              <a:off x="892" y="1976"/>
              <a:ext cx="7" cy="0"/>
            </a:xfrm>
            <a:custGeom>
              <a:avLst/>
              <a:gdLst/>
              <a:ahLst/>
              <a:cxnLst>
                <a:cxn ang="0">
                  <a:pos x="1" y="0"/>
                </a:cxn>
                <a:cxn ang="0">
                  <a:pos x="3" y="0"/>
                </a:cxn>
                <a:cxn ang="0">
                  <a:pos x="5" y="0"/>
                </a:cxn>
                <a:cxn ang="0">
                  <a:pos x="5" y="0"/>
                </a:cxn>
                <a:cxn ang="0">
                  <a:pos x="5" y="0"/>
                </a:cxn>
                <a:cxn ang="0">
                  <a:pos x="5" y="0"/>
                </a:cxn>
                <a:cxn ang="0">
                  <a:pos x="10" y="0"/>
                </a:cxn>
                <a:cxn ang="0">
                  <a:pos x="8" y="0"/>
                </a:cxn>
                <a:cxn ang="0">
                  <a:pos x="5" y="0"/>
                </a:cxn>
                <a:cxn ang="0">
                  <a:pos x="5" y="0"/>
                </a:cxn>
                <a:cxn ang="0">
                  <a:pos x="3" y="0"/>
                </a:cxn>
                <a:cxn ang="0">
                  <a:pos x="0" y="0"/>
                </a:cxn>
                <a:cxn ang="0">
                  <a:pos x="1" y="0"/>
                </a:cxn>
                <a:cxn ang="0">
                  <a:pos x="1" y="0"/>
                </a:cxn>
              </a:cxnLst>
              <a:rect l="0" t="0" r="r" b="b"/>
              <a:pathLst>
                <a:path w="11" h="1">
                  <a:moveTo>
                    <a:pt x="1" y="0"/>
                  </a:moveTo>
                  <a:lnTo>
                    <a:pt x="3" y="0"/>
                  </a:lnTo>
                  <a:lnTo>
                    <a:pt x="5" y="0"/>
                  </a:lnTo>
                  <a:lnTo>
                    <a:pt x="5" y="0"/>
                  </a:lnTo>
                  <a:lnTo>
                    <a:pt x="5" y="0"/>
                  </a:lnTo>
                  <a:lnTo>
                    <a:pt x="5" y="0"/>
                  </a:lnTo>
                  <a:lnTo>
                    <a:pt x="10" y="0"/>
                  </a:lnTo>
                  <a:lnTo>
                    <a:pt x="8" y="0"/>
                  </a:lnTo>
                  <a:lnTo>
                    <a:pt x="5" y="0"/>
                  </a:lnTo>
                  <a:lnTo>
                    <a:pt x="5" y="0"/>
                  </a:lnTo>
                  <a:lnTo>
                    <a:pt x="3" y="0"/>
                  </a:lnTo>
                  <a:lnTo>
                    <a:pt x="0" y="0"/>
                  </a:lnTo>
                  <a:lnTo>
                    <a:pt x="1" y="0"/>
                  </a:lnTo>
                  <a:lnTo>
                    <a:pt x="1"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72" name="Freeform 472"/>
            <p:cNvSpPr/>
            <p:nvPr/>
          </p:nvSpPr>
          <p:spPr bwMode="auto">
            <a:xfrm>
              <a:off x="892" y="1976"/>
              <a:ext cx="12" cy="6"/>
            </a:xfrm>
            <a:custGeom>
              <a:avLst/>
              <a:gdLst/>
              <a:ahLst/>
              <a:cxnLst>
                <a:cxn ang="0">
                  <a:pos x="2" y="0"/>
                </a:cxn>
                <a:cxn ang="0">
                  <a:pos x="5" y="3"/>
                </a:cxn>
                <a:cxn ang="0">
                  <a:pos x="8" y="0"/>
                </a:cxn>
                <a:cxn ang="0">
                  <a:pos x="8" y="3"/>
                </a:cxn>
                <a:cxn ang="0">
                  <a:pos x="8" y="0"/>
                </a:cxn>
                <a:cxn ang="0">
                  <a:pos x="8" y="3"/>
                </a:cxn>
                <a:cxn ang="0">
                  <a:pos x="16" y="3"/>
                </a:cxn>
                <a:cxn ang="0">
                  <a:pos x="13" y="6"/>
                </a:cxn>
                <a:cxn ang="0">
                  <a:pos x="8" y="6"/>
                </a:cxn>
                <a:cxn ang="0">
                  <a:pos x="8" y="3"/>
                </a:cxn>
                <a:cxn ang="0">
                  <a:pos x="5" y="6"/>
                </a:cxn>
                <a:cxn ang="0">
                  <a:pos x="0" y="3"/>
                </a:cxn>
                <a:cxn ang="0">
                  <a:pos x="2" y="3"/>
                </a:cxn>
                <a:cxn ang="0">
                  <a:pos x="2" y="0"/>
                </a:cxn>
              </a:cxnLst>
              <a:rect l="0" t="0" r="r" b="b"/>
              <a:pathLst>
                <a:path w="17" h="7">
                  <a:moveTo>
                    <a:pt x="2" y="0"/>
                  </a:moveTo>
                  <a:lnTo>
                    <a:pt x="5" y="3"/>
                  </a:lnTo>
                  <a:lnTo>
                    <a:pt x="8" y="0"/>
                  </a:lnTo>
                  <a:lnTo>
                    <a:pt x="8" y="3"/>
                  </a:lnTo>
                  <a:lnTo>
                    <a:pt x="8" y="0"/>
                  </a:lnTo>
                  <a:lnTo>
                    <a:pt x="8" y="3"/>
                  </a:lnTo>
                  <a:lnTo>
                    <a:pt x="16" y="3"/>
                  </a:lnTo>
                  <a:lnTo>
                    <a:pt x="13" y="6"/>
                  </a:lnTo>
                  <a:lnTo>
                    <a:pt x="8" y="6"/>
                  </a:lnTo>
                  <a:lnTo>
                    <a:pt x="8" y="3"/>
                  </a:lnTo>
                  <a:lnTo>
                    <a:pt x="5" y="6"/>
                  </a:lnTo>
                  <a:lnTo>
                    <a:pt x="0" y="3"/>
                  </a:lnTo>
                  <a:lnTo>
                    <a:pt x="2" y="3"/>
                  </a:lnTo>
                  <a:lnTo>
                    <a:pt x="2"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3" name="Freeform 473"/>
            <p:cNvSpPr/>
            <p:nvPr/>
          </p:nvSpPr>
          <p:spPr bwMode="auto">
            <a:xfrm>
              <a:off x="897" y="1980"/>
              <a:ext cx="1" cy="2"/>
            </a:xfrm>
            <a:custGeom>
              <a:avLst/>
              <a:gdLst/>
              <a:ahLst/>
              <a:cxnLst>
                <a:cxn ang="0">
                  <a:pos x="1" y="1"/>
                </a:cxn>
                <a:cxn ang="0">
                  <a:pos x="0" y="1"/>
                </a:cxn>
                <a:cxn ang="0">
                  <a:pos x="0" y="1"/>
                </a:cxn>
                <a:cxn ang="0">
                  <a:pos x="0" y="0"/>
                </a:cxn>
                <a:cxn ang="0">
                  <a:pos x="1" y="0"/>
                </a:cxn>
                <a:cxn ang="0">
                  <a:pos x="1" y="1"/>
                </a:cxn>
                <a:cxn ang="0">
                  <a:pos x="1" y="1"/>
                </a:cxn>
              </a:cxnLst>
              <a:rect l="0" t="0" r="r" b="b"/>
              <a:pathLst>
                <a:path w="2" h="2">
                  <a:moveTo>
                    <a:pt x="1" y="1"/>
                  </a:moveTo>
                  <a:lnTo>
                    <a:pt x="0" y="1"/>
                  </a:lnTo>
                  <a:lnTo>
                    <a:pt x="0" y="1"/>
                  </a:lnTo>
                  <a:lnTo>
                    <a:pt x="0" y="0"/>
                  </a:lnTo>
                  <a:lnTo>
                    <a:pt x="1" y="0"/>
                  </a:lnTo>
                  <a:lnTo>
                    <a:pt x="1" y="1"/>
                  </a:lnTo>
                  <a:lnTo>
                    <a:pt x="1" y="1"/>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74" name="Freeform 474"/>
            <p:cNvSpPr/>
            <p:nvPr/>
          </p:nvSpPr>
          <p:spPr bwMode="auto">
            <a:xfrm>
              <a:off x="897" y="1981"/>
              <a:ext cx="5" cy="5"/>
            </a:xfrm>
            <a:custGeom>
              <a:avLst/>
              <a:gdLst/>
              <a:ahLst/>
              <a:cxnLst>
                <a:cxn ang="0">
                  <a:pos x="0" y="0"/>
                </a:cxn>
                <a:cxn ang="0">
                  <a:pos x="5" y="0"/>
                </a:cxn>
                <a:cxn ang="0">
                  <a:pos x="5" y="2"/>
                </a:cxn>
                <a:cxn ang="0">
                  <a:pos x="5" y="5"/>
                </a:cxn>
                <a:cxn ang="0">
                  <a:pos x="0" y="5"/>
                </a:cxn>
                <a:cxn ang="0">
                  <a:pos x="0" y="2"/>
                </a:cxn>
                <a:cxn ang="0">
                  <a:pos x="0" y="0"/>
                </a:cxn>
              </a:cxnLst>
              <a:rect l="0" t="0" r="r" b="b"/>
              <a:pathLst>
                <a:path w="6" h="6">
                  <a:moveTo>
                    <a:pt x="0" y="0"/>
                  </a:moveTo>
                  <a:lnTo>
                    <a:pt x="5" y="0"/>
                  </a:lnTo>
                  <a:lnTo>
                    <a:pt x="5" y="2"/>
                  </a:lnTo>
                  <a:lnTo>
                    <a:pt x="5" y="5"/>
                  </a:lnTo>
                  <a:lnTo>
                    <a:pt x="0" y="5"/>
                  </a:lnTo>
                  <a:lnTo>
                    <a:pt x="0" y="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5" name="Freeform 475"/>
            <p:cNvSpPr/>
            <p:nvPr/>
          </p:nvSpPr>
          <p:spPr bwMode="auto">
            <a:xfrm>
              <a:off x="904" y="1981"/>
              <a:ext cx="7" cy="1"/>
            </a:xfrm>
            <a:custGeom>
              <a:avLst/>
              <a:gdLst/>
              <a:ahLst/>
              <a:cxnLst>
                <a:cxn ang="0">
                  <a:pos x="0" y="0"/>
                </a:cxn>
                <a:cxn ang="0">
                  <a:pos x="3" y="0"/>
                </a:cxn>
                <a:cxn ang="0">
                  <a:pos x="5" y="0"/>
                </a:cxn>
                <a:cxn ang="0">
                  <a:pos x="8" y="1"/>
                </a:cxn>
                <a:cxn ang="0">
                  <a:pos x="9" y="1"/>
                </a:cxn>
                <a:cxn ang="0">
                  <a:pos x="8" y="1"/>
                </a:cxn>
                <a:cxn ang="0">
                  <a:pos x="6" y="1"/>
                </a:cxn>
                <a:cxn ang="0">
                  <a:pos x="5" y="1"/>
                </a:cxn>
                <a:cxn ang="0">
                  <a:pos x="3" y="1"/>
                </a:cxn>
                <a:cxn ang="0">
                  <a:pos x="3" y="1"/>
                </a:cxn>
                <a:cxn ang="0">
                  <a:pos x="0" y="0"/>
                </a:cxn>
                <a:cxn ang="0">
                  <a:pos x="0" y="0"/>
                </a:cxn>
              </a:cxnLst>
              <a:rect l="0" t="0" r="r" b="b"/>
              <a:pathLst>
                <a:path w="10" h="2">
                  <a:moveTo>
                    <a:pt x="0" y="0"/>
                  </a:moveTo>
                  <a:lnTo>
                    <a:pt x="3" y="0"/>
                  </a:lnTo>
                  <a:lnTo>
                    <a:pt x="5" y="0"/>
                  </a:lnTo>
                  <a:lnTo>
                    <a:pt x="8" y="1"/>
                  </a:lnTo>
                  <a:lnTo>
                    <a:pt x="9" y="1"/>
                  </a:lnTo>
                  <a:lnTo>
                    <a:pt x="8" y="1"/>
                  </a:lnTo>
                  <a:lnTo>
                    <a:pt x="6" y="1"/>
                  </a:lnTo>
                  <a:lnTo>
                    <a:pt x="5" y="1"/>
                  </a:lnTo>
                  <a:lnTo>
                    <a:pt x="3" y="1"/>
                  </a:lnTo>
                  <a:lnTo>
                    <a:pt x="3" y="1"/>
                  </a:lnTo>
                  <a:lnTo>
                    <a:pt x="0" y="0"/>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76" name="Freeform 476"/>
            <p:cNvSpPr/>
            <p:nvPr/>
          </p:nvSpPr>
          <p:spPr bwMode="auto">
            <a:xfrm>
              <a:off x="904" y="1981"/>
              <a:ext cx="11" cy="7"/>
            </a:xfrm>
            <a:custGeom>
              <a:avLst/>
              <a:gdLst/>
              <a:ahLst/>
              <a:cxnLst>
                <a:cxn ang="0">
                  <a:pos x="0" y="0"/>
                </a:cxn>
                <a:cxn ang="0">
                  <a:pos x="5" y="0"/>
                </a:cxn>
                <a:cxn ang="0">
                  <a:pos x="8" y="0"/>
                </a:cxn>
                <a:cxn ang="0">
                  <a:pos x="13" y="5"/>
                </a:cxn>
                <a:cxn ang="0">
                  <a:pos x="15" y="5"/>
                </a:cxn>
                <a:cxn ang="0">
                  <a:pos x="13" y="5"/>
                </a:cxn>
                <a:cxn ang="0">
                  <a:pos x="10" y="5"/>
                </a:cxn>
                <a:cxn ang="0">
                  <a:pos x="8" y="7"/>
                </a:cxn>
                <a:cxn ang="0">
                  <a:pos x="5" y="7"/>
                </a:cxn>
                <a:cxn ang="0">
                  <a:pos x="5" y="5"/>
                </a:cxn>
                <a:cxn ang="0">
                  <a:pos x="0" y="2"/>
                </a:cxn>
                <a:cxn ang="0">
                  <a:pos x="0" y="0"/>
                </a:cxn>
              </a:cxnLst>
              <a:rect l="0" t="0" r="r" b="b"/>
              <a:pathLst>
                <a:path w="16" h="8">
                  <a:moveTo>
                    <a:pt x="0" y="0"/>
                  </a:moveTo>
                  <a:lnTo>
                    <a:pt x="5" y="0"/>
                  </a:lnTo>
                  <a:lnTo>
                    <a:pt x="8" y="0"/>
                  </a:lnTo>
                  <a:lnTo>
                    <a:pt x="13" y="5"/>
                  </a:lnTo>
                  <a:lnTo>
                    <a:pt x="15" y="5"/>
                  </a:lnTo>
                  <a:lnTo>
                    <a:pt x="13" y="5"/>
                  </a:lnTo>
                  <a:lnTo>
                    <a:pt x="10" y="5"/>
                  </a:lnTo>
                  <a:lnTo>
                    <a:pt x="8" y="7"/>
                  </a:lnTo>
                  <a:lnTo>
                    <a:pt x="5" y="7"/>
                  </a:lnTo>
                  <a:lnTo>
                    <a:pt x="5" y="5"/>
                  </a:lnTo>
                  <a:lnTo>
                    <a:pt x="0" y="2"/>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7" name="Freeform 477"/>
            <p:cNvSpPr/>
            <p:nvPr/>
          </p:nvSpPr>
          <p:spPr bwMode="auto">
            <a:xfrm>
              <a:off x="903" y="1985"/>
              <a:ext cx="1" cy="3"/>
            </a:xfrm>
            <a:custGeom>
              <a:avLst/>
              <a:gdLst/>
              <a:ahLst/>
              <a:cxnLst>
                <a:cxn ang="0">
                  <a:pos x="1" y="3"/>
                </a:cxn>
                <a:cxn ang="0">
                  <a:pos x="1" y="3"/>
                </a:cxn>
                <a:cxn ang="0">
                  <a:pos x="0" y="3"/>
                </a:cxn>
                <a:cxn ang="0">
                  <a:pos x="1" y="0"/>
                </a:cxn>
                <a:cxn ang="0">
                  <a:pos x="1" y="0"/>
                </a:cxn>
                <a:cxn ang="0">
                  <a:pos x="1" y="3"/>
                </a:cxn>
              </a:cxnLst>
              <a:rect l="0" t="0" r="r" b="b"/>
              <a:pathLst>
                <a:path w="2" h="4">
                  <a:moveTo>
                    <a:pt x="1" y="3"/>
                  </a:moveTo>
                  <a:lnTo>
                    <a:pt x="1" y="3"/>
                  </a:lnTo>
                  <a:lnTo>
                    <a:pt x="0" y="3"/>
                  </a:lnTo>
                  <a:lnTo>
                    <a:pt x="1" y="0"/>
                  </a:lnTo>
                  <a:lnTo>
                    <a:pt x="1" y="0"/>
                  </a:lnTo>
                  <a:lnTo>
                    <a:pt x="1" y="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78" name="Freeform 478"/>
            <p:cNvSpPr/>
            <p:nvPr/>
          </p:nvSpPr>
          <p:spPr bwMode="auto">
            <a:xfrm>
              <a:off x="904" y="1987"/>
              <a:ext cx="4" cy="4"/>
            </a:xfrm>
            <a:custGeom>
              <a:avLst/>
              <a:gdLst/>
              <a:ahLst/>
              <a:cxnLst>
                <a:cxn ang="0">
                  <a:pos x="0" y="0"/>
                </a:cxn>
                <a:cxn ang="0">
                  <a:pos x="2" y="0"/>
                </a:cxn>
                <a:cxn ang="0">
                  <a:pos x="5" y="0"/>
                </a:cxn>
                <a:cxn ang="0">
                  <a:pos x="2" y="3"/>
                </a:cxn>
                <a:cxn ang="0">
                  <a:pos x="0" y="3"/>
                </a:cxn>
                <a:cxn ang="0">
                  <a:pos x="0" y="0"/>
                </a:cxn>
              </a:cxnLst>
              <a:rect l="0" t="0" r="r" b="b"/>
              <a:pathLst>
                <a:path w="6" h="4">
                  <a:moveTo>
                    <a:pt x="0" y="0"/>
                  </a:moveTo>
                  <a:lnTo>
                    <a:pt x="2" y="0"/>
                  </a:lnTo>
                  <a:lnTo>
                    <a:pt x="5" y="0"/>
                  </a:lnTo>
                  <a:lnTo>
                    <a:pt x="2" y="3"/>
                  </a:lnTo>
                  <a:lnTo>
                    <a:pt x="0" y="3"/>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79" name="Freeform 479"/>
            <p:cNvSpPr/>
            <p:nvPr/>
          </p:nvSpPr>
          <p:spPr bwMode="auto">
            <a:xfrm>
              <a:off x="915" y="1992"/>
              <a:ext cx="16" cy="22"/>
            </a:xfrm>
            <a:custGeom>
              <a:avLst/>
              <a:gdLst/>
              <a:ahLst/>
              <a:cxnLst>
                <a:cxn ang="0">
                  <a:pos x="4" y="0"/>
                </a:cxn>
                <a:cxn ang="0">
                  <a:pos x="9" y="5"/>
                </a:cxn>
                <a:cxn ang="0">
                  <a:pos x="15" y="7"/>
                </a:cxn>
                <a:cxn ang="0">
                  <a:pos x="19" y="11"/>
                </a:cxn>
                <a:cxn ang="0">
                  <a:pos x="21" y="13"/>
                </a:cxn>
                <a:cxn ang="0">
                  <a:pos x="21" y="18"/>
                </a:cxn>
                <a:cxn ang="0">
                  <a:pos x="15" y="20"/>
                </a:cxn>
                <a:cxn ang="0">
                  <a:pos x="15" y="18"/>
                </a:cxn>
                <a:cxn ang="0">
                  <a:pos x="10" y="22"/>
                </a:cxn>
                <a:cxn ang="0">
                  <a:pos x="6" y="26"/>
                </a:cxn>
                <a:cxn ang="0">
                  <a:pos x="4" y="24"/>
                </a:cxn>
                <a:cxn ang="0">
                  <a:pos x="4" y="22"/>
                </a:cxn>
                <a:cxn ang="0">
                  <a:pos x="4" y="20"/>
                </a:cxn>
                <a:cxn ang="0">
                  <a:pos x="4" y="18"/>
                </a:cxn>
                <a:cxn ang="0">
                  <a:pos x="0" y="13"/>
                </a:cxn>
                <a:cxn ang="0">
                  <a:pos x="0" y="11"/>
                </a:cxn>
                <a:cxn ang="0">
                  <a:pos x="0" y="9"/>
                </a:cxn>
                <a:cxn ang="0">
                  <a:pos x="4" y="9"/>
                </a:cxn>
                <a:cxn ang="0">
                  <a:pos x="4" y="7"/>
                </a:cxn>
                <a:cxn ang="0">
                  <a:pos x="4" y="5"/>
                </a:cxn>
                <a:cxn ang="0">
                  <a:pos x="4" y="0"/>
                </a:cxn>
              </a:cxnLst>
              <a:rect l="0" t="0" r="r" b="b"/>
              <a:pathLst>
                <a:path w="22" h="27">
                  <a:moveTo>
                    <a:pt x="4" y="0"/>
                  </a:moveTo>
                  <a:lnTo>
                    <a:pt x="9" y="5"/>
                  </a:lnTo>
                  <a:lnTo>
                    <a:pt x="15" y="7"/>
                  </a:lnTo>
                  <a:lnTo>
                    <a:pt x="19" y="11"/>
                  </a:lnTo>
                  <a:lnTo>
                    <a:pt x="21" y="13"/>
                  </a:lnTo>
                  <a:lnTo>
                    <a:pt x="21" y="18"/>
                  </a:lnTo>
                  <a:lnTo>
                    <a:pt x="15" y="20"/>
                  </a:lnTo>
                  <a:lnTo>
                    <a:pt x="15" y="18"/>
                  </a:lnTo>
                  <a:lnTo>
                    <a:pt x="10" y="22"/>
                  </a:lnTo>
                  <a:lnTo>
                    <a:pt x="6" y="26"/>
                  </a:lnTo>
                  <a:lnTo>
                    <a:pt x="4" y="24"/>
                  </a:lnTo>
                  <a:lnTo>
                    <a:pt x="4" y="22"/>
                  </a:lnTo>
                  <a:lnTo>
                    <a:pt x="4" y="20"/>
                  </a:lnTo>
                  <a:lnTo>
                    <a:pt x="4" y="18"/>
                  </a:lnTo>
                  <a:lnTo>
                    <a:pt x="0" y="13"/>
                  </a:lnTo>
                  <a:lnTo>
                    <a:pt x="0" y="11"/>
                  </a:lnTo>
                  <a:lnTo>
                    <a:pt x="0" y="9"/>
                  </a:lnTo>
                  <a:lnTo>
                    <a:pt x="4" y="9"/>
                  </a:lnTo>
                  <a:lnTo>
                    <a:pt x="4" y="7"/>
                  </a:lnTo>
                  <a:lnTo>
                    <a:pt x="4" y="5"/>
                  </a:lnTo>
                  <a:lnTo>
                    <a:pt x="4"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80" name="Freeform 480"/>
            <p:cNvSpPr/>
            <p:nvPr/>
          </p:nvSpPr>
          <p:spPr bwMode="auto">
            <a:xfrm>
              <a:off x="915" y="1992"/>
              <a:ext cx="21" cy="28"/>
            </a:xfrm>
            <a:custGeom>
              <a:avLst/>
              <a:gdLst/>
              <a:ahLst/>
              <a:cxnLst>
                <a:cxn ang="0">
                  <a:pos x="5" y="0"/>
                </a:cxn>
                <a:cxn ang="0">
                  <a:pos x="11" y="6"/>
                </a:cxn>
                <a:cxn ang="0">
                  <a:pos x="19" y="8"/>
                </a:cxn>
                <a:cxn ang="0">
                  <a:pos x="24" y="14"/>
                </a:cxn>
                <a:cxn ang="0">
                  <a:pos x="27" y="16"/>
                </a:cxn>
                <a:cxn ang="0">
                  <a:pos x="27" y="22"/>
                </a:cxn>
                <a:cxn ang="0">
                  <a:pos x="19" y="24"/>
                </a:cxn>
                <a:cxn ang="0">
                  <a:pos x="19" y="22"/>
                </a:cxn>
                <a:cxn ang="0">
                  <a:pos x="13" y="27"/>
                </a:cxn>
                <a:cxn ang="0">
                  <a:pos x="8" y="32"/>
                </a:cxn>
                <a:cxn ang="0">
                  <a:pos x="5" y="30"/>
                </a:cxn>
                <a:cxn ang="0">
                  <a:pos x="5" y="27"/>
                </a:cxn>
                <a:cxn ang="0">
                  <a:pos x="5" y="24"/>
                </a:cxn>
                <a:cxn ang="0">
                  <a:pos x="5" y="22"/>
                </a:cxn>
                <a:cxn ang="0">
                  <a:pos x="0" y="16"/>
                </a:cxn>
                <a:cxn ang="0">
                  <a:pos x="0" y="14"/>
                </a:cxn>
                <a:cxn ang="0">
                  <a:pos x="0" y="11"/>
                </a:cxn>
                <a:cxn ang="0">
                  <a:pos x="5" y="11"/>
                </a:cxn>
                <a:cxn ang="0">
                  <a:pos x="5" y="8"/>
                </a:cxn>
                <a:cxn ang="0">
                  <a:pos x="5" y="6"/>
                </a:cxn>
                <a:cxn ang="0">
                  <a:pos x="5" y="0"/>
                </a:cxn>
              </a:cxnLst>
              <a:rect l="0" t="0" r="r" b="b"/>
              <a:pathLst>
                <a:path w="28" h="33">
                  <a:moveTo>
                    <a:pt x="5" y="0"/>
                  </a:moveTo>
                  <a:lnTo>
                    <a:pt x="11" y="6"/>
                  </a:lnTo>
                  <a:lnTo>
                    <a:pt x="19" y="8"/>
                  </a:lnTo>
                  <a:lnTo>
                    <a:pt x="24" y="14"/>
                  </a:lnTo>
                  <a:lnTo>
                    <a:pt x="27" y="16"/>
                  </a:lnTo>
                  <a:lnTo>
                    <a:pt x="27" y="22"/>
                  </a:lnTo>
                  <a:lnTo>
                    <a:pt x="19" y="24"/>
                  </a:lnTo>
                  <a:lnTo>
                    <a:pt x="19" y="22"/>
                  </a:lnTo>
                  <a:lnTo>
                    <a:pt x="13" y="27"/>
                  </a:lnTo>
                  <a:lnTo>
                    <a:pt x="8" y="32"/>
                  </a:lnTo>
                  <a:lnTo>
                    <a:pt x="5" y="30"/>
                  </a:lnTo>
                  <a:lnTo>
                    <a:pt x="5" y="27"/>
                  </a:lnTo>
                  <a:lnTo>
                    <a:pt x="5" y="24"/>
                  </a:lnTo>
                  <a:lnTo>
                    <a:pt x="5" y="22"/>
                  </a:lnTo>
                  <a:lnTo>
                    <a:pt x="0" y="16"/>
                  </a:lnTo>
                  <a:lnTo>
                    <a:pt x="0" y="14"/>
                  </a:lnTo>
                  <a:lnTo>
                    <a:pt x="0" y="11"/>
                  </a:lnTo>
                  <a:lnTo>
                    <a:pt x="5" y="11"/>
                  </a:lnTo>
                  <a:lnTo>
                    <a:pt x="5" y="8"/>
                  </a:lnTo>
                  <a:lnTo>
                    <a:pt x="5" y="6"/>
                  </a:lnTo>
                  <a:lnTo>
                    <a:pt x="5"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81" name="Freeform 481"/>
            <p:cNvSpPr/>
            <p:nvPr/>
          </p:nvSpPr>
          <p:spPr bwMode="auto">
            <a:xfrm>
              <a:off x="4006" y="1910"/>
              <a:ext cx="20" cy="25"/>
            </a:xfrm>
            <a:custGeom>
              <a:avLst/>
              <a:gdLst/>
              <a:ahLst/>
              <a:cxnLst>
                <a:cxn ang="0">
                  <a:pos x="23" y="0"/>
                </a:cxn>
                <a:cxn ang="0">
                  <a:pos x="15" y="8"/>
                </a:cxn>
                <a:cxn ang="0">
                  <a:pos x="8" y="7"/>
                </a:cxn>
                <a:cxn ang="0">
                  <a:pos x="8" y="8"/>
                </a:cxn>
                <a:cxn ang="0">
                  <a:pos x="12" y="11"/>
                </a:cxn>
                <a:cxn ang="0">
                  <a:pos x="4" y="17"/>
                </a:cxn>
                <a:cxn ang="0">
                  <a:pos x="4" y="15"/>
                </a:cxn>
                <a:cxn ang="0">
                  <a:pos x="4" y="21"/>
                </a:cxn>
                <a:cxn ang="0">
                  <a:pos x="0" y="26"/>
                </a:cxn>
                <a:cxn ang="0">
                  <a:pos x="2" y="30"/>
                </a:cxn>
                <a:cxn ang="0">
                  <a:pos x="8" y="28"/>
                </a:cxn>
                <a:cxn ang="0">
                  <a:pos x="6" y="26"/>
                </a:cxn>
                <a:cxn ang="0">
                  <a:pos x="8" y="19"/>
                </a:cxn>
                <a:cxn ang="0">
                  <a:pos x="8" y="17"/>
                </a:cxn>
                <a:cxn ang="0">
                  <a:pos x="6" y="17"/>
                </a:cxn>
                <a:cxn ang="0">
                  <a:pos x="8" y="15"/>
                </a:cxn>
                <a:cxn ang="0">
                  <a:pos x="12" y="15"/>
                </a:cxn>
                <a:cxn ang="0">
                  <a:pos x="23" y="8"/>
                </a:cxn>
                <a:cxn ang="0">
                  <a:pos x="25" y="4"/>
                </a:cxn>
                <a:cxn ang="0">
                  <a:pos x="25" y="0"/>
                </a:cxn>
                <a:cxn ang="0">
                  <a:pos x="23" y="0"/>
                </a:cxn>
              </a:cxnLst>
              <a:rect l="0" t="0" r="r" b="b"/>
              <a:pathLst>
                <a:path w="26" h="31">
                  <a:moveTo>
                    <a:pt x="23" y="0"/>
                  </a:moveTo>
                  <a:lnTo>
                    <a:pt x="15" y="8"/>
                  </a:lnTo>
                  <a:lnTo>
                    <a:pt x="8" y="7"/>
                  </a:lnTo>
                  <a:lnTo>
                    <a:pt x="8" y="8"/>
                  </a:lnTo>
                  <a:lnTo>
                    <a:pt x="12" y="11"/>
                  </a:lnTo>
                  <a:lnTo>
                    <a:pt x="4" y="17"/>
                  </a:lnTo>
                  <a:lnTo>
                    <a:pt x="4" y="15"/>
                  </a:lnTo>
                  <a:lnTo>
                    <a:pt x="4" y="21"/>
                  </a:lnTo>
                  <a:lnTo>
                    <a:pt x="0" y="26"/>
                  </a:lnTo>
                  <a:lnTo>
                    <a:pt x="2" y="30"/>
                  </a:lnTo>
                  <a:lnTo>
                    <a:pt x="8" y="28"/>
                  </a:lnTo>
                  <a:lnTo>
                    <a:pt x="6" y="26"/>
                  </a:lnTo>
                  <a:lnTo>
                    <a:pt x="8" y="19"/>
                  </a:lnTo>
                  <a:lnTo>
                    <a:pt x="8" y="17"/>
                  </a:lnTo>
                  <a:lnTo>
                    <a:pt x="6" y="17"/>
                  </a:lnTo>
                  <a:lnTo>
                    <a:pt x="8" y="15"/>
                  </a:lnTo>
                  <a:lnTo>
                    <a:pt x="12" y="15"/>
                  </a:lnTo>
                  <a:lnTo>
                    <a:pt x="23" y="8"/>
                  </a:lnTo>
                  <a:lnTo>
                    <a:pt x="25" y="4"/>
                  </a:lnTo>
                  <a:lnTo>
                    <a:pt x="25" y="0"/>
                  </a:lnTo>
                  <a:lnTo>
                    <a:pt x="23"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82" name="Freeform 482"/>
            <p:cNvSpPr/>
            <p:nvPr/>
          </p:nvSpPr>
          <p:spPr bwMode="auto">
            <a:xfrm>
              <a:off x="4006" y="1910"/>
              <a:ext cx="25" cy="31"/>
            </a:xfrm>
            <a:custGeom>
              <a:avLst/>
              <a:gdLst/>
              <a:ahLst/>
              <a:cxnLst>
                <a:cxn ang="0">
                  <a:pos x="28" y="0"/>
                </a:cxn>
                <a:cxn ang="0">
                  <a:pos x="18" y="10"/>
                </a:cxn>
                <a:cxn ang="0">
                  <a:pos x="10" y="8"/>
                </a:cxn>
                <a:cxn ang="0">
                  <a:pos x="10" y="10"/>
                </a:cxn>
                <a:cxn ang="0">
                  <a:pos x="15" y="13"/>
                </a:cxn>
                <a:cxn ang="0">
                  <a:pos x="5" y="20"/>
                </a:cxn>
                <a:cxn ang="0">
                  <a:pos x="5" y="18"/>
                </a:cxn>
                <a:cxn ang="0">
                  <a:pos x="5" y="25"/>
                </a:cxn>
                <a:cxn ang="0">
                  <a:pos x="0" y="31"/>
                </a:cxn>
                <a:cxn ang="0">
                  <a:pos x="2" y="36"/>
                </a:cxn>
                <a:cxn ang="0">
                  <a:pos x="10" y="34"/>
                </a:cxn>
                <a:cxn ang="0">
                  <a:pos x="7" y="31"/>
                </a:cxn>
                <a:cxn ang="0">
                  <a:pos x="10" y="23"/>
                </a:cxn>
                <a:cxn ang="0">
                  <a:pos x="10" y="20"/>
                </a:cxn>
                <a:cxn ang="0">
                  <a:pos x="7" y="20"/>
                </a:cxn>
                <a:cxn ang="0">
                  <a:pos x="10" y="18"/>
                </a:cxn>
                <a:cxn ang="0">
                  <a:pos x="15" y="18"/>
                </a:cxn>
                <a:cxn ang="0">
                  <a:pos x="28" y="10"/>
                </a:cxn>
                <a:cxn ang="0">
                  <a:pos x="31" y="5"/>
                </a:cxn>
                <a:cxn ang="0">
                  <a:pos x="31" y="0"/>
                </a:cxn>
                <a:cxn ang="0">
                  <a:pos x="28" y="0"/>
                </a:cxn>
              </a:cxnLst>
              <a:rect l="0" t="0" r="r" b="b"/>
              <a:pathLst>
                <a:path w="32" h="37">
                  <a:moveTo>
                    <a:pt x="28" y="0"/>
                  </a:moveTo>
                  <a:lnTo>
                    <a:pt x="18" y="10"/>
                  </a:lnTo>
                  <a:lnTo>
                    <a:pt x="10" y="8"/>
                  </a:lnTo>
                  <a:lnTo>
                    <a:pt x="10" y="10"/>
                  </a:lnTo>
                  <a:lnTo>
                    <a:pt x="15" y="13"/>
                  </a:lnTo>
                  <a:lnTo>
                    <a:pt x="5" y="20"/>
                  </a:lnTo>
                  <a:lnTo>
                    <a:pt x="5" y="18"/>
                  </a:lnTo>
                  <a:lnTo>
                    <a:pt x="5" y="25"/>
                  </a:lnTo>
                  <a:lnTo>
                    <a:pt x="0" y="31"/>
                  </a:lnTo>
                  <a:lnTo>
                    <a:pt x="2" y="36"/>
                  </a:lnTo>
                  <a:lnTo>
                    <a:pt x="10" y="34"/>
                  </a:lnTo>
                  <a:lnTo>
                    <a:pt x="7" y="31"/>
                  </a:lnTo>
                  <a:lnTo>
                    <a:pt x="10" y="23"/>
                  </a:lnTo>
                  <a:lnTo>
                    <a:pt x="10" y="20"/>
                  </a:lnTo>
                  <a:lnTo>
                    <a:pt x="7" y="20"/>
                  </a:lnTo>
                  <a:lnTo>
                    <a:pt x="10" y="18"/>
                  </a:lnTo>
                  <a:lnTo>
                    <a:pt x="15" y="18"/>
                  </a:lnTo>
                  <a:lnTo>
                    <a:pt x="28" y="10"/>
                  </a:lnTo>
                  <a:lnTo>
                    <a:pt x="31" y="5"/>
                  </a:lnTo>
                  <a:lnTo>
                    <a:pt x="31" y="0"/>
                  </a:lnTo>
                  <a:lnTo>
                    <a:pt x="28"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83" name="Freeform 483"/>
            <p:cNvSpPr/>
            <p:nvPr/>
          </p:nvSpPr>
          <p:spPr bwMode="auto">
            <a:xfrm>
              <a:off x="1959" y="2039"/>
              <a:ext cx="2" cy="8"/>
            </a:xfrm>
            <a:custGeom>
              <a:avLst/>
              <a:gdLst/>
              <a:ahLst/>
              <a:cxnLst>
                <a:cxn ang="0">
                  <a:pos x="2" y="9"/>
                </a:cxn>
                <a:cxn ang="0">
                  <a:pos x="2" y="3"/>
                </a:cxn>
                <a:cxn ang="0">
                  <a:pos x="0" y="0"/>
                </a:cxn>
                <a:cxn ang="0">
                  <a:pos x="0" y="9"/>
                </a:cxn>
                <a:cxn ang="0">
                  <a:pos x="2" y="9"/>
                </a:cxn>
              </a:cxnLst>
              <a:rect l="0" t="0" r="r" b="b"/>
              <a:pathLst>
                <a:path w="3" h="10">
                  <a:moveTo>
                    <a:pt x="2" y="9"/>
                  </a:moveTo>
                  <a:lnTo>
                    <a:pt x="2" y="3"/>
                  </a:lnTo>
                  <a:lnTo>
                    <a:pt x="0" y="0"/>
                  </a:lnTo>
                  <a:lnTo>
                    <a:pt x="0" y="9"/>
                  </a:lnTo>
                  <a:lnTo>
                    <a:pt x="2" y="9"/>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84" name="Freeform 484"/>
            <p:cNvSpPr/>
            <p:nvPr/>
          </p:nvSpPr>
          <p:spPr bwMode="auto">
            <a:xfrm>
              <a:off x="1959" y="2039"/>
              <a:ext cx="7" cy="13"/>
            </a:xfrm>
            <a:custGeom>
              <a:avLst/>
              <a:gdLst/>
              <a:ahLst/>
              <a:cxnLst>
                <a:cxn ang="0">
                  <a:pos x="8" y="15"/>
                </a:cxn>
                <a:cxn ang="0">
                  <a:pos x="8" y="5"/>
                </a:cxn>
                <a:cxn ang="0">
                  <a:pos x="0" y="0"/>
                </a:cxn>
                <a:cxn ang="0">
                  <a:pos x="0" y="15"/>
                </a:cxn>
                <a:cxn ang="0">
                  <a:pos x="8" y="15"/>
                </a:cxn>
              </a:cxnLst>
              <a:rect l="0" t="0" r="r" b="b"/>
              <a:pathLst>
                <a:path w="9" h="16">
                  <a:moveTo>
                    <a:pt x="8" y="15"/>
                  </a:moveTo>
                  <a:lnTo>
                    <a:pt x="8" y="5"/>
                  </a:lnTo>
                  <a:lnTo>
                    <a:pt x="0" y="0"/>
                  </a:lnTo>
                  <a:lnTo>
                    <a:pt x="0" y="15"/>
                  </a:lnTo>
                  <a:lnTo>
                    <a:pt x="8"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85" name="Freeform 485"/>
            <p:cNvSpPr/>
            <p:nvPr/>
          </p:nvSpPr>
          <p:spPr bwMode="auto">
            <a:xfrm>
              <a:off x="1967" y="2074"/>
              <a:ext cx="4" cy="3"/>
            </a:xfrm>
            <a:custGeom>
              <a:avLst/>
              <a:gdLst/>
              <a:ahLst/>
              <a:cxnLst>
                <a:cxn ang="0">
                  <a:pos x="0" y="3"/>
                </a:cxn>
                <a:cxn ang="0">
                  <a:pos x="4" y="3"/>
                </a:cxn>
                <a:cxn ang="0">
                  <a:pos x="4" y="0"/>
                </a:cxn>
                <a:cxn ang="0">
                  <a:pos x="0" y="0"/>
                </a:cxn>
                <a:cxn ang="0">
                  <a:pos x="0" y="3"/>
                </a:cxn>
              </a:cxnLst>
              <a:rect l="0" t="0" r="r" b="b"/>
              <a:pathLst>
                <a:path w="5" h="4">
                  <a:moveTo>
                    <a:pt x="0" y="3"/>
                  </a:moveTo>
                  <a:lnTo>
                    <a:pt x="4" y="3"/>
                  </a:lnTo>
                  <a:lnTo>
                    <a:pt x="4" y="0"/>
                  </a:lnTo>
                  <a:lnTo>
                    <a:pt x="0" y="0"/>
                  </a:lnTo>
                  <a:lnTo>
                    <a:pt x="0" y="3"/>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86" name="Freeform 486"/>
            <p:cNvSpPr/>
            <p:nvPr/>
          </p:nvSpPr>
          <p:spPr bwMode="auto">
            <a:xfrm>
              <a:off x="1969" y="2076"/>
              <a:ext cx="3" cy="4"/>
            </a:xfrm>
            <a:custGeom>
              <a:avLst/>
              <a:gdLst/>
              <a:ahLst/>
              <a:cxnLst>
                <a:cxn ang="0">
                  <a:pos x="2" y="0"/>
                </a:cxn>
                <a:cxn ang="0">
                  <a:pos x="0" y="0"/>
                </a:cxn>
                <a:cxn ang="0">
                  <a:pos x="0" y="3"/>
                </a:cxn>
                <a:cxn ang="0">
                  <a:pos x="2" y="3"/>
                </a:cxn>
                <a:cxn ang="0">
                  <a:pos x="2" y="0"/>
                </a:cxn>
              </a:cxnLst>
              <a:rect l="0" t="0" r="r" b="b"/>
              <a:pathLst>
                <a:path w="3" h="4">
                  <a:moveTo>
                    <a:pt x="2" y="0"/>
                  </a:moveTo>
                  <a:lnTo>
                    <a:pt x="0" y="0"/>
                  </a:lnTo>
                  <a:lnTo>
                    <a:pt x="0" y="3"/>
                  </a:lnTo>
                  <a:lnTo>
                    <a:pt x="2" y="3"/>
                  </a:lnTo>
                  <a:lnTo>
                    <a:pt x="2"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87" name="Freeform 487"/>
            <p:cNvSpPr/>
            <p:nvPr/>
          </p:nvSpPr>
          <p:spPr bwMode="auto">
            <a:xfrm>
              <a:off x="1965" y="2083"/>
              <a:ext cx="1" cy="3"/>
            </a:xfrm>
            <a:custGeom>
              <a:avLst/>
              <a:gdLst/>
              <a:ahLst/>
              <a:cxnLst>
                <a:cxn ang="0">
                  <a:pos x="0" y="0"/>
                </a:cxn>
                <a:cxn ang="0">
                  <a:pos x="0" y="2"/>
                </a:cxn>
                <a:cxn ang="0">
                  <a:pos x="0" y="2"/>
                </a:cxn>
                <a:cxn ang="0">
                  <a:pos x="0" y="0"/>
                </a:cxn>
              </a:cxnLst>
              <a:rect l="0" t="0" r="r" b="b"/>
              <a:pathLst>
                <a:path w="1" h="3">
                  <a:moveTo>
                    <a:pt x="0" y="0"/>
                  </a:moveTo>
                  <a:lnTo>
                    <a:pt x="0" y="2"/>
                  </a:lnTo>
                  <a:lnTo>
                    <a:pt x="0" y="2"/>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88" name="Freeform 488"/>
            <p:cNvSpPr/>
            <p:nvPr/>
          </p:nvSpPr>
          <p:spPr bwMode="auto">
            <a:xfrm>
              <a:off x="1965" y="2083"/>
              <a:ext cx="6" cy="8"/>
            </a:xfrm>
            <a:custGeom>
              <a:avLst/>
              <a:gdLst/>
              <a:ahLst/>
              <a:cxnLst>
                <a:cxn ang="0">
                  <a:pos x="0" y="0"/>
                </a:cxn>
                <a:cxn ang="0">
                  <a:pos x="0" y="8"/>
                </a:cxn>
                <a:cxn ang="0">
                  <a:pos x="6" y="8"/>
                </a:cxn>
                <a:cxn ang="0">
                  <a:pos x="0" y="0"/>
                </a:cxn>
              </a:cxnLst>
              <a:rect l="0" t="0" r="r" b="b"/>
              <a:pathLst>
                <a:path w="7" h="9">
                  <a:moveTo>
                    <a:pt x="0" y="0"/>
                  </a:moveTo>
                  <a:lnTo>
                    <a:pt x="0" y="8"/>
                  </a:lnTo>
                  <a:lnTo>
                    <a:pt x="6" y="8"/>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89" name="Freeform 489"/>
            <p:cNvSpPr/>
            <p:nvPr/>
          </p:nvSpPr>
          <p:spPr bwMode="auto">
            <a:xfrm>
              <a:off x="1952" y="2105"/>
              <a:ext cx="3" cy="3"/>
            </a:xfrm>
            <a:custGeom>
              <a:avLst/>
              <a:gdLst/>
              <a:ahLst/>
              <a:cxnLst>
                <a:cxn ang="0">
                  <a:pos x="0" y="0"/>
                </a:cxn>
                <a:cxn ang="0">
                  <a:pos x="0" y="2"/>
                </a:cxn>
                <a:cxn ang="0">
                  <a:pos x="4" y="0"/>
                </a:cxn>
                <a:cxn ang="0">
                  <a:pos x="0" y="0"/>
                </a:cxn>
              </a:cxnLst>
              <a:rect l="0" t="0" r="r" b="b"/>
              <a:pathLst>
                <a:path w="5" h="3">
                  <a:moveTo>
                    <a:pt x="0" y="0"/>
                  </a:moveTo>
                  <a:lnTo>
                    <a:pt x="0" y="2"/>
                  </a:lnTo>
                  <a:lnTo>
                    <a:pt x="4" y="0"/>
                  </a:lnTo>
                  <a:lnTo>
                    <a:pt x="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90" name="Freeform 490"/>
            <p:cNvSpPr/>
            <p:nvPr/>
          </p:nvSpPr>
          <p:spPr bwMode="auto">
            <a:xfrm>
              <a:off x="1952" y="2105"/>
              <a:ext cx="8" cy="7"/>
            </a:xfrm>
            <a:custGeom>
              <a:avLst/>
              <a:gdLst/>
              <a:ahLst/>
              <a:cxnLst>
                <a:cxn ang="0">
                  <a:pos x="0" y="0"/>
                </a:cxn>
                <a:cxn ang="0">
                  <a:pos x="0" y="8"/>
                </a:cxn>
                <a:cxn ang="0">
                  <a:pos x="10" y="0"/>
                </a:cxn>
                <a:cxn ang="0">
                  <a:pos x="0" y="0"/>
                </a:cxn>
              </a:cxnLst>
              <a:rect l="0" t="0" r="r" b="b"/>
              <a:pathLst>
                <a:path w="11" h="9">
                  <a:moveTo>
                    <a:pt x="0" y="0"/>
                  </a:moveTo>
                  <a:lnTo>
                    <a:pt x="0" y="8"/>
                  </a:lnTo>
                  <a:lnTo>
                    <a:pt x="10" y="0"/>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1" name="Freeform 491"/>
            <p:cNvSpPr/>
            <p:nvPr/>
          </p:nvSpPr>
          <p:spPr bwMode="auto">
            <a:xfrm>
              <a:off x="1992" y="2083"/>
              <a:ext cx="3" cy="4"/>
            </a:xfrm>
            <a:custGeom>
              <a:avLst/>
              <a:gdLst/>
              <a:ahLst/>
              <a:cxnLst>
                <a:cxn ang="0">
                  <a:pos x="0" y="4"/>
                </a:cxn>
                <a:cxn ang="0">
                  <a:pos x="2" y="3"/>
                </a:cxn>
                <a:cxn ang="0">
                  <a:pos x="0" y="0"/>
                </a:cxn>
                <a:cxn ang="0">
                  <a:pos x="0" y="3"/>
                </a:cxn>
                <a:cxn ang="0">
                  <a:pos x="0" y="4"/>
                </a:cxn>
              </a:cxnLst>
              <a:rect l="0" t="0" r="r" b="b"/>
              <a:pathLst>
                <a:path w="3" h="5">
                  <a:moveTo>
                    <a:pt x="0" y="4"/>
                  </a:moveTo>
                  <a:lnTo>
                    <a:pt x="2" y="3"/>
                  </a:lnTo>
                  <a:lnTo>
                    <a:pt x="0" y="0"/>
                  </a:lnTo>
                  <a:lnTo>
                    <a:pt x="0" y="3"/>
                  </a:lnTo>
                  <a:lnTo>
                    <a:pt x="0" y="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92" name="Freeform 492"/>
            <p:cNvSpPr/>
            <p:nvPr/>
          </p:nvSpPr>
          <p:spPr bwMode="auto">
            <a:xfrm>
              <a:off x="1992" y="2083"/>
              <a:ext cx="7" cy="9"/>
            </a:xfrm>
            <a:custGeom>
              <a:avLst/>
              <a:gdLst/>
              <a:ahLst/>
              <a:cxnLst>
                <a:cxn ang="0">
                  <a:pos x="0" y="10"/>
                </a:cxn>
                <a:cxn ang="0">
                  <a:pos x="8" y="8"/>
                </a:cxn>
                <a:cxn ang="0">
                  <a:pos x="0" y="0"/>
                </a:cxn>
                <a:cxn ang="0">
                  <a:pos x="0" y="8"/>
                </a:cxn>
                <a:cxn ang="0">
                  <a:pos x="0" y="10"/>
                </a:cxn>
              </a:cxnLst>
              <a:rect l="0" t="0" r="r" b="b"/>
              <a:pathLst>
                <a:path w="9" h="11">
                  <a:moveTo>
                    <a:pt x="0" y="10"/>
                  </a:moveTo>
                  <a:lnTo>
                    <a:pt x="8" y="8"/>
                  </a:lnTo>
                  <a:lnTo>
                    <a:pt x="0" y="0"/>
                  </a:lnTo>
                  <a:lnTo>
                    <a:pt x="0" y="8"/>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3" name="Freeform 493"/>
            <p:cNvSpPr/>
            <p:nvPr/>
          </p:nvSpPr>
          <p:spPr bwMode="auto">
            <a:xfrm>
              <a:off x="1695" y="1969"/>
              <a:ext cx="113" cy="34"/>
            </a:xfrm>
            <a:custGeom>
              <a:avLst/>
              <a:gdLst/>
              <a:ahLst/>
              <a:cxnLst>
                <a:cxn ang="0">
                  <a:pos x="0" y="21"/>
                </a:cxn>
                <a:cxn ang="0">
                  <a:pos x="25" y="12"/>
                </a:cxn>
                <a:cxn ang="0">
                  <a:pos x="38" y="12"/>
                </a:cxn>
                <a:cxn ang="0">
                  <a:pos x="38" y="16"/>
                </a:cxn>
                <a:cxn ang="0">
                  <a:pos x="78" y="23"/>
                </a:cxn>
                <a:cxn ang="0">
                  <a:pos x="88" y="32"/>
                </a:cxn>
                <a:cxn ang="0">
                  <a:pos x="106" y="32"/>
                </a:cxn>
                <a:cxn ang="0">
                  <a:pos x="93" y="39"/>
                </a:cxn>
                <a:cxn ang="0">
                  <a:pos x="141" y="39"/>
                </a:cxn>
                <a:cxn ang="0">
                  <a:pos x="151" y="32"/>
                </a:cxn>
                <a:cxn ang="0">
                  <a:pos x="108" y="23"/>
                </a:cxn>
                <a:cxn ang="0">
                  <a:pos x="47" y="0"/>
                </a:cxn>
                <a:cxn ang="0">
                  <a:pos x="30" y="0"/>
                </a:cxn>
                <a:cxn ang="0">
                  <a:pos x="2" y="12"/>
                </a:cxn>
                <a:cxn ang="0">
                  <a:pos x="0" y="21"/>
                </a:cxn>
              </a:cxnLst>
              <a:rect l="0" t="0" r="r" b="b"/>
              <a:pathLst>
                <a:path w="152" h="40">
                  <a:moveTo>
                    <a:pt x="0" y="21"/>
                  </a:moveTo>
                  <a:lnTo>
                    <a:pt x="25" y="12"/>
                  </a:lnTo>
                  <a:lnTo>
                    <a:pt x="38" y="12"/>
                  </a:lnTo>
                  <a:lnTo>
                    <a:pt x="38" y="16"/>
                  </a:lnTo>
                  <a:lnTo>
                    <a:pt x="78" y="23"/>
                  </a:lnTo>
                  <a:lnTo>
                    <a:pt x="88" y="32"/>
                  </a:lnTo>
                  <a:lnTo>
                    <a:pt x="106" y="32"/>
                  </a:lnTo>
                  <a:lnTo>
                    <a:pt x="93" y="39"/>
                  </a:lnTo>
                  <a:lnTo>
                    <a:pt x="141" y="39"/>
                  </a:lnTo>
                  <a:lnTo>
                    <a:pt x="151" y="32"/>
                  </a:lnTo>
                  <a:lnTo>
                    <a:pt x="108" y="23"/>
                  </a:lnTo>
                  <a:lnTo>
                    <a:pt x="47" y="0"/>
                  </a:lnTo>
                  <a:lnTo>
                    <a:pt x="30" y="0"/>
                  </a:lnTo>
                  <a:lnTo>
                    <a:pt x="2" y="12"/>
                  </a:lnTo>
                  <a:lnTo>
                    <a:pt x="0" y="21"/>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494" name="Freeform 494"/>
            <p:cNvSpPr/>
            <p:nvPr/>
          </p:nvSpPr>
          <p:spPr bwMode="auto">
            <a:xfrm>
              <a:off x="1695" y="1969"/>
              <a:ext cx="117" cy="40"/>
            </a:xfrm>
            <a:custGeom>
              <a:avLst/>
              <a:gdLst/>
              <a:ahLst/>
              <a:cxnLst>
                <a:cxn ang="0">
                  <a:pos x="0" y="24"/>
                </a:cxn>
                <a:cxn ang="0">
                  <a:pos x="26" y="14"/>
                </a:cxn>
                <a:cxn ang="0">
                  <a:pos x="39" y="14"/>
                </a:cxn>
                <a:cxn ang="0">
                  <a:pos x="39" y="19"/>
                </a:cxn>
                <a:cxn ang="0">
                  <a:pos x="81" y="26"/>
                </a:cxn>
                <a:cxn ang="0">
                  <a:pos x="91" y="37"/>
                </a:cxn>
                <a:cxn ang="0">
                  <a:pos x="110" y="37"/>
                </a:cxn>
                <a:cxn ang="0">
                  <a:pos x="97" y="45"/>
                </a:cxn>
                <a:cxn ang="0">
                  <a:pos x="147" y="45"/>
                </a:cxn>
                <a:cxn ang="0">
                  <a:pos x="157" y="37"/>
                </a:cxn>
                <a:cxn ang="0">
                  <a:pos x="112" y="26"/>
                </a:cxn>
                <a:cxn ang="0">
                  <a:pos x="49" y="0"/>
                </a:cxn>
                <a:cxn ang="0">
                  <a:pos x="31" y="0"/>
                </a:cxn>
                <a:cxn ang="0">
                  <a:pos x="2" y="14"/>
                </a:cxn>
                <a:cxn ang="0">
                  <a:pos x="0" y="24"/>
                </a:cxn>
              </a:cxnLst>
              <a:rect l="0" t="0" r="r" b="b"/>
              <a:pathLst>
                <a:path w="158" h="46">
                  <a:moveTo>
                    <a:pt x="0" y="24"/>
                  </a:moveTo>
                  <a:lnTo>
                    <a:pt x="26" y="14"/>
                  </a:lnTo>
                  <a:lnTo>
                    <a:pt x="39" y="14"/>
                  </a:lnTo>
                  <a:lnTo>
                    <a:pt x="39" y="19"/>
                  </a:lnTo>
                  <a:lnTo>
                    <a:pt x="81" y="26"/>
                  </a:lnTo>
                  <a:lnTo>
                    <a:pt x="91" y="37"/>
                  </a:lnTo>
                  <a:lnTo>
                    <a:pt x="110" y="37"/>
                  </a:lnTo>
                  <a:lnTo>
                    <a:pt x="97" y="45"/>
                  </a:lnTo>
                  <a:lnTo>
                    <a:pt x="147" y="45"/>
                  </a:lnTo>
                  <a:lnTo>
                    <a:pt x="157" y="37"/>
                  </a:lnTo>
                  <a:lnTo>
                    <a:pt x="112" y="26"/>
                  </a:lnTo>
                  <a:lnTo>
                    <a:pt x="49" y="0"/>
                  </a:lnTo>
                  <a:lnTo>
                    <a:pt x="31" y="0"/>
                  </a:lnTo>
                  <a:lnTo>
                    <a:pt x="2" y="14"/>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5" name="Freeform 495"/>
            <p:cNvSpPr/>
            <p:nvPr/>
          </p:nvSpPr>
          <p:spPr bwMode="auto">
            <a:xfrm>
              <a:off x="1805" y="2005"/>
              <a:ext cx="28" cy="21"/>
            </a:xfrm>
            <a:custGeom>
              <a:avLst/>
              <a:gdLst/>
              <a:ahLst/>
              <a:cxnLst>
                <a:cxn ang="0">
                  <a:pos x="16" y="2"/>
                </a:cxn>
                <a:cxn ang="0">
                  <a:pos x="22" y="6"/>
                </a:cxn>
                <a:cxn ang="0">
                  <a:pos x="22" y="9"/>
                </a:cxn>
                <a:cxn ang="0">
                  <a:pos x="31" y="17"/>
                </a:cxn>
                <a:cxn ang="0">
                  <a:pos x="2" y="11"/>
                </a:cxn>
                <a:cxn ang="0">
                  <a:pos x="0" y="21"/>
                </a:cxn>
                <a:cxn ang="0">
                  <a:pos x="38" y="23"/>
                </a:cxn>
                <a:cxn ang="0">
                  <a:pos x="38" y="2"/>
                </a:cxn>
                <a:cxn ang="0">
                  <a:pos x="31" y="0"/>
                </a:cxn>
                <a:cxn ang="0">
                  <a:pos x="16" y="2"/>
                </a:cxn>
              </a:cxnLst>
              <a:rect l="0" t="0" r="r" b="b"/>
              <a:pathLst>
                <a:path w="39" h="24">
                  <a:moveTo>
                    <a:pt x="16" y="2"/>
                  </a:moveTo>
                  <a:lnTo>
                    <a:pt x="22" y="6"/>
                  </a:lnTo>
                  <a:lnTo>
                    <a:pt x="22" y="9"/>
                  </a:lnTo>
                  <a:lnTo>
                    <a:pt x="31" y="17"/>
                  </a:lnTo>
                  <a:lnTo>
                    <a:pt x="2" y="11"/>
                  </a:lnTo>
                  <a:lnTo>
                    <a:pt x="0" y="21"/>
                  </a:lnTo>
                  <a:lnTo>
                    <a:pt x="38" y="23"/>
                  </a:lnTo>
                  <a:lnTo>
                    <a:pt x="38" y="2"/>
                  </a:lnTo>
                  <a:lnTo>
                    <a:pt x="31" y="0"/>
                  </a:lnTo>
                  <a:lnTo>
                    <a:pt x="16" y="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96" name="Freeform 496"/>
            <p:cNvSpPr/>
            <p:nvPr/>
          </p:nvSpPr>
          <p:spPr bwMode="auto">
            <a:xfrm>
              <a:off x="1805" y="2005"/>
              <a:ext cx="33" cy="25"/>
            </a:xfrm>
            <a:custGeom>
              <a:avLst/>
              <a:gdLst/>
              <a:ahLst/>
              <a:cxnLst>
                <a:cxn ang="0">
                  <a:pos x="18" y="3"/>
                </a:cxn>
                <a:cxn ang="0">
                  <a:pos x="26" y="8"/>
                </a:cxn>
                <a:cxn ang="0">
                  <a:pos x="26" y="11"/>
                </a:cxn>
                <a:cxn ang="0">
                  <a:pos x="36" y="21"/>
                </a:cxn>
                <a:cxn ang="0">
                  <a:pos x="2" y="14"/>
                </a:cxn>
                <a:cxn ang="0">
                  <a:pos x="0" y="26"/>
                </a:cxn>
                <a:cxn ang="0">
                  <a:pos x="44" y="29"/>
                </a:cxn>
                <a:cxn ang="0">
                  <a:pos x="44" y="3"/>
                </a:cxn>
                <a:cxn ang="0">
                  <a:pos x="36" y="0"/>
                </a:cxn>
                <a:cxn ang="0">
                  <a:pos x="18" y="3"/>
                </a:cxn>
              </a:cxnLst>
              <a:rect l="0" t="0" r="r" b="b"/>
              <a:pathLst>
                <a:path w="45" h="30">
                  <a:moveTo>
                    <a:pt x="18" y="3"/>
                  </a:moveTo>
                  <a:lnTo>
                    <a:pt x="26" y="8"/>
                  </a:lnTo>
                  <a:lnTo>
                    <a:pt x="26" y="11"/>
                  </a:lnTo>
                  <a:lnTo>
                    <a:pt x="36" y="21"/>
                  </a:lnTo>
                  <a:lnTo>
                    <a:pt x="2" y="14"/>
                  </a:lnTo>
                  <a:lnTo>
                    <a:pt x="0" y="26"/>
                  </a:lnTo>
                  <a:lnTo>
                    <a:pt x="44" y="29"/>
                  </a:lnTo>
                  <a:lnTo>
                    <a:pt x="44" y="3"/>
                  </a:lnTo>
                  <a:lnTo>
                    <a:pt x="36" y="0"/>
                  </a:lnTo>
                  <a:lnTo>
                    <a:pt x="18"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7" name="Freeform 497"/>
            <p:cNvSpPr/>
            <p:nvPr/>
          </p:nvSpPr>
          <p:spPr bwMode="auto">
            <a:xfrm>
              <a:off x="1838" y="2005"/>
              <a:ext cx="34" cy="22"/>
            </a:xfrm>
            <a:custGeom>
              <a:avLst/>
              <a:gdLst/>
              <a:ahLst/>
              <a:cxnLst>
                <a:cxn ang="0">
                  <a:pos x="47" y="9"/>
                </a:cxn>
                <a:cxn ang="0">
                  <a:pos x="30" y="9"/>
                </a:cxn>
                <a:cxn ang="0">
                  <a:pos x="28" y="2"/>
                </a:cxn>
                <a:cxn ang="0">
                  <a:pos x="4" y="0"/>
                </a:cxn>
                <a:cxn ang="0">
                  <a:pos x="0" y="2"/>
                </a:cxn>
                <a:cxn ang="0">
                  <a:pos x="0" y="23"/>
                </a:cxn>
                <a:cxn ang="0">
                  <a:pos x="3" y="25"/>
                </a:cxn>
                <a:cxn ang="0">
                  <a:pos x="12" y="17"/>
                </a:cxn>
                <a:cxn ang="0">
                  <a:pos x="47" y="17"/>
                </a:cxn>
                <a:cxn ang="0">
                  <a:pos x="47" y="9"/>
                </a:cxn>
              </a:cxnLst>
              <a:rect l="0" t="0" r="r" b="b"/>
              <a:pathLst>
                <a:path w="48" h="26">
                  <a:moveTo>
                    <a:pt x="47" y="9"/>
                  </a:moveTo>
                  <a:lnTo>
                    <a:pt x="30" y="9"/>
                  </a:lnTo>
                  <a:lnTo>
                    <a:pt x="28" y="2"/>
                  </a:lnTo>
                  <a:lnTo>
                    <a:pt x="4" y="0"/>
                  </a:lnTo>
                  <a:lnTo>
                    <a:pt x="0" y="2"/>
                  </a:lnTo>
                  <a:lnTo>
                    <a:pt x="0" y="23"/>
                  </a:lnTo>
                  <a:lnTo>
                    <a:pt x="3" y="25"/>
                  </a:lnTo>
                  <a:lnTo>
                    <a:pt x="12" y="17"/>
                  </a:lnTo>
                  <a:lnTo>
                    <a:pt x="47" y="17"/>
                  </a:lnTo>
                  <a:lnTo>
                    <a:pt x="47" y="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498" name="Freeform 498"/>
            <p:cNvSpPr/>
            <p:nvPr/>
          </p:nvSpPr>
          <p:spPr bwMode="auto">
            <a:xfrm>
              <a:off x="1838" y="2005"/>
              <a:ext cx="40" cy="27"/>
            </a:xfrm>
            <a:custGeom>
              <a:avLst/>
              <a:gdLst/>
              <a:ahLst/>
              <a:cxnLst>
                <a:cxn ang="0">
                  <a:pos x="53" y="11"/>
                </a:cxn>
                <a:cxn ang="0">
                  <a:pos x="34" y="11"/>
                </a:cxn>
                <a:cxn ang="0">
                  <a:pos x="32" y="3"/>
                </a:cxn>
                <a:cxn ang="0">
                  <a:pos x="5" y="0"/>
                </a:cxn>
                <a:cxn ang="0">
                  <a:pos x="0" y="3"/>
                </a:cxn>
                <a:cxn ang="0">
                  <a:pos x="0" y="29"/>
                </a:cxn>
                <a:cxn ang="0">
                  <a:pos x="3" y="31"/>
                </a:cxn>
                <a:cxn ang="0">
                  <a:pos x="13" y="21"/>
                </a:cxn>
                <a:cxn ang="0">
                  <a:pos x="53" y="21"/>
                </a:cxn>
                <a:cxn ang="0">
                  <a:pos x="53" y="11"/>
                </a:cxn>
              </a:cxnLst>
              <a:rect l="0" t="0" r="r" b="b"/>
              <a:pathLst>
                <a:path w="54" h="32">
                  <a:moveTo>
                    <a:pt x="53" y="11"/>
                  </a:moveTo>
                  <a:lnTo>
                    <a:pt x="34" y="11"/>
                  </a:lnTo>
                  <a:lnTo>
                    <a:pt x="32" y="3"/>
                  </a:lnTo>
                  <a:lnTo>
                    <a:pt x="5" y="0"/>
                  </a:lnTo>
                  <a:lnTo>
                    <a:pt x="0" y="3"/>
                  </a:lnTo>
                  <a:lnTo>
                    <a:pt x="0" y="29"/>
                  </a:lnTo>
                  <a:lnTo>
                    <a:pt x="3" y="31"/>
                  </a:lnTo>
                  <a:lnTo>
                    <a:pt x="13" y="21"/>
                  </a:lnTo>
                  <a:lnTo>
                    <a:pt x="53" y="21"/>
                  </a:lnTo>
                  <a:lnTo>
                    <a:pt x="53" y="1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499" name="Freeform 499"/>
            <p:cNvSpPr/>
            <p:nvPr/>
          </p:nvSpPr>
          <p:spPr bwMode="auto">
            <a:xfrm>
              <a:off x="1892" y="2017"/>
              <a:ext cx="13" cy="9"/>
            </a:xfrm>
            <a:custGeom>
              <a:avLst/>
              <a:gdLst/>
              <a:ahLst/>
              <a:cxnLst>
                <a:cxn ang="0">
                  <a:pos x="18" y="4"/>
                </a:cxn>
                <a:cxn ang="0">
                  <a:pos x="12" y="0"/>
                </a:cxn>
                <a:cxn ang="0">
                  <a:pos x="5" y="0"/>
                </a:cxn>
                <a:cxn ang="0">
                  <a:pos x="0" y="4"/>
                </a:cxn>
                <a:cxn ang="0">
                  <a:pos x="0" y="7"/>
                </a:cxn>
                <a:cxn ang="0">
                  <a:pos x="17" y="9"/>
                </a:cxn>
                <a:cxn ang="0">
                  <a:pos x="18" y="4"/>
                </a:cxn>
              </a:cxnLst>
              <a:rect l="0" t="0" r="r" b="b"/>
              <a:pathLst>
                <a:path w="19" h="10">
                  <a:moveTo>
                    <a:pt x="18" y="4"/>
                  </a:moveTo>
                  <a:lnTo>
                    <a:pt x="12" y="0"/>
                  </a:lnTo>
                  <a:lnTo>
                    <a:pt x="5" y="0"/>
                  </a:lnTo>
                  <a:lnTo>
                    <a:pt x="0" y="4"/>
                  </a:lnTo>
                  <a:lnTo>
                    <a:pt x="0" y="7"/>
                  </a:lnTo>
                  <a:lnTo>
                    <a:pt x="17" y="9"/>
                  </a:lnTo>
                  <a:lnTo>
                    <a:pt x="18" y="4"/>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00" name="Freeform 500"/>
            <p:cNvSpPr/>
            <p:nvPr/>
          </p:nvSpPr>
          <p:spPr bwMode="auto">
            <a:xfrm>
              <a:off x="1892" y="2017"/>
              <a:ext cx="17" cy="13"/>
            </a:xfrm>
            <a:custGeom>
              <a:avLst/>
              <a:gdLst/>
              <a:ahLst/>
              <a:cxnLst>
                <a:cxn ang="0">
                  <a:pos x="24" y="7"/>
                </a:cxn>
                <a:cxn ang="0">
                  <a:pos x="16" y="0"/>
                </a:cxn>
                <a:cxn ang="0">
                  <a:pos x="6" y="0"/>
                </a:cxn>
                <a:cxn ang="0">
                  <a:pos x="0" y="7"/>
                </a:cxn>
                <a:cxn ang="0">
                  <a:pos x="0" y="12"/>
                </a:cxn>
                <a:cxn ang="0">
                  <a:pos x="22" y="15"/>
                </a:cxn>
                <a:cxn ang="0">
                  <a:pos x="24" y="7"/>
                </a:cxn>
              </a:cxnLst>
              <a:rect l="0" t="0" r="r" b="b"/>
              <a:pathLst>
                <a:path w="25" h="16">
                  <a:moveTo>
                    <a:pt x="24" y="7"/>
                  </a:moveTo>
                  <a:lnTo>
                    <a:pt x="16" y="0"/>
                  </a:lnTo>
                  <a:lnTo>
                    <a:pt x="6" y="0"/>
                  </a:lnTo>
                  <a:lnTo>
                    <a:pt x="0" y="7"/>
                  </a:lnTo>
                  <a:lnTo>
                    <a:pt x="0" y="12"/>
                  </a:lnTo>
                  <a:lnTo>
                    <a:pt x="22" y="15"/>
                  </a:lnTo>
                  <a:lnTo>
                    <a:pt x="24" y="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01" name="Freeform 501"/>
            <p:cNvSpPr/>
            <p:nvPr/>
          </p:nvSpPr>
          <p:spPr bwMode="auto">
            <a:xfrm>
              <a:off x="1761" y="2027"/>
              <a:ext cx="20" cy="7"/>
            </a:xfrm>
            <a:custGeom>
              <a:avLst/>
              <a:gdLst/>
              <a:ahLst/>
              <a:cxnLst>
                <a:cxn ang="0">
                  <a:pos x="25" y="2"/>
                </a:cxn>
                <a:cxn ang="0">
                  <a:pos x="19" y="0"/>
                </a:cxn>
                <a:cxn ang="0">
                  <a:pos x="4" y="0"/>
                </a:cxn>
                <a:cxn ang="0">
                  <a:pos x="0" y="2"/>
                </a:cxn>
                <a:cxn ang="0">
                  <a:pos x="10" y="8"/>
                </a:cxn>
                <a:cxn ang="0">
                  <a:pos x="25" y="3"/>
                </a:cxn>
                <a:cxn ang="0">
                  <a:pos x="25" y="2"/>
                </a:cxn>
              </a:cxnLst>
              <a:rect l="0" t="0" r="r" b="b"/>
              <a:pathLst>
                <a:path w="26" h="9">
                  <a:moveTo>
                    <a:pt x="25" y="2"/>
                  </a:moveTo>
                  <a:lnTo>
                    <a:pt x="19" y="0"/>
                  </a:lnTo>
                  <a:lnTo>
                    <a:pt x="4" y="0"/>
                  </a:lnTo>
                  <a:lnTo>
                    <a:pt x="0" y="2"/>
                  </a:lnTo>
                  <a:lnTo>
                    <a:pt x="10" y="8"/>
                  </a:lnTo>
                  <a:lnTo>
                    <a:pt x="25" y="3"/>
                  </a:lnTo>
                  <a:lnTo>
                    <a:pt x="25" y="2"/>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02" name="Freeform 502"/>
            <p:cNvSpPr/>
            <p:nvPr/>
          </p:nvSpPr>
          <p:spPr bwMode="auto">
            <a:xfrm>
              <a:off x="1761" y="2027"/>
              <a:ext cx="24" cy="13"/>
            </a:xfrm>
            <a:custGeom>
              <a:avLst/>
              <a:gdLst/>
              <a:ahLst/>
              <a:cxnLst>
                <a:cxn ang="0">
                  <a:pos x="31" y="3"/>
                </a:cxn>
                <a:cxn ang="0">
                  <a:pos x="23" y="0"/>
                </a:cxn>
                <a:cxn ang="0">
                  <a:pos x="5" y="0"/>
                </a:cxn>
                <a:cxn ang="0">
                  <a:pos x="0" y="3"/>
                </a:cxn>
                <a:cxn ang="0">
                  <a:pos x="13" y="14"/>
                </a:cxn>
                <a:cxn ang="0">
                  <a:pos x="31" y="5"/>
                </a:cxn>
                <a:cxn ang="0">
                  <a:pos x="31" y="3"/>
                </a:cxn>
              </a:cxnLst>
              <a:rect l="0" t="0" r="r" b="b"/>
              <a:pathLst>
                <a:path w="32" h="15">
                  <a:moveTo>
                    <a:pt x="31" y="3"/>
                  </a:moveTo>
                  <a:lnTo>
                    <a:pt x="23" y="0"/>
                  </a:lnTo>
                  <a:lnTo>
                    <a:pt x="5" y="0"/>
                  </a:lnTo>
                  <a:lnTo>
                    <a:pt x="0" y="3"/>
                  </a:lnTo>
                  <a:lnTo>
                    <a:pt x="13" y="14"/>
                  </a:lnTo>
                  <a:lnTo>
                    <a:pt x="31" y="5"/>
                  </a:lnTo>
                  <a:lnTo>
                    <a:pt x="31"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03" name="Freeform 503"/>
            <p:cNvSpPr/>
            <p:nvPr/>
          </p:nvSpPr>
          <p:spPr bwMode="auto">
            <a:xfrm>
              <a:off x="1952" y="2021"/>
              <a:ext cx="14" cy="8"/>
            </a:xfrm>
            <a:custGeom>
              <a:avLst/>
              <a:gdLst/>
              <a:ahLst/>
              <a:cxnLst>
                <a:cxn ang="0">
                  <a:pos x="8" y="0"/>
                </a:cxn>
                <a:cxn ang="0">
                  <a:pos x="8" y="4"/>
                </a:cxn>
                <a:cxn ang="0">
                  <a:pos x="0" y="0"/>
                </a:cxn>
                <a:cxn ang="0">
                  <a:pos x="0" y="9"/>
                </a:cxn>
                <a:cxn ang="0">
                  <a:pos x="8" y="7"/>
                </a:cxn>
                <a:cxn ang="0">
                  <a:pos x="18" y="9"/>
                </a:cxn>
                <a:cxn ang="0">
                  <a:pos x="8" y="0"/>
                </a:cxn>
              </a:cxnLst>
              <a:rect l="0" t="0" r="r" b="b"/>
              <a:pathLst>
                <a:path w="19" h="10">
                  <a:moveTo>
                    <a:pt x="8" y="0"/>
                  </a:moveTo>
                  <a:lnTo>
                    <a:pt x="8" y="4"/>
                  </a:lnTo>
                  <a:lnTo>
                    <a:pt x="0" y="0"/>
                  </a:lnTo>
                  <a:lnTo>
                    <a:pt x="0" y="9"/>
                  </a:lnTo>
                  <a:lnTo>
                    <a:pt x="8" y="7"/>
                  </a:lnTo>
                  <a:lnTo>
                    <a:pt x="18" y="9"/>
                  </a:lnTo>
                  <a:lnTo>
                    <a:pt x="8"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04" name="Freeform 504"/>
            <p:cNvSpPr/>
            <p:nvPr/>
          </p:nvSpPr>
          <p:spPr bwMode="auto">
            <a:xfrm>
              <a:off x="1952" y="2021"/>
              <a:ext cx="19" cy="13"/>
            </a:xfrm>
            <a:custGeom>
              <a:avLst/>
              <a:gdLst/>
              <a:ahLst/>
              <a:cxnLst>
                <a:cxn ang="0">
                  <a:pos x="10" y="0"/>
                </a:cxn>
                <a:cxn ang="0">
                  <a:pos x="10" y="7"/>
                </a:cxn>
                <a:cxn ang="0">
                  <a:pos x="0" y="0"/>
                </a:cxn>
                <a:cxn ang="0">
                  <a:pos x="0" y="15"/>
                </a:cxn>
                <a:cxn ang="0">
                  <a:pos x="10" y="12"/>
                </a:cxn>
                <a:cxn ang="0">
                  <a:pos x="24" y="15"/>
                </a:cxn>
                <a:cxn ang="0">
                  <a:pos x="10" y="0"/>
                </a:cxn>
              </a:cxnLst>
              <a:rect l="0" t="0" r="r" b="b"/>
              <a:pathLst>
                <a:path w="25" h="16">
                  <a:moveTo>
                    <a:pt x="10" y="0"/>
                  </a:moveTo>
                  <a:lnTo>
                    <a:pt x="10" y="7"/>
                  </a:lnTo>
                  <a:lnTo>
                    <a:pt x="0" y="0"/>
                  </a:lnTo>
                  <a:lnTo>
                    <a:pt x="0" y="15"/>
                  </a:lnTo>
                  <a:lnTo>
                    <a:pt x="10" y="12"/>
                  </a:lnTo>
                  <a:lnTo>
                    <a:pt x="24" y="15"/>
                  </a:lnTo>
                  <a:lnTo>
                    <a:pt x="1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05" name="Freeform 505"/>
            <p:cNvSpPr/>
            <p:nvPr/>
          </p:nvSpPr>
          <p:spPr bwMode="auto">
            <a:xfrm>
              <a:off x="1965" y="2056"/>
              <a:ext cx="2" cy="9"/>
            </a:xfrm>
            <a:custGeom>
              <a:avLst/>
              <a:gdLst/>
              <a:ahLst/>
              <a:cxnLst>
                <a:cxn ang="0">
                  <a:pos x="2" y="2"/>
                </a:cxn>
                <a:cxn ang="0">
                  <a:pos x="0" y="0"/>
                </a:cxn>
                <a:cxn ang="0">
                  <a:pos x="2" y="10"/>
                </a:cxn>
                <a:cxn ang="0">
                  <a:pos x="2" y="10"/>
                </a:cxn>
                <a:cxn ang="0">
                  <a:pos x="2" y="2"/>
                </a:cxn>
              </a:cxnLst>
              <a:rect l="0" t="0" r="r" b="b"/>
              <a:pathLst>
                <a:path w="3" h="11">
                  <a:moveTo>
                    <a:pt x="2" y="2"/>
                  </a:moveTo>
                  <a:lnTo>
                    <a:pt x="0" y="0"/>
                  </a:lnTo>
                  <a:lnTo>
                    <a:pt x="2" y="10"/>
                  </a:lnTo>
                  <a:lnTo>
                    <a:pt x="2" y="10"/>
                  </a:lnTo>
                  <a:lnTo>
                    <a:pt x="2" y="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06" name="Freeform 506"/>
            <p:cNvSpPr/>
            <p:nvPr/>
          </p:nvSpPr>
          <p:spPr bwMode="auto">
            <a:xfrm>
              <a:off x="1965" y="2056"/>
              <a:ext cx="7" cy="14"/>
            </a:xfrm>
            <a:custGeom>
              <a:avLst/>
              <a:gdLst/>
              <a:ahLst/>
              <a:cxnLst>
                <a:cxn ang="0">
                  <a:pos x="8" y="3"/>
                </a:cxn>
                <a:cxn ang="0">
                  <a:pos x="0" y="0"/>
                </a:cxn>
                <a:cxn ang="0">
                  <a:pos x="6" y="16"/>
                </a:cxn>
                <a:cxn ang="0">
                  <a:pos x="8" y="16"/>
                </a:cxn>
                <a:cxn ang="0">
                  <a:pos x="8" y="3"/>
                </a:cxn>
              </a:cxnLst>
              <a:rect l="0" t="0" r="r" b="b"/>
              <a:pathLst>
                <a:path w="9" h="17">
                  <a:moveTo>
                    <a:pt x="8" y="3"/>
                  </a:moveTo>
                  <a:lnTo>
                    <a:pt x="0" y="0"/>
                  </a:lnTo>
                  <a:lnTo>
                    <a:pt x="6" y="16"/>
                  </a:lnTo>
                  <a:lnTo>
                    <a:pt x="8" y="16"/>
                  </a:lnTo>
                  <a:lnTo>
                    <a:pt x="8"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07" name="Freeform 507"/>
            <p:cNvSpPr/>
            <p:nvPr/>
          </p:nvSpPr>
          <p:spPr bwMode="auto">
            <a:xfrm>
              <a:off x="1952" y="2126"/>
              <a:ext cx="15" cy="11"/>
            </a:xfrm>
            <a:custGeom>
              <a:avLst/>
              <a:gdLst/>
              <a:ahLst/>
              <a:cxnLst>
                <a:cxn ang="0">
                  <a:pos x="20" y="0"/>
                </a:cxn>
                <a:cxn ang="0">
                  <a:pos x="0" y="1"/>
                </a:cxn>
                <a:cxn ang="0">
                  <a:pos x="14" y="7"/>
                </a:cxn>
                <a:cxn ang="0">
                  <a:pos x="8" y="7"/>
                </a:cxn>
                <a:cxn ang="0">
                  <a:pos x="20" y="12"/>
                </a:cxn>
                <a:cxn ang="0">
                  <a:pos x="20" y="0"/>
                </a:cxn>
              </a:cxnLst>
              <a:rect l="0" t="0" r="r" b="b"/>
              <a:pathLst>
                <a:path w="21" h="13">
                  <a:moveTo>
                    <a:pt x="20" y="0"/>
                  </a:moveTo>
                  <a:lnTo>
                    <a:pt x="0" y="1"/>
                  </a:lnTo>
                  <a:lnTo>
                    <a:pt x="14" y="7"/>
                  </a:lnTo>
                  <a:lnTo>
                    <a:pt x="8" y="7"/>
                  </a:lnTo>
                  <a:lnTo>
                    <a:pt x="20" y="12"/>
                  </a:lnTo>
                  <a:lnTo>
                    <a:pt x="20" y="0"/>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08" name="Freeform 508"/>
            <p:cNvSpPr/>
            <p:nvPr/>
          </p:nvSpPr>
          <p:spPr bwMode="auto">
            <a:xfrm>
              <a:off x="1952" y="2126"/>
              <a:ext cx="20" cy="17"/>
            </a:xfrm>
            <a:custGeom>
              <a:avLst/>
              <a:gdLst/>
              <a:ahLst/>
              <a:cxnLst>
                <a:cxn ang="0">
                  <a:pos x="26" y="0"/>
                </a:cxn>
                <a:cxn ang="0">
                  <a:pos x="0" y="2"/>
                </a:cxn>
                <a:cxn ang="0">
                  <a:pos x="18" y="10"/>
                </a:cxn>
                <a:cxn ang="0">
                  <a:pos x="10" y="10"/>
                </a:cxn>
                <a:cxn ang="0">
                  <a:pos x="26" y="18"/>
                </a:cxn>
                <a:cxn ang="0">
                  <a:pos x="26" y="0"/>
                </a:cxn>
              </a:cxnLst>
              <a:rect l="0" t="0" r="r" b="b"/>
              <a:pathLst>
                <a:path w="27" h="19">
                  <a:moveTo>
                    <a:pt x="26" y="0"/>
                  </a:moveTo>
                  <a:lnTo>
                    <a:pt x="0" y="2"/>
                  </a:lnTo>
                  <a:lnTo>
                    <a:pt x="18" y="10"/>
                  </a:lnTo>
                  <a:lnTo>
                    <a:pt x="10" y="10"/>
                  </a:lnTo>
                  <a:lnTo>
                    <a:pt x="26" y="18"/>
                  </a:lnTo>
                  <a:lnTo>
                    <a:pt x="26"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09" name="Freeform 509"/>
            <p:cNvSpPr/>
            <p:nvPr/>
          </p:nvSpPr>
          <p:spPr bwMode="auto">
            <a:xfrm>
              <a:off x="1799" y="1236"/>
              <a:ext cx="6" cy="20"/>
            </a:xfrm>
            <a:custGeom>
              <a:avLst/>
              <a:gdLst/>
              <a:ahLst/>
              <a:cxnLst>
                <a:cxn ang="0">
                  <a:pos x="7" y="24"/>
                </a:cxn>
                <a:cxn ang="0">
                  <a:pos x="0" y="19"/>
                </a:cxn>
                <a:cxn ang="0">
                  <a:pos x="0" y="5"/>
                </a:cxn>
                <a:cxn ang="0">
                  <a:pos x="7" y="0"/>
                </a:cxn>
                <a:cxn ang="0">
                  <a:pos x="7" y="24"/>
                </a:cxn>
              </a:cxnLst>
              <a:rect l="0" t="0" r="r" b="b"/>
              <a:pathLst>
                <a:path w="8" h="25">
                  <a:moveTo>
                    <a:pt x="7" y="24"/>
                  </a:moveTo>
                  <a:lnTo>
                    <a:pt x="0" y="19"/>
                  </a:lnTo>
                  <a:lnTo>
                    <a:pt x="0" y="5"/>
                  </a:lnTo>
                  <a:lnTo>
                    <a:pt x="7" y="0"/>
                  </a:lnTo>
                  <a:lnTo>
                    <a:pt x="7" y="2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10" name="Freeform 510"/>
            <p:cNvSpPr/>
            <p:nvPr/>
          </p:nvSpPr>
          <p:spPr bwMode="auto">
            <a:xfrm>
              <a:off x="1799" y="1236"/>
              <a:ext cx="10" cy="26"/>
            </a:xfrm>
            <a:custGeom>
              <a:avLst/>
              <a:gdLst/>
              <a:ahLst/>
              <a:cxnLst>
                <a:cxn ang="0">
                  <a:pos x="13" y="30"/>
                </a:cxn>
                <a:cxn ang="0">
                  <a:pos x="0" y="24"/>
                </a:cxn>
                <a:cxn ang="0">
                  <a:pos x="0" y="6"/>
                </a:cxn>
                <a:cxn ang="0">
                  <a:pos x="13" y="0"/>
                </a:cxn>
                <a:cxn ang="0">
                  <a:pos x="13" y="30"/>
                </a:cxn>
              </a:cxnLst>
              <a:rect l="0" t="0" r="r" b="b"/>
              <a:pathLst>
                <a:path w="14" h="31">
                  <a:moveTo>
                    <a:pt x="13" y="30"/>
                  </a:moveTo>
                  <a:lnTo>
                    <a:pt x="0" y="24"/>
                  </a:lnTo>
                  <a:lnTo>
                    <a:pt x="0" y="6"/>
                  </a:lnTo>
                  <a:lnTo>
                    <a:pt x="13" y="0"/>
                  </a:lnTo>
                  <a:lnTo>
                    <a:pt x="13" y="3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1" name="Freeform 511"/>
            <p:cNvSpPr/>
            <p:nvPr/>
          </p:nvSpPr>
          <p:spPr bwMode="auto">
            <a:xfrm>
              <a:off x="1746" y="1110"/>
              <a:ext cx="41" cy="16"/>
            </a:xfrm>
            <a:custGeom>
              <a:avLst/>
              <a:gdLst/>
              <a:ahLst/>
              <a:cxnLst>
                <a:cxn ang="0">
                  <a:pos x="0" y="12"/>
                </a:cxn>
                <a:cxn ang="0">
                  <a:pos x="12" y="0"/>
                </a:cxn>
                <a:cxn ang="0">
                  <a:pos x="47" y="2"/>
                </a:cxn>
                <a:cxn ang="0">
                  <a:pos x="54" y="18"/>
                </a:cxn>
                <a:cxn ang="0">
                  <a:pos x="0" y="12"/>
                </a:cxn>
              </a:cxnLst>
              <a:rect l="0" t="0" r="r" b="b"/>
              <a:pathLst>
                <a:path w="55" h="19">
                  <a:moveTo>
                    <a:pt x="0" y="12"/>
                  </a:moveTo>
                  <a:lnTo>
                    <a:pt x="12" y="0"/>
                  </a:lnTo>
                  <a:lnTo>
                    <a:pt x="47" y="2"/>
                  </a:lnTo>
                  <a:lnTo>
                    <a:pt x="54" y="18"/>
                  </a:lnTo>
                  <a:lnTo>
                    <a:pt x="0" y="12"/>
                  </a:lnTo>
                </a:path>
              </a:pathLst>
            </a:custGeom>
            <a:solidFill>
              <a:srgbClr val="40FF40"/>
            </a:solidFill>
            <a:ln w="12700" cap="rnd" cmpd="sng">
              <a:noFill/>
              <a:prstDash val="solid"/>
              <a:round/>
              <a:headEnd type="none" w="med" len="med"/>
              <a:tailEnd type="none" w="med" len="med"/>
            </a:ln>
            <a:effectLst/>
          </p:spPr>
          <p:txBody>
            <a:bodyPr/>
            <a:lstStyle/>
            <a:p>
              <a:endParaRPr lang="zh-CN" altLang="en-US" sz="2400"/>
            </a:p>
          </p:txBody>
        </p:sp>
        <p:sp>
          <p:nvSpPr>
            <p:cNvPr id="512" name="Freeform 512"/>
            <p:cNvSpPr/>
            <p:nvPr/>
          </p:nvSpPr>
          <p:spPr bwMode="auto">
            <a:xfrm>
              <a:off x="1746" y="1110"/>
              <a:ext cx="46" cy="21"/>
            </a:xfrm>
            <a:custGeom>
              <a:avLst/>
              <a:gdLst/>
              <a:ahLst/>
              <a:cxnLst>
                <a:cxn ang="0">
                  <a:pos x="0" y="16"/>
                </a:cxn>
                <a:cxn ang="0">
                  <a:pos x="13" y="0"/>
                </a:cxn>
                <a:cxn ang="0">
                  <a:pos x="52" y="3"/>
                </a:cxn>
                <a:cxn ang="0">
                  <a:pos x="60" y="24"/>
                </a:cxn>
                <a:cxn ang="0">
                  <a:pos x="0" y="16"/>
                </a:cxn>
              </a:cxnLst>
              <a:rect l="0" t="0" r="r" b="b"/>
              <a:pathLst>
                <a:path w="61" h="25">
                  <a:moveTo>
                    <a:pt x="0" y="16"/>
                  </a:moveTo>
                  <a:lnTo>
                    <a:pt x="13" y="0"/>
                  </a:lnTo>
                  <a:lnTo>
                    <a:pt x="52" y="3"/>
                  </a:lnTo>
                  <a:lnTo>
                    <a:pt x="60" y="24"/>
                  </a:lnTo>
                  <a:lnTo>
                    <a:pt x="0" y="1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3" name="Freeform 513"/>
            <p:cNvSpPr/>
            <p:nvPr/>
          </p:nvSpPr>
          <p:spPr bwMode="auto">
            <a:xfrm>
              <a:off x="4406" y="2526"/>
              <a:ext cx="31" cy="28"/>
            </a:xfrm>
            <a:custGeom>
              <a:avLst/>
              <a:gdLst/>
              <a:ahLst/>
              <a:cxnLst>
                <a:cxn ang="0">
                  <a:pos x="37" y="31"/>
                </a:cxn>
                <a:cxn ang="0">
                  <a:pos x="41" y="22"/>
                </a:cxn>
                <a:cxn ang="0">
                  <a:pos x="0" y="0"/>
                </a:cxn>
                <a:cxn ang="0">
                  <a:pos x="23" y="20"/>
                </a:cxn>
                <a:cxn ang="0">
                  <a:pos x="37" y="31"/>
                </a:cxn>
              </a:cxnLst>
              <a:rect l="0" t="0" r="r" b="b"/>
              <a:pathLst>
                <a:path w="42" h="32">
                  <a:moveTo>
                    <a:pt x="37" y="31"/>
                  </a:moveTo>
                  <a:lnTo>
                    <a:pt x="41" y="22"/>
                  </a:lnTo>
                  <a:lnTo>
                    <a:pt x="0" y="0"/>
                  </a:lnTo>
                  <a:lnTo>
                    <a:pt x="23" y="20"/>
                  </a:lnTo>
                  <a:lnTo>
                    <a:pt x="37" y="3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14" name="Freeform 514"/>
            <p:cNvSpPr/>
            <p:nvPr/>
          </p:nvSpPr>
          <p:spPr bwMode="auto">
            <a:xfrm>
              <a:off x="4406" y="2526"/>
              <a:ext cx="36" cy="33"/>
            </a:xfrm>
            <a:custGeom>
              <a:avLst/>
              <a:gdLst/>
              <a:ahLst/>
              <a:cxnLst>
                <a:cxn ang="0">
                  <a:pos x="42" y="37"/>
                </a:cxn>
                <a:cxn ang="0">
                  <a:pos x="47" y="26"/>
                </a:cxn>
                <a:cxn ang="0">
                  <a:pos x="0" y="0"/>
                </a:cxn>
                <a:cxn ang="0">
                  <a:pos x="26" y="24"/>
                </a:cxn>
                <a:cxn ang="0">
                  <a:pos x="42" y="37"/>
                </a:cxn>
              </a:cxnLst>
              <a:rect l="0" t="0" r="r" b="b"/>
              <a:pathLst>
                <a:path w="48" h="38">
                  <a:moveTo>
                    <a:pt x="42" y="37"/>
                  </a:moveTo>
                  <a:lnTo>
                    <a:pt x="47" y="26"/>
                  </a:lnTo>
                  <a:lnTo>
                    <a:pt x="0" y="0"/>
                  </a:lnTo>
                  <a:lnTo>
                    <a:pt x="26" y="24"/>
                  </a:lnTo>
                  <a:lnTo>
                    <a:pt x="42" y="37"/>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5" name="Freeform 515"/>
            <p:cNvSpPr/>
            <p:nvPr/>
          </p:nvSpPr>
          <p:spPr bwMode="auto">
            <a:xfrm>
              <a:off x="1535" y="1191"/>
              <a:ext cx="35" cy="31"/>
            </a:xfrm>
            <a:custGeom>
              <a:avLst/>
              <a:gdLst/>
              <a:ahLst/>
              <a:cxnLst>
                <a:cxn ang="0">
                  <a:pos x="45" y="18"/>
                </a:cxn>
                <a:cxn ang="0">
                  <a:pos x="42" y="22"/>
                </a:cxn>
                <a:cxn ang="0">
                  <a:pos x="26" y="20"/>
                </a:cxn>
                <a:cxn ang="0">
                  <a:pos x="28" y="25"/>
                </a:cxn>
                <a:cxn ang="0">
                  <a:pos x="26" y="25"/>
                </a:cxn>
                <a:cxn ang="0">
                  <a:pos x="35" y="29"/>
                </a:cxn>
                <a:cxn ang="0">
                  <a:pos x="30" y="29"/>
                </a:cxn>
                <a:cxn ang="0">
                  <a:pos x="35" y="32"/>
                </a:cxn>
                <a:cxn ang="0">
                  <a:pos x="8" y="36"/>
                </a:cxn>
                <a:cxn ang="0">
                  <a:pos x="5" y="29"/>
                </a:cxn>
                <a:cxn ang="0">
                  <a:pos x="15" y="22"/>
                </a:cxn>
                <a:cxn ang="0">
                  <a:pos x="3" y="20"/>
                </a:cxn>
                <a:cxn ang="0">
                  <a:pos x="0" y="7"/>
                </a:cxn>
                <a:cxn ang="0">
                  <a:pos x="19" y="0"/>
                </a:cxn>
                <a:cxn ang="0">
                  <a:pos x="26" y="11"/>
                </a:cxn>
                <a:cxn ang="0">
                  <a:pos x="45" y="18"/>
                </a:cxn>
              </a:cxnLst>
              <a:rect l="0" t="0" r="r" b="b"/>
              <a:pathLst>
                <a:path w="46" h="37">
                  <a:moveTo>
                    <a:pt x="45" y="18"/>
                  </a:moveTo>
                  <a:lnTo>
                    <a:pt x="42" y="22"/>
                  </a:lnTo>
                  <a:lnTo>
                    <a:pt x="26" y="20"/>
                  </a:lnTo>
                  <a:lnTo>
                    <a:pt x="28" y="25"/>
                  </a:lnTo>
                  <a:lnTo>
                    <a:pt x="26" y="25"/>
                  </a:lnTo>
                  <a:lnTo>
                    <a:pt x="35" y="29"/>
                  </a:lnTo>
                  <a:lnTo>
                    <a:pt x="30" y="29"/>
                  </a:lnTo>
                  <a:lnTo>
                    <a:pt x="35" y="32"/>
                  </a:lnTo>
                  <a:lnTo>
                    <a:pt x="8" y="36"/>
                  </a:lnTo>
                  <a:lnTo>
                    <a:pt x="5" y="29"/>
                  </a:lnTo>
                  <a:lnTo>
                    <a:pt x="15" y="22"/>
                  </a:lnTo>
                  <a:lnTo>
                    <a:pt x="3" y="20"/>
                  </a:lnTo>
                  <a:lnTo>
                    <a:pt x="0" y="7"/>
                  </a:lnTo>
                  <a:lnTo>
                    <a:pt x="19" y="0"/>
                  </a:lnTo>
                  <a:lnTo>
                    <a:pt x="26" y="11"/>
                  </a:lnTo>
                  <a:lnTo>
                    <a:pt x="45" y="1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16" name="Freeform 516"/>
            <p:cNvSpPr/>
            <p:nvPr/>
          </p:nvSpPr>
          <p:spPr bwMode="auto">
            <a:xfrm>
              <a:off x="1535" y="1191"/>
              <a:ext cx="39" cy="36"/>
            </a:xfrm>
            <a:custGeom>
              <a:avLst/>
              <a:gdLst/>
              <a:ahLst/>
              <a:cxnLst>
                <a:cxn ang="0">
                  <a:pos x="51" y="21"/>
                </a:cxn>
                <a:cxn ang="0">
                  <a:pos x="48" y="26"/>
                </a:cxn>
                <a:cxn ang="0">
                  <a:pos x="29" y="23"/>
                </a:cxn>
                <a:cxn ang="0">
                  <a:pos x="32" y="29"/>
                </a:cxn>
                <a:cxn ang="0">
                  <a:pos x="29" y="29"/>
                </a:cxn>
                <a:cxn ang="0">
                  <a:pos x="40" y="34"/>
                </a:cxn>
                <a:cxn ang="0">
                  <a:pos x="34" y="34"/>
                </a:cxn>
                <a:cxn ang="0">
                  <a:pos x="40" y="37"/>
                </a:cxn>
                <a:cxn ang="0">
                  <a:pos x="9" y="42"/>
                </a:cxn>
                <a:cxn ang="0">
                  <a:pos x="6" y="34"/>
                </a:cxn>
                <a:cxn ang="0">
                  <a:pos x="17" y="26"/>
                </a:cxn>
                <a:cxn ang="0">
                  <a:pos x="3" y="23"/>
                </a:cxn>
                <a:cxn ang="0">
                  <a:pos x="0" y="8"/>
                </a:cxn>
                <a:cxn ang="0">
                  <a:pos x="22" y="0"/>
                </a:cxn>
                <a:cxn ang="0">
                  <a:pos x="29" y="13"/>
                </a:cxn>
                <a:cxn ang="0">
                  <a:pos x="51" y="21"/>
                </a:cxn>
              </a:cxnLst>
              <a:rect l="0" t="0" r="r" b="b"/>
              <a:pathLst>
                <a:path w="52" h="43">
                  <a:moveTo>
                    <a:pt x="51" y="21"/>
                  </a:moveTo>
                  <a:lnTo>
                    <a:pt x="48" y="26"/>
                  </a:lnTo>
                  <a:lnTo>
                    <a:pt x="29" y="23"/>
                  </a:lnTo>
                  <a:lnTo>
                    <a:pt x="32" y="29"/>
                  </a:lnTo>
                  <a:lnTo>
                    <a:pt x="29" y="29"/>
                  </a:lnTo>
                  <a:lnTo>
                    <a:pt x="40" y="34"/>
                  </a:lnTo>
                  <a:lnTo>
                    <a:pt x="34" y="34"/>
                  </a:lnTo>
                  <a:lnTo>
                    <a:pt x="40" y="37"/>
                  </a:lnTo>
                  <a:lnTo>
                    <a:pt x="9" y="42"/>
                  </a:lnTo>
                  <a:lnTo>
                    <a:pt x="6" y="34"/>
                  </a:lnTo>
                  <a:lnTo>
                    <a:pt x="17" y="26"/>
                  </a:lnTo>
                  <a:lnTo>
                    <a:pt x="3" y="23"/>
                  </a:lnTo>
                  <a:lnTo>
                    <a:pt x="0" y="8"/>
                  </a:lnTo>
                  <a:lnTo>
                    <a:pt x="22" y="0"/>
                  </a:lnTo>
                  <a:lnTo>
                    <a:pt x="29" y="13"/>
                  </a:lnTo>
                  <a:lnTo>
                    <a:pt x="51"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7" name="Freeform 517"/>
            <p:cNvSpPr/>
            <p:nvPr/>
          </p:nvSpPr>
          <p:spPr bwMode="auto">
            <a:xfrm>
              <a:off x="2020" y="1191"/>
              <a:ext cx="32" cy="20"/>
            </a:xfrm>
            <a:custGeom>
              <a:avLst/>
              <a:gdLst/>
              <a:ahLst/>
              <a:cxnLst>
                <a:cxn ang="0">
                  <a:pos x="4" y="14"/>
                </a:cxn>
                <a:cxn ang="0">
                  <a:pos x="0" y="6"/>
                </a:cxn>
                <a:cxn ang="0">
                  <a:pos x="0" y="2"/>
                </a:cxn>
                <a:cxn ang="0">
                  <a:pos x="7" y="0"/>
                </a:cxn>
                <a:cxn ang="0">
                  <a:pos x="34" y="13"/>
                </a:cxn>
                <a:cxn ang="0">
                  <a:pos x="41" y="23"/>
                </a:cxn>
                <a:cxn ang="0">
                  <a:pos x="34" y="23"/>
                </a:cxn>
                <a:cxn ang="0">
                  <a:pos x="34" y="21"/>
                </a:cxn>
                <a:cxn ang="0">
                  <a:pos x="27" y="21"/>
                </a:cxn>
                <a:cxn ang="0">
                  <a:pos x="20" y="23"/>
                </a:cxn>
                <a:cxn ang="0">
                  <a:pos x="16" y="23"/>
                </a:cxn>
                <a:cxn ang="0">
                  <a:pos x="13" y="17"/>
                </a:cxn>
                <a:cxn ang="0">
                  <a:pos x="4" y="14"/>
                </a:cxn>
              </a:cxnLst>
              <a:rect l="0" t="0" r="r" b="b"/>
              <a:pathLst>
                <a:path w="42" h="24">
                  <a:moveTo>
                    <a:pt x="4" y="14"/>
                  </a:moveTo>
                  <a:lnTo>
                    <a:pt x="0" y="6"/>
                  </a:lnTo>
                  <a:lnTo>
                    <a:pt x="0" y="2"/>
                  </a:lnTo>
                  <a:lnTo>
                    <a:pt x="7" y="0"/>
                  </a:lnTo>
                  <a:lnTo>
                    <a:pt x="34" y="13"/>
                  </a:lnTo>
                  <a:lnTo>
                    <a:pt x="41" y="23"/>
                  </a:lnTo>
                  <a:lnTo>
                    <a:pt x="34" y="23"/>
                  </a:lnTo>
                  <a:lnTo>
                    <a:pt x="34" y="21"/>
                  </a:lnTo>
                  <a:lnTo>
                    <a:pt x="27" y="21"/>
                  </a:lnTo>
                  <a:lnTo>
                    <a:pt x="20" y="23"/>
                  </a:lnTo>
                  <a:lnTo>
                    <a:pt x="16" y="23"/>
                  </a:lnTo>
                  <a:lnTo>
                    <a:pt x="13" y="17"/>
                  </a:lnTo>
                  <a:lnTo>
                    <a:pt x="4" y="14"/>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18" name="Freeform 518"/>
            <p:cNvSpPr/>
            <p:nvPr/>
          </p:nvSpPr>
          <p:spPr bwMode="auto">
            <a:xfrm>
              <a:off x="2020" y="1191"/>
              <a:ext cx="35" cy="25"/>
            </a:xfrm>
            <a:custGeom>
              <a:avLst/>
              <a:gdLst/>
              <a:ahLst/>
              <a:cxnLst>
                <a:cxn ang="0">
                  <a:pos x="5" y="18"/>
                </a:cxn>
                <a:cxn ang="0">
                  <a:pos x="0" y="8"/>
                </a:cxn>
                <a:cxn ang="0">
                  <a:pos x="0" y="3"/>
                </a:cxn>
                <a:cxn ang="0">
                  <a:pos x="8" y="0"/>
                </a:cxn>
                <a:cxn ang="0">
                  <a:pos x="39" y="16"/>
                </a:cxn>
                <a:cxn ang="0">
                  <a:pos x="47" y="29"/>
                </a:cxn>
                <a:cxn ang="0">
                  <a:pos x="39" y="29"/>
                </a:cxn>
                <a:cxn ang="0">
                  <a:pos x="39" y="26"/>
                </a:cxn>
                <a:cxn ang="0">
                  <a:pos x="31" y="26"/>
                </a:cxn>
                <a:cxn ang="0">
                  <a:pos x="23" y="29"/>
                </a:cxn>
                <a:cxn ang="0">
                  <a:pos x="18" y="29"/>
                </a:cxn>
                <a:cxn ang="0">
                  <a:pos x="15" y="21"/>
                </a:cxn>
                <a:cxn ang="0">
                  <a:pos x="5" y="18"/>
                </a:cxn>
              </a:cxnLst>
              <a:rect l="0" t="0" r="r" b="b"/>
              <a:pathLst>
                <a:path w="48" h="30">
                  <a:moveTo>
                    <a:pt x="5" y="18"/>
                  </a:moveTo>
                  <a:lnTo>
                    <a:pt x="0" y="8"/>
                  </a:lnTo>
                  <a:lnTo>
                    <a:pt x="0" y="3"/>
                  </a:lnTo>
                  <a:lnTo>
                    <a:pt x="8" y="0"/>
                  </a:lnTo>
                  <a:lnTo>
                    <a:pt x="39" y="16"/>
                  </a:lnTo>
                  <a:lnTo>
                    <a:pt x="47" y="29"/>
                  </a:lnTo>
                  <a:lnTo>
                    <a:pt x="39" y="29"/>
                  </a:lnTo>
                  <a:lnTo>
                    <a:pt x="39" y="26"/>
                  </a:lnTo>
                  <a:lnTo>
                    <a:pt x="31" y="26"/>
                  </a:lnTo>
                  <a:lnTo>
                    <a:pt x="23" y="29"/>
                  </a:lnTo>
                  <a:lnTo>
                    <a:pt x="18" y="29"/>
                  </a:lnTo>
                  <a:lnTo>
                    <a:pt x="15" y="21"/>
                  </a:lnTo>
                  <a:lnTo>
                    <a:pt x="5" y="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19" name="Freeform 519"/>
            <p:cNvSpPr/>
            <p:nvPr/>
          </p:nvSpPr>
          <p:spPr bwMode="auto">
            <a:xfrm>
              <a:off x="4554" y="1169"/>
              <a:ext cx="27" cy="7"/>
            </a:xfrm>
            <a:custGeom>
              <a:avLst/>
              <a:gdLst/>
              <a:ahLst/>
              <a:cxnLst>
                <a:cxn ang="0">
                  <a:pos x="0" y="9"/>
                </a:cxn>
                <a:cxn ang="0">
                  <a:pos x="18" y="1"/>
                </a:cxn>
                <a:cxn ang="0">
                  <a:pos x="36" y="0"/>
                </a:cxn>
                <a:cxn ang="0">
                  <a:pos x="29" y="6"/>
                </a:cxn>
                <a:cxn ang="0">
                  <a:pos x="0" y="9"/>
                </a:cxn>
              </a:cxnLst>
              <a:rect l="0" t="0" r="r" b="b"/>
              <a:pathLst>
                <a:path w="37" h="10">
                  <a:moveTo>
                    <a:pt x="0" y="9"/>
                  </a:moveTo>
                  <a:lnTo>
                    <a:pt x="18" y="1"/>
                  </a:lnTo>
                  <a:lnTo>
                    <a:pt x="36" y="0"/>
                  </a:lnTo>
                  <a:lnTo>
                    <a:pt x="29" y="6"/>
                  </a:lnTo>
                  <a:lnTo>
                    <a:pt x="0" y="9"/>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20" name="Freeform 520"/>
            <p:cNvSpPr/>
            <p:nvPr/>
          </p:nvSpPr>
          <p:spPr bwMode="auto">
            <a:xfrm>
              <a:off x="4554" y="1169"/>
              <a:ext cx="31" cy="14"/>
            </a:xfrm>
            <a:custGeom>
              <a:avLst/>
              <a:gdLst/>
              <a:ahLst/>
              <a:cxnLst>
                <a:cxn ang="0">
                  <a:pos x="0" y="15"/>
                </a:cxn>
                <a:cxn ang="0">
                  <a:pos x="21" y="2"/>
                </a:cxn>
                <a:cxn ang="0">
                  <a:pos x="42" y="0"/>
                </a:cxn>
                <a:cxn ang="0">
                  <a:pos x="34" y="10"/>
                </a:cxn>
                <a:cxn ang="0">
                  <a:pos x="0" y="15"/>
                </a:cxn>
              </a:cxnLst>
              <a:rect l="0" t="0" r="r" b="b"/>
              <a:pathLst>
                <a:path w="43" h="16">
                  <a:moveTo>
                    <a:pt x="0" y="15"/>
                  </a:moveTo>
                  <a:lnTo>
                    <a:pt x="21" y="2"/>
                  </a:lnTo>
                  <a:lnTo>
                    <a:pt x="42" y="0"/>
                  </a:lnTo>
                  <a:lnTo>
                    <a:pt x="34" y="10"/>
                  </a:lnTo>
                  <a:lnTo>
                    <a:pt x="0" y="1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21" name="Freeform 521"/>
            <p:cNvSpPr/>
            <p:nvPr/>
          </p:nvSpPr>
          <p:spPr bwMode="auto">
            <a:xfrm>
              <a:off x="3194" y="1687"/>
              <a:ext cx="152" cy="109"/>
            </a:xfrm>
            <a:custGeom>
              <a:avLst/>
              <a:gdLst/>
              <a:ahLst/>
              <a:cxnLst>
                <a:cxn ang="0">
                  <a:pos x="0" y="12"/>
                </a:cxn>
                <a:cxn ang="0">
                  <a:pos x="3" y="28"/>
                </a:cxn>
                <a:cxn ang="0">
                  <a:pos x="13" y="15"/>
                </a:cxn>
                <a:cxn ang="0">
                  <a:pos x="31" y="31"/>
                </a:cxn>
                <a:cxn ang="0">
                  <a:pos x="23" y="37"/>
                </a:cxn>
                <a:cxn ang="0">
                  <a:pos x="6" y="31"/>
                </a:cxn>
                <a:cxn ang="0">
                  <a:pos x="3" y="50"/>
                </a:cxn>
                <a:cxn ang="0">
                  <a:pos x="17" y="53"/>
                </a:cxn>
                <a:cxn ang="0">
                  <a:pos x="11" y="60"/>
                </a:cxn>
                <a:cxn ang="0">
                  <a:pos x="20" y="65"/>
                </a:cxn>
                <a:cxn ang="0">
                  <a:pos x="17" y="90"/>
                </a:cxn>
                <a:cxn ang="0">
                  <a:pos x="61" y="75"/>
                </a:cxn>
                <a:cxn ang="0">
                  <a:pos x="122" y="103"/>
                </a:cxn>
                <a:cxn ang="0">
                  <a:pos x="125" y="117"/>
                </a:cxn>
                <a:cxn ang="0">
                  <a:pos x="146" y="127"/>
                </a:cxn>
                <a:cxn ang="0">
                  <a:pos x="176" y="95"/>
                </a:cxn>
                <a:cxn ang="0">
                  <a:pos x="204" y="95"/>
                </a:cxn>
                <a:cxn ang="0">
                  <a:pos x="204" y="85"/>
                </a:cxn>
                <a:cxn ang="0">
                  <a:pos x="179" y="77"/>
                </a:cxn>
                <a:cxn ang="0">
                  <a:pos x="146" y="57"/>
                </a:cxn>
                <a:cxn ang="0">
                  <a:pos x="130" y="25"/>
                </a:cxn>
                <a:cxn ang="0">
                  <a:pos x="120" y="22"/>
                </a:cxn>
                <a:cxn ang="0">
                  <a:pos x="105" y="31"/>
                </a:cxn>
                <a:cxn ang="0">
                  <a:pos x="102" y="10"/>
                </a:cxn>
                <a:cxn ang="0">
                  <a:pos x="86" y="0"/>
                </a:cxn>
                <a:cxn ang="0">
                  <a:pos x="64" y="12"/>
                </a:cxn>
                <a:cxn ang="0">
                  <a:pos x="64" y="20"/>
                </a:cxn>
                <a:cxn ang="0">
                  <a:pos x="53" y="22"/>
                </a:cxn>
                <a:cxn ang="0">
                  <a:pos x="47" y="20"/>
                </a:cxn>
                <a:cxn ang="0">
                  <a:pos x="31" y="5"/>
                </a:cxn>
                <a:cxn ang="0">
                  <a:pos x="0" y="12"/>
                </a:cxn>
              </a:cxnLst>
              <a:rect l="0" t="0" r="r" b="b"/>
              <a:pathLst>
                <a:path w="205" h="128">
                  <a:moveTo>
                    <a:pt x="0" y="12"/>
                  </a:moveTo>
                  <a:lnTo>
                    <a:pt x="3" y="28"/>
                  </a:lnTo>
                  <a:lnTo>
                    <a:pt x="13" y="15"/>
                  </a:lnTo>
                  <a:lnTo>
                    <a:pt x="31" y="31"/>
                  </a:lnTo>
                  <a:lnTo>
                    <a:pt x="23" y="37"/>
                  </a:lnTo>
                  <a:lnTo>
                    <a:pt x="6" y="31"/>
                  </a:lnTo>
                  <a:lnTo>
                    <a:pt x="3" y="50"/>
                  </a:lnTo>
                  <a:lnTo>
                    <a:pt x="17" y="53"/>
                  </a:lnTo>
                  <a:lnTo>
                    <a:pt x="11" y="60"/>
                  </a:lnTo>
                  <a:lnTo>
                    <a:pt x="20" y="65"/>
                  </a:lnTo>
                  <a:lnTo>
                    <a:pt x="17" y="90"/>
                  </a:lnTo>
                  <a:lnTo>
                    <a:pt x="61" y="75"/>
                  </a:lnTo>
                  <a:lnTo>
                    <a:pt x="122" y="103"/>
                  </a:lnTo>
                  <a:lnTo>
                    <a:pt x="125" y="117"/>
                  </a:lnTo>
                  <a:lnTo>
                    <a:pt x="146" y="127"/>
                  </a:lnTo>
                  <a:lnTo>
                    <a:pt x="176" y="95"/>
                  </a:lnTo>
                  <a:lnTo>
                    <a:pt x="204" y="95"/>
                  </a:lnTo>
                  <a:lnTo>
                    <a:pt x="204" y="85"/>
                  </a:lnTo>
                  <a:lnTo>
                    <a:pt x="179" y="77"/>
                  </a:lnTo>
                  <a:lnTo>
                    <a:pt x="146" y="57"/>
                  </a:lnTo>
                  <a:lnTo>
                    <a:pt x="130" y="25"/>
                  </a:lnTo>
                  <a:lnTo>
                    <a:pt x="120" y="22"/>
                  </a:lnTo>
                  <a:lnTo>
                    <a:pt x="105" y="31"/>
                  </a:lnTo>
                  <a:lnTo>
                    <a:pt x="102" y="10"/>
                  </a:lnTo>
                  <a:lnTo>
                    <a:pt x="86" y="0"/>
                  </a:lnTo>
                  <a:lnTo>
                    <a:pt x="64" y="12"/>
                  </a:lnTo>
                  <a:lnTo>
                    <a:pt x="64" y="20"/>
                  </a:lnTo>
                  <a:lnTo>
                    <a:pt x="53" y="22"/>
                  </a:lnTo>
                  <a:lnTo>
                    <a:pt x="47" y="20"/>
                  </a:lnTo>
                  <a:lnTo>
                    <a:pt x="31" y="5"/>
                  </a:lnTo>
                  <a:lnTo>
                    <a:pt x="0" y="1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22" name="Freeform 522"/>
            <p:cNvSpPr/>
            <p:nvPr/>
          </p:nvSpPr>
          <p:spPr bwMode="auto">
            <a:xfrm>
              <a:off x="3194" y="1687"/>
              <a:ext cx="156" cy="114"/>
            </a:xfrm>
            <a:custGeom>
              <a:avLst/>
              <a:gdLst/>
              <a:ahLst/>
              <a:cxnLst>
                <a:cxn ang="0">
                  <a:pos x="0" y="13"/>
                </a:cxn>
                <a:cxn ang="0">
                  <a:pos x="3" y="29"/>
                </a:cxn>
                <a:cxn ang="0">
                  <a:pos x="13" y="16"/>
                </a:cxn>
                <a:cxn ang="0">
                  <a:pos x="32" y="32"/>
                </a:cxn>
                <a:cxn ang="0">
                  <a:pos x="24" y="39"/>
                </a:cxn>
                <a:cxn ang="0">
                  <a:pos x="6" y="32"/>
                </a:cxn>
                <a:cxn ang="0">
                  <a:pos x="3" y="52"/>
                </a:cxn>
                <a:cxn ang="0">
                  <a:pos x="18" y="55"/>
                </a:cxn>
                <a:cxn ang="0">
                  <a:pos x="11" y="63"/>
                </a:cxn>
                <a:cxn ang="0">
                  <a:pos x="21" y="68"/>
                </a:cxn>
                <a:cxn ang="0">
                  <a:pos x="18" y="94"/>
                </a:cxn>
                <a:cxn ang="0">
                  <a:pos x="63" y="79"/>
                </a:cxn>
                <a:cxn ang="0">
                  <a:pos x="126" y="108"/>
                </a:cxn>
                <a:cxn ang="0">
                  <a:pos x="129" y="123"/>
                </a:cxn>
                <a:cxn ang="0">
                  <a:pos x="150" y="133"/>
                </a:cxn>
                <a:cxn ang="0">
                  <a:pos x="181" y="99"/>
                </a:cxn>
                <a:cxn ang="0">
                  <a:pos x="210" y="99"/>
                </a:cxn>
                <a:cxn ang="0">
                  <a:pos x="210" y="89"/>
                </a:cxn>
                <a:cxn ang="0">
                  <a:pos x="184" y="81"/>
                </a:cxn>
                <a:cxn ang="0">
                  <a:pos x="150" y="60"/>
                </a:cxn>
                <a:cxn ang="0">
                  <a:pos x="134" y="26"/>
                </a:cxn>
                <a:cxn ang="0">
                  <a:pos x="124" y="23"/>
                </a:cxn>
                <a:cxn ang="0">
                  <a:pos x="108" y="32"/>
                </a:cxn>
                <a:cxn ang="0">
                  <a:pos x="105" y="10"/>
                </a:cxn>
                <a:cxn ang="0">
                  <a:pos x="89" y="0"/>
                </a:cxn>
                <a:cxn ang="0">
                  <a:pos x="66" y="13"/>
                </a:cxn>
                <a:cxn ang="0">
                  <a:pos x="66" y="21"/>
                </a:cxn>
                <a:cxn ang="0">
                  <a:pos x="55" y="23"/>
                </a:cxn>
                <a:cxn ang="0">
                  <a:pos x="48" y="21"/>
                </a:cxn>
                <a:cxn ang="0">
                  <a:pos x="32" y="5"/>
                </a:cxn>
                <a:cxn ang="0">
                  <a:pos x="0" y="13"/>
                </a:cxn>
              </a:cxnLst>
              <a:rect l="0" t="0" r="r" b="b"/>
              <a:pathLst>
                <a:path w="211" h="134">
                  <a:moveTo>
                    <a:pt x="0" y="13"/>
                  </a:moveTo>
                  <a:lnTo>
                    <a:pt x="3" y="29"/>
                  </a:lnTo>
                  <a:lnTo>
                    <a:pt x="13" y="16"/>
                  </a:lnTo>
                  <a:lnTo>
                    <a:pt x="32" y="32"/>
                  </a:lnTo>
                  <a:lnTo>
                    <a:pt x="24" y="39"/>
                  </a:lnTo>
                  <a:lnTo>
                    <a:pt x="6" y="32"/>
                  </a:lnTo>
                  <a:lnTo>
                    <a:pt x="3" y="52"/>
                  </a:lnTo>
                  <a:lnTo>
                    <a:pt x="18" y="55"/>
                  </a:lnTo>
                  <a:lnTo>
                    <a:pt x="11" y="63"/>
                  </a:lnTo>
                  <a:lnTo>
                    <a:pt x="21" y="68"/>
                  </a:lnTo>
                  <a:lnTo>
                    <a:pt x="18" y="94"/>
                  </a:lnTo>
                  <a:lnTo>
                    <a:pt x="63" y="79"/>
                  </a:lnTo>
                  <a:lnTo>
                    <a:pt x="126" y="108"/>
                  </a:lnTo>
                  <a:lnTo>
                    <a:pt x="129" y="123"/>
                  </a:lnTo>
                  <a:lnTo>
                    <a:pt x="150" y="133"/>
                  </a:lnTo>
                  <a:lnTo>
                    <a:pt x="181" y="99"/>
                  </a:lnTo>
                  <a:lnTo>
                    <a:pt x="210" y="99"/>
                  </a:lnTo>
                  <a:lnTo>
                    <a:pt x="210" y="89"/>
                  </a:lnTo>
                  <a:lnTo>
                    <a:pt x="184" y="81"/>
                  </a:lnTo>
                  <a:lnTo>
                    <a:pt x="150" y="60"/>
                  </a:lnTo>
                  <a:lnTo>
                    <a:pt x="134" y="26"/>
                  </a:lnTo>
                  <a:lnTo>
                    <a:pt x="124" y="23"/>
                  </a:lnTo>
                  <a:lnTo>
                    <a:pt x="108" y="32"/>
                  </a:lnTo>
                  <a:lnTo>
                    <a:pt x="105" y="10"/>
                  </a:lnTo>
                  <a:lnTo>
                    <a:pt x="89" y="0"/>
                  </a:lnTo>
                  <a:lnTo>
                    <a:pt x="66" y="13"/>
                  </a:lnTo>
                  <a:lnTo>
                    <a:pt x="66" y="21"/>
                  </a:lnTo>
                  <a:lnTo>
                    <a:pt x="55" y="23"/>
                  </a:lnTo>
                  <a:lnTo>
                    <a:pt x="48" y="21"/>
                  </a:lnTo>
                  <a:lnTo>
                    <a:pt x="32" y="5"/>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23" name="Freeform 523"/>
            <p:cNvSpPr/>
            <p:nvPr/>
          </p:nvSpPr>
          <p:spPr bwMode="auto">
            <a:xfrm>
              <a:off x="3353" y="1712"/>
              <a:ext cx="78" cy="63"/>
            </a:xfrm>
            <a:custGeom>
              <a:avLst/>
              <a:gdLst/>
              <a:ahLst/>
              <a:cxnLst>
                <a:cxn ang="0">
                  <a:pos x="0" y="12"/>
                </a:cxn>
                <a:cxn ang="0">
                  <a:pos x="3" y="29"/>
                </a:cxn>
                <a:cxn ang="0">
                  <a:pos x="13" y="26"/>
                </a:cxn>
                <a:cxn ang="0">
                  <a:pos x="18" y="39"/>
                </a:cxn>
                <a:cxn ang="0">
                  <a:pos x="13" y="65"/>
                </a:cxn>
                <a:cxn ang="0">
                  <a:pos x="30" y="65"/>
                </a:cxn>
                <a:cxn ang="0">
                  <a:pos x="53" y="43"/>
                </a:cxn>
                <a:cxn ang="0">
                  <a:pos x="62" y="73"/>
                </a:cxn>
                <a:cxn ang="0">
                  <a:pos x="87" y="60"/>
                </a:cxn>
                <a:cxn ang="0">
                  <a:pos x="104" y="65"/>
                </a:cxn>
                <a:cxn ang="0">
                  <a:pos x="104" y="46"/>
                </a:cxn>
                <a:cxn ang="0">
                  <a:pos x="90" y="39"/>
                </a:cxn>
                <a:cxn ang="0">
                  <a:pos x="95" y="21"/>
                </a:cxn>
                <a:cxn ang="0">
                  <a:pos x="79" y="36"/>
                </a:cxn>
                <a:cxn ang="0">
                  <a:pos x="72" y="24"/>
                </a:cxn>
                <a:cxn ang="0">
                  <a:pos x="62" y="24"/>
                </a:cxn>
                <a:cxn ang="0">
                  <a:pos x="50" y="31"/>
                </a:cxn>
                <a:cxn ang="0">
                  <a:pos x="37" y="26"/>
                </a:cxn>
                <a:cxn ang="0">
                  <a:pos x="32" y="19"/>
                </a:cxn>
                <a:cxn ang="0">
                  <a:pos x="40" y="17"/>
                </a:cxn>
                <a:cxn ang="0">
                  <a:pos x="58" y="17"/>
                </a:cxn>
                <a:cxn ang="0">
                  <a:pos x="64" y="7"/>
                </a:cxn>
                <a:cxn ang="0">
                  <a:pos x="60" y="3"/>
                </a:cxn>
                <a:cxn ang="0">
                  <a:pos x="37" y="0"/>
                </a:cxn>
                <a:cxn ang="0">
                  <a:pos x="20" y="19"/>
                </a:cxn>
                <a:cxn ang="0">
                  <a:pos x="13" y="19"/>
                </a:cxn>
                <a:cxn ang="0">
                  <a:pos x="0" y="12"/>
                </a:cxn>
              </a:cxnLst>
              <a:rect l="0" t="0" r="r" b="b"/>
              <a:pathLst>
                <a:path w="105" h="74">
                  <a:moveTo>
                    <a:pt x="0" y="12"/>
                  </a:moveTo>
                  <a:lnTo>
                    <a:pt x="3" y="29"/>
                  </a:lnTo>
                  <a:lnTo>
                    <a:pt x="13" y="26"/>
                  </a:lnTo>
                  <a:lnTo>
                    <a:pt x="18" y="39"/>
                  </a:lnTo>
                  <a:lnTo>
                    <a:pt x="13" y="65"/>
                  </a:lnTo>
                  <a:lnTo>
                    <a:pt x="30" y="65"/>
                  </a:lnTo>
                  <a:lnTo>
                    <a:pt x="53" y="43"/>
                  </a:lnTo>
                  <a:lnTo>
                    <a:pt x="62" y="73"/>
                  </a:lnTo>
                  <a:lnTo>
                    <a:pt x="87" y="60"/>
                  </a:lnTo>
                  <a:lnTo>
                    <a:pt x="104" y="65"/>
                  </a:lnTo>
                  <a:lnTo>
                    <a:pt x="104" y="46"/>
                  </a:lnTo>
                  <a:lnTo>
                    <a:pt x="90" y="39"/>
                  </a:lnTo>
                  <a:lnTo>
                    <a:pt x="95" y="21"/>
                  </a:lnTo>
                  <a:lnTo>
                    <a:pt x="79" y="36"/>
                  </a:lnTo>
                  <a:lnTo>
                    <a:pt x="72" y="24"/>
                  </a:lnTo>
                  <a:lnTo>
                    <a:pt x="62" y="24"/>
                  </a:lnTo>
                  <a:lnTo>
                    <a:pt x="50" y="31"/>
                  </a:lnTo>
                  <a:lnTo>
                    <a:pt x="37" y="26"/>
                  </a:lnTo>
                  <a:lnTo>
                    <a:pt x="32" y="19"/>
                  </a:lnTo>
                  <a:lnTo>
                    <a:pt x="40" y="17"/>
                  </a:lnTo>
                  <a:lnTo>
                    <a:pt x="58" y="17"/>
                  </a:lnTo>
                  <a:lnTo>
                    <a:pt x="64" y="7"/>
                  </a:lnTo>
                  <a:lnTo>
                    <a:pt x="60" y="3"/>
                  </a:lnTo>
                  <a:lnTo>
                    <a:pt x="37" y="0"/>
                  </a:lnTo>
                  <a:lnTo>
                    <a:pt x="20" y="19"/>
                  </a:lnTo>
                  <a:lnTo>
                    <a:pt x="13" y="19"/>
                  </a:lnTo>
                  <a:lnTo>
                    <a:pt x="0" y="1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24" name="Freeform 524"/>
            <p:cNvSpPr/>
            <p:nvPr/>
          </p:nvSpPr>
          <p:spPr bwMode="auto">
            <a:xfrm>
              <a:off x="3353" y="1712"/>
              <a:ext cx="83" cy="68"/>
            </a:xfrm>
            <a:custGeom>
              <a:avLst/>
              <a:gdLst/>
              <a:ahLst/>
              <a:cxnLst>
                <a:cxn ang="0">
                  <a:pos x="0" y="13"/>
                </a:cxn>
                <a:cxn ang="0">
                  <a:pos x="3" y="31"/>
                </a:cxn>
                <a:cxn ang="0">
                  <a:pos x="14" y="28"/>
                </a:cxn>
                <a:cxn ang="0">
                  <a:pos x="19" y="42"/>
                </a:cxn>
                <a:cxn ang="0">
                  <a:pos x="14" y="70"/>
                </a:cxn>
                <a:cxn ang="0">
                  <a:pos x="32" y="70"/>
                </a:cxn>
                <a:cxn ang="0">
                  <a:pos x="56" y="47"/>
                </a:cxn>
                <a:cxn ang="0">
                  <a:pos x="66" y="79"/>
                </a:cxn>
                <a:cxn ang="0">
                  <a:pos x="92" y="65"/>
                </a:cxn>
                <a:cxn ang="0">
                  <a:pos x="110" y="70"/>
                </a:cxn>
                <a:cxn ang="0">
                  <a:pos x="110" y="50"/>
                </a:cxn>
                <a:cxn ang="0">
                  <a:pos x="95" y="42"/>
                </a:cxn>
                <a:cxn ang="0">
                  <a:pos x="100" y="23"/>
                </a:cxn>
                <a:cxn ang="0">
                  <a:pos x="84" y="39"/>
                </a:cxn>
                <a:cxn ang="0">
                  <a:pos x="76" y="26"/>
                </a:cxn>
                <a:cxn ang="0">
                  <a:pos x="66" y="26"/>
                </a:cxn>
                <a:cxn ang="0">
                  <a:pos x="53" y="34"/>
                </a:cxn>
                <a:cxn ang="0">
                  <a:pos x="39" y="28"/>
                </a:cxn>
                <a:cxn ang="0">
                  <a:pos x="34" y="21"/>
                </a:cxn>
                <a:cxn ang="0">
                  <a:pos x="42" y="18"/>
                </a:cxn>
                <a:cxn ang="0">
                  <a:pos x="61" y="18"/>
                </a:cxn>
                <a:cxn ang="0">
                  <a:pos x="68" y="8"/>
                </a:cxn>
                <a:cxn ang="0">
                  <a:pos x="63" y="3"/>
                </a:cxn>
                <a:cxn ang="0">
                  <a:pos x="39" y="0"/>
                </a:cxn>
                <a:cxn ang="0">
                  <a:pos x="21" y="21"/>
                </a:cxn>
                <a:cxn ang="0">
                  <a:pos x="14" y="21"/>
                </a:cxn>
                <a:cxn ang="0">
                  <a:pos x="0" y="13"/>
                </a:cxn>
              </a:cxnLst>
              <a:rect l="0" t="0" r="r" b="b"/>
              <a:pathLst>
                <a:path w="111" h="80">
                  <a:moveTo>
                    <a:pt x="0" y="13"/>
                  </a:moveTo>
                  <a:lnTo>
                    <a:pt x="3" y="31"/>
                  </a:lnTo>
                  <a:lnTo>
                    <a:pt x="14" y="28"/>
                  </a:lnTo>
                  <a:lnTo>
                    <a:pt x="19" y="42"/>
                  </a:lnTo>
                  <a:lnTo>
                    <a:pt x="14" y="70"/>
                  </a:lnTo>
                  <a:lnTo>
                    <a:pt x="32" y="70"/>
                  </a:lnTo>
                  <a:lnTo>
                    <a:pt x="56" y="47"/>
                  </a:lnTo>
                  <a:lnTo>
                    <a:pt x="66" y="79"/>
                  </a:lnTo>
                  <a:lnTo>
                    <a:pt x="92" y="65"/>
                  </a:lnTo>
                  <a:lnTo>
                    <a:pt x="110" y="70"/>
                  </a:lnTo>
                  <a:lnTo>
                    <a:pt x="110" y="50"/>
                  </a:lnTo>
                  <a:lnTo>
                    <a:pt x="95" y="42"/>
                  </a:lnTo>
                  <a:lnTo>
                    <a:pt x="100" y="23"/>
                  </a:lnTo>
                  <a:lnTo>
                    <a:pt x="84" y="39"/>
                  </a:lnTo>
                  <a:lnTo>
                    <a:pt x="76" y="26"/>
                  </a:lnTo>
                  <a:lnTo>
                    <a:pt x="66" y="26"/>
                  </a:lnTo>
                  <a:lnTo>
                    <a:pt x="53" y="34"/>
                  </a:lnTo>
                  <a:lnTo>
                    <a:pt x="39" y="28"/>
                  </a:lnTo>
                  <a:lnTo>
                    <a:pt x="34" y="21"/>
                  </a:lnTo>
                  <a:lnTo>
                    <a:pt x="42" y="18"/>
                  </a:lnTo>
                  <a:lnTo>
                    <a:pt x="61" y="18"/>
                  </a:lnTo>
                  <a:lnTo>
                    <a:pt x="68" y="8"/>
                  </a:lnTo>
                  <a:lnTo>
                    <a:pt x="63" y="3"/>
                  </a:lnTo>
                  <a:lnTo>
                    <a:pt x="39" y="0"/>
                  </a:lnTo>
                  <a:lnTo>
                    <a:pt x="21" y="21"/>
                  </a:lnTo>
                  <a:lnTo>
                    <a:pt x="14" y="21"/>
                  </a:lnTo>
                  <a:lnTo>
                    <a:pt x="0"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25" name="Freeform 525"/>
            <p:cNvSpPr/>
            <p:nvPr/>
          </p:nvSpPr>
          <p:spPr bwMode="auto">
            <a:xfrm>
              <a:off x="3379" y="1683"/>
              <a:ext cx="112" cy="58"/>
            </a:xfrm>
            <a:custGeom>
              <a:avLst/>
              <a:gdLst/>
              <a:ahLst/>
              <a:cxnLst>
                <a:cxn ang="0">
                  <a:pos x="149" y="19"/>
                </a:cxn>
                <a:cxn ang="0">
                  <a:pos x="137" y="3"/>
                </a:cxn>
                <a:cxn ang="0">
                  <a:pos x="101" y="0"/>
                </a:cxn>
                <a:cxn ang="0">
                  <a:pos x="63" y="5"/>
                </a:cxn>
                <a:cxn ang="0">
                  <a:pos x="33" y="5"/>
                </a:cxn>
                <a:cxn ang="0">
                  <a:pos x="36" y="9"/>
                </a:cxn>
                <a:cxn ang="0">
                  <a:pos x="23" y="21"/>
                </a:cxn>
                <a:cxn ang="0">
                  <a:pos x="33" y="28"/>
                </a:cxn>
                <a:cxn ang="0">
                  <a:pos x="45" y="24"/>
                </a:cxn>
                <a:cxn ang="0">
                  <a:pos x="61" y="39"/>
                </a:cxn>
                <a:cxn ang="0">
                  <a:pos x="54" y="43"/>
                </a:cxn>
                <a:cxn ang="0">
                  <a:pos x="51" y="39"/>
                </a:cxn>
                <a:cxn ang="0">
                  <a:pos x="26" y="48"/>
                </a:cxn>
                <a:cxn ang="0">
                  <a:pos x="8" y="48"/>
                </a:cxn>
                <a:cxn ang="0">
                  <a:pos x="0" y="50"/>
                </a:cxn>
                <a:cxn ang="0">
                  <a:pos x="5" y="57"/>
                </a:cxn>
                <a:cxn ang="0">
                  <a:pos x="18" y="62"/>
                </a:cxn>
                <a:cxn ang="0">
                  <a:pos x="31" y="55"/>
                </a:cxn>
                <a:cxn ang="0">
                  <a:pos x="40" y="55"/>
                </a:cxn>
                <a:cxn ang="0">
                  <a:pos x="48" y="67"/>
                </a:cxn>
                <a:cxn ang="0">
                  <a:pos x="63" y="52"/>
                </a:cxn>
                <a:cxn ang="0">
                  <a:pos x="96" y="48"/>
                </a:cxn>
                <a:cxn ang="0">
                  <a:pos x="149" y="19"/>
                </a:cxn>
              </a:cxnLst>
              <a:rect l="0" t="0" r="r" b="b"/>
              <a:pathLst>
                <a:path w="150" h="68">
                  <a:moveTo>
                    <a:pt x="149" y="19"/>
                  </a:moveTo>
                  <a:lnTo>
                    <a:pt x="137" y="3"/>
                  </a:lnTo>
                  <a:lnTo>
                    <a:pt x="101" y="0"/>
                  </a:lnTo>
                  <a:lnTo>
                    <a:pt x="63" y="5"/>
                  </a:lnTo>
                  <a:lnTo>
                    <a:pt x="33" y="5"/>
                  </a:lnTo>
                  <a:lnTo>
                    <a:pt x="36" y="9"/>
                  </a:lnTo>
                  <a:lnTo>
                    <a:pt x="23" y="21"/>
                  </a:lnTo>
                  <a:lnTo>
                    <a:pt x="33" y="28"/>
                  </a:lnTo>
                  <a:lnTo>
                    <a:pt x="45" y="24"/>
                  </a:lnTo>
                  <a:lnTo>
                    <a:pt x="61" y="39"/>
                  </a:lnTo>
                  <a:lnTo>
                    <a:pt x="54" y="43"/>
                  </a:lnTo>
                  <a:lnTo>
                    <a:pt x="51" y="39"/>
                  </a:lnTo>
                  <a:lnTo>
                    <a:pt x="26" y="48"/>
                  </a:lnTo>
                  <a:lnTo>
                    <a:pt x="8" y="48"/>
                  </a:lnTo>
                  <a:lnTo>
                    <a:pt x="0" y="50"/>
                  </a:lnTo>
                  <a:lnTo>
                    <a:pt x="5" y="57"/>
                  </a:lnTo>
                  <a:lnTo>
                    <a:pt x="18" y="62"/>
                  </a:lnTo>
                  <a:lnTo>
                    <a:pt x="31" y="55"/>
                  </a:lnTo>
                  <a:lnTo>
                    <a:pt x="40" y="55"/>
                  </a:lnTo>
                  <a:lnTo>
                    <a:pt x="48" y="67"/>
                  </a:lnTo>
                  <a:lnTo>
                    <a:pt x="63" y="52"/>
                  </a:lnTo>
                  <a:lnTo>
                    <a:pt x="96" y="48"/>
                  </a:lnTo>
                  <a:lnTo>
                    <a:pt x="149" y="1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26" name="Freeform 526"/>
            <p:cNvSpPr/>
            <p:nvPr/>
          </p:nvSpPr>
          <p:spPr bwMode="auto">
            <a:xfrm>
              <a:off x="3379" y="1683"/>
              <a:ext cx="115" cy="63"/>
            </a:xfrm>
            <a:custGeom>
              <a:avLst/>
              <a:gdLst/>
              <a:ahLst/>
              <a:cxnLst>
                <a:cxn ang="0">
                  <a:pos x="155" y="21"/>
                </a:cxn>
                <a:cxn ang="0">
                  <a:pos x="142" y="3"/>
                </a:cxn>
                <a:cxn ang="0">
                  <a:pos x="105" y="0"/>
                </a:cxn>
                <a:cxn ang="0">
                  <a:pos x="66" y="5"/>
                </a:cxn>
                <a:cxn ang="0">
                  <a:pos x="34" y="5"/>
                </a:cxn>
                <a:cxn ang="0">
                  <a:pos x="37" y="10"/>
                </a:cxn>
                <a:cxn ang="0">
                  <a:pos x="24" y="23"/>
                </a:cxn>
                <a:cxn ang="0">
                  <a:pos x="34" y="31"/>
                </a:cxn>
                <a:cxn ang="0">
                  <a:pos x="47" y="26"/>
                </a:cxn>
                <a:cxn ang="0">
                  <a:pos x="63" y="42"/>
                </a:cxn>
                <a:cxn ang="0">
                  <a:pos x="56" y="47"/>
                </a:cxn>
                <a:cxn ang="0">
                  <a:pos x="53" y="42"/>
                </a:cxn>
                <a:cxn ang="0">
                  <a:pos x="27" y="52"/>
                </a:cxn>
                <a:cxn ang="0">
                  <a:pos x="8" y="52"/>
                </a:cxn>
                <a:cxn ang="0">
                  <a:pos x="0" y="55"/>
                </a:cxn>
                <a:cxn ang="0">
                  <a:pos x="5" y="62"/>
                </a:cxn>
                <a:cxn ang="0">
                  <a:pos x="19" y="68"/>
                </a:cxn>
                <a:cxn ang="0">
                  <a:pos x="32" y="60"/>
                </a:cxn>
                <a:cxn ang="0">
                  <a:pos x="42" y="60"/>
                </a:cxn>
                <a:cxn ang="0">
                  <a:pos x="50" y="73"/>
                </a:cxn>
                <a:cxn ang="0">
                  <a:pos x="66" y="57"/>
                </a:cxn>
                <a:cxn ang="0">
                  <a:pos x="100" y="52"/>
                </a:cxn>
                <a:cxn ang="0">
                  <a:pos x="155" y="21"/>
                </a:cxn>
              </a:cxnLst>
              <a:rect l="0" t="0" r="r" b="b"/>
              <a:pathLst>
                <a:path w="156" h="74">
                  <a:moveTo>
                    <a:pt x="155" y="21"/>
                  </a:moveTo>
                  <a:lnTo>
                    <a:pt x="142" y="3"/>
                  </a:lnTo>
                  <a:lnTo>
                    <a:pt x="105" y="0"/>
                  </a:lnTo>
                  <a:lnTo>
                    <a:pt x="66" y="5"/>
                  </a:lnTo>
                  <a:lnTo>
                    <a:pt x="34" y="5"/>
                  </a:lnTo>
                  <a:lnTo>
                    <a:pt x="37" y="10"/>
                  </a:lnTo>
                  <a:lnTo>
                    <a:pt x="24" y="23"/>
                  </a:lnTo>
                  <a:lnTo>
                    <a:pt x="34" y="31"/>
                  </a:lnTo>
                  <a:lnTo>
                    <a:pt x="47" y="26"/>
                  </a:lnTo>
                  <a:lnTo>
                    <a:pt x="63" y="42"/>
                  </a:lnTo>
                  <a:lnTo>
                    <a:pt x="56" y="47"/>
                  </a:lnTo>
                  <a:lnTo>
                    <a:pt x="53" y="42"/>
                  </a:lnTo>
                  <a:lnTo>
                    <a:pt x="27" y="52"/>
                  </a:lnTo>
                  <a:lnTo>
                    <a:pt x="8" y="52"/>
                  </a:lnTo>
                  <a:lnTo>
                    <a:pt x="0" y="55"/>
                  </a:lnTo>
                  <a:lnTo>
                    <a:pt x="5" y="62"/>
                  </a:lnTo>
                  <a:lnTo>
                    <a:pt x="19" y="68"/>
                  </a:lnTo>
                  <a:lnTo>
                    <a:pt x="32" y="60"/>
                  </a:lnTo>
                  <a:lnTo>
                    <a:pt x="42" y="60"/>
                  </a:lnTo>
                  <a:lnTo>
                    <a:pt x="50" y="73"/>
                  </a:lnTo>
                  <a:lnTo>
                    <a:pt x="66" y="57"/>
                  </a:lnTo>
                  <a:lnTo>
                    <a:pt x="100" y="52"/>
                  </a:lnTo>
                  <a:lnTo>
                    <a:pt x="155"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27" name="Freeform 527"/>
            <p:cNvSpPr/>
            <p:nvPr/>
          </p:nvSpPr>
          <p:spPr bwMode="auto">
            <a:xfrm>
              <a:off x="3142" y="1497"/>
              <a:ext cx="431" cy="208"/>
            </a:xfrm>
            <a:custGeom>
              <a:avLst/>
              <a:gdLst/>
              <a:ahLst/>
              <a:cxnLst>
                <a:cxn ang="0">
                  <a:pos x="18" y="131"/>
                </a:cxn>
                <a:cxn ang="0">
                  <a:pos x="69" y="142"/>
                </a:cxn>
                <a:cxn ang="0">
                  <a:pos x="64" y="175"/>
                </a:cxn>
                <a:cxn ang="0">
                  <a:pos x="51" y="189"/>
                </a:cxn>
                <a:cxn ang="0">
                  <a:pos x="48" y="213"/>
                </a:cxn>
                <a:cxn ang="0">
                  <a:pos x="69" y="230"/>
                </a:cxn>
                <a:cxn ang="0">
                  <a:pos x="117" y="238"/>
                </a:cxn>
                <a:cxn ang="0">
                  <a:pos x="135" y="180"/>
                </a:cxn>
                <a:cxn ang="0">
                  <a:pos x="163" y="164"/>
                </a:cxn>
                <a:cxn ang="0">
                  <a:pos x="181" y="151"/>
                </a:cxn>
                <a:cxn ang="0">
                  <a:pos x="218" y="153"/>
                </a:cxn>
                <a:cxn ang="0">
                  <a:pos x="207" y="182"/>
                </a:cxn>
                <a:cxn ang="0">
                  <a:pos x="212" y="199"/>
                </a:cxn>
                <a:cxn ang="0">
                  <a:pos x="267" y="213"/>
                </a:cxn>
                <a:cxn ang="0">
                  <a:pos x="301" y="243"/>
                </a:cxn>
                <a:cxn ang="0">
                  <a:pos x="349" y="218"/>
                </a:cxn>
                <a:cxn ang="0">
                  <a:pos x="420" y="213"/>
                </a:cxn>
                <a:cxn ang="0">
                  <a:pos x="469" y="233"/>
                </a:cxn>
                <a:cxn ang="0">
                  <a:pos x="466" y="184"/>
                </a:cxn>
                <a:cxn ang="0">
                  <a:pos x="511" y="142"/>
                </a:cxn>
                <a:cxn ang="0">
                  <a:pos x="552" y="120"/>
                </a:cxn>
                <a:cxn ang="0">
                  <a:pos x="547" y="90"/>
                </a:cxn>
                <a:cxn ang="0">
                  <a:pos x="527" y="87"/>
                </a:cxn>
                <a:cxn ang="0">
                  <a:pos x="471" y="72"/>
                </a:cxn>
                <a:cxn ang="0">
                  <a:pos x="451" y="69"/>
                </a:cxn>
                <a:cxn ang="0">
                  <a:pos x="399" y="16"/>
                </a:cxn>
                <a:cxn ang="0">
                  <a:pos x="335" y="31"/>
                </a:cxn>
                <a:cxn ang="0">
                  <a:pos x="311" y="0"/>
                </a:cxn>
                <a:cxn ang="0">
                  <a:pos x="218" y="23"/>
                </a:cxn>
                <a:cxn ang="0">
                  <a:pos x="194" y="69"/>
                </a:cxn>
                <a:cxn ang="0">
                  <a:pos x="204" y="92"/>
                </a:cxn>
                <a:cxn ang="0">
                  <a:pos x="129" y="90"/>
                </a:cxn>
                <a:cxn ang="0">
                  <a:pos x="64" y="64"/>
                </a:cxn>
                <a:cxn ang="0">
                  <a:pos x="31" y="69"/>
                </a:cxn>
                <a:cxn ang="0">
                  <a:pos x="18" y="95"/>
                </a:cxn>
              </a:cxnLst>
              <a:rect l="0" t="0" r="r" b="b"/>
              <a:pathLst>
                <a:path w="582" h="244">
                  <a:moveTo>
                    <a:pt x="0" y="105"/>
                  </a:moveTo>
                  <a:lnTo>
                    <a:pt x="18" y="131"/>
                  </a:lnTo>
                  <a:lnTo>
                    <a:pt x="10" y="153"/>
                  </a:lnTo>
                  <a:lnTo>
                    <a:pt x="69" y="142"/>
                  </a:lnTo>
                  <a:lnTo>
                    <a:pt x="101" y="177"/>
                  </a:lnTo>
                  <a:lnTo>
                    <a:pt x="64" y="175"/>
                  </a:lnTo>
                  <a:lnTo>
                    <a:pt x="51" y="177"/>
                  </a:lnTo>
                  <a:lnTo>
                    <a:pt x="51" y="189"/>
                  </a:lnTo>
                  <a:lnTo>
                    <a:pt x="34" y="189"/>
                  </a:lnTo>
                  <a:lnTo>
                    <a:pt x="48" y="213"/>
                  </a:lnTo>
                  <a:lnTo>
                    <a:pt x="69" y="218"/>
                  </a:lnTo>
                  <a:lnTo>
                    <a:pt x="69" y="230"/>
                  </a:lnTo>
                  <a:lnTo>
                    <a:pt x="101" y="223"/>
                  </a:lnTo>
                  <a:lnTo>
                    <a:pt x="117" y="238"/>
                  </a:lnTo>
                  <a:lnTo>
                    <a:pt x="124" y="240"/>
                  </a:lnTo>
                  <a:lnTo>
                    <a:pt x="135" y="180"/>
                  </a:lnTo>
                  <a:lnTo>
                    <a:pt x="160" y="172"/>
                  </a:lnTo>
                  <a:lnTo>
                    <a:pt x="163" y="164"/>
                  </a:lnTo>
                  <a:lnTo>
                    <a:pt x="170" y="156"/>
                  </a:lnTo>
                  <a:lnTo>
                    <a:pt x="181" y="151"/>
                  </a:lnTo>
                  <a:lnTo>
                    <a:pt x="194" y="148"/>
                  </a:lnTo>
                  <a:lnTo>
                    <a:pt x="218" y="153"/>
                  </a:lnTo>
                  <a:lnTo>
                    <a:pt x="202" y="161"/>
                  </a:lnTo>
                  <a:lnTo>
                    <a:pt x="207" y="182"/>
                  </a:lnTo>
                  <a:lnTo>
                    <a:pt x="199" y="189"/>
                  </a:lnTo>
                  <a:lnTo>
                    <a:pt x="212" y="199"/>
                  </a:lnTo>
                  <a:lnTo>
                    <a:pt x="248" y="192"/>
                  </a:lnTo>
                  <a:lnTo>
                    <a:pt x="267" y="213"/>
                  </a:lnTo>
                  <a:lnTo>
                    <a:pt x="274" y="238"/>
                  </a:lnTo>
                  <a:lnTo>
                    <a:pt x="301" y="243"/>
                  </a:lnTo>
                  <a:lnTo>
                    <a:pt x="335" y="221"/>
                  </a:lnTo>
                  <a:lnTo>
                    <a:pt x="349" y="218"/>
                  </a:lnTo>
                  <a:lnTo>
                    <a:pt x="381" y="218"/>
                  </a:lnTo>
                  <a:lnTo>
                    <a:pt x="420" y="213"/>
                  </a:lnTo>
                  <a:lnTo>
                    <a:pt x="456" y="216"/>
                  </a:lnTo>
                  <a:lnTo>
                    <a:pt x="469" y="233"/>
                  </a:lnTo>
                  <a:lnTo>
                    <a:pt x="477" y="210"/>
                  </a:lnTo>
                  <a:lnTo>
                    <a:pt x="466" y="184"/>
                  </a:lnTo>
                  <a:lnTo>
                    <a:pt x="503" y="177"/>
                  </a:lnTo>
                  <a:lnTo>
                    <a:pt x="511" y="142"/>
                  </a:lnTo>
                  <a:lnTo>
                    <a:pt x="549" y="146"/>
                  </a:lnTo>
                  <a:lnTo>
                    <a:pt x="552" y="120"/>
                  </a:lnTo>
                  <a:lnTo>
                    <a:pt x="581" y="110"/>
                  </a:lnTo>
                  <a:lnTo>
                    <a:pt x="547" y="90"/>
                  </a:lnTo>
                  <a:lnTo>
                    <a:pt x="547" y="77"/>
                  </a:lnTo>
                  <a:lnTo>
                    <a:pt x="527" y="87"/>
                  </a:lnTo>
                  <a:lnTo>
                    <a:pt x="495" y="67"/>
                  </a:lnTo>
                  <a:lnTo>
                    <a:pt x="471" y="72"/>
                  </a:lnTo>
                  <a:lnTo>
                    <a:pt x="459" y="59"/>
                  </a:lnTo>
                  <a:lnTo>
                    <a:pt x="451" y="69"/>
                  </a:lnTo>
                  <a:lnTo>
                    <a:pt x="399" y="23"/>
                  </a:lnTo>
                  <a:lnTo>
                    <a:pt x="399" y="16"/>
                  </a:lnTo>
                  <a:lnTo>
                    <a:pt x="362" y="38"/>
                  </a:lnTo>
                  <a:lnTo>
                    <a:pt x="335" y="31"/>
                  </a:lnTo>
                  <a:lnTo>
                    <a:pt x="329" y="5"/>
                  </a:lnTo>
                  <a:lnTo>
                    <a:pt x="311" y="0"/>
                  </a:lnTo>
                  <a:lnTo>
                    <a:pt x="298" y="16"/>
                  </a:lnTo>
                  <a:lnTo>
                    <a:pt x="218" y="23"/>
                  </a:lnTo>
                  <a:lnTo>
                    <a:pt x="210" y="59"/>
                  </a:lnTo>
                  <a:lnTo>
                    <a:pt x="194" y="69"/>
                  </a:lnTo>
                  <a:lnTo>
                    <a:pt x="212" y="79"/>
                  </a:lnTo>
                  <a:lnTo>
                    <a:pt x="204" y="92"/>
                  </a:lnTo>
                  <a:lnTo>
                    <a:pt x="160" y="77"/>
                  </a:lnTo>
                  <a:lnTo>
                    <a:pt x="129" y="90"/>
                  </a:lnTo>
                  <a:lnTo>
                    <a:pt x="117" y="67"/>
                  </a:lnTo>
                  <a:lnTo>
                    <a:pt x="64" y="64"/>
                  </a:lnTo>
                  <a:lnTo>
                    <a:pt x="36" y="90"/>
                  </a:lnTo>
                  <a:lnTo>
                    <a:pt x="31" y="69"/>
                  </a:lnTo>
                  <a:lnTo>
                    <a:pt x="20" y="74"/>
                  </a:lnTo>
                  <a:lnTo>
                    <a:pt x="18" y="95"/>
                  </a:lnTo>
                  <a:lnTo>
                    <a:pt x="0" y="105"/>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28" name="Freeform 528"/>
            <p:cNvSpPr/>
            <p:nvPr/>
          </p:nvSpPr>
          <p:spPr bwMode="auto">
            <a:xfrm>
              <a:off x="3142" y="1497"/>
              <a:ext cx="436" cy="214"/>
            </a:xfrm>
            <a:custGeom>
              <a:avLst/>
              <a:gdLst/>
              <a:ahLst/>
              <a:cxnLst>
                <a:cxn ang="0">
                  <a:pos x="18" y="134"/>
                </a:cxn>
                <a:cxn ang="0">
                  <a:pos x="70" y="145"/>
                </a:cxn>
                <a:cxn ang="0">
                  <a:pos x="65" y="179"/>
                </a:cxn>
                <a:cxn ang="0">
                  <a:pos x="52" y="194"/>
                </a:cxn>
                <a:cxn ang="0">
                  <a:pos x="49" y="218"/>
                </a:cxn>
                <a:cxn ang="0">
                  <a:pos x="70" y="236"/>
                </a:cxn>
                <a:cxn ang="0">
                  <a:pos x="118" y="244"/>
                </a:cxn>
                <a:cxn ang="0">
                  <a:pos x="136" y="184"/>
                </a:cxn>
                <a:cxn ang="0">
                  <a:pos x="165" y="168"/>
                </a:cxn>
                <a:cxn ang="0">
                  <a:pos x="183" y="155"/>
                </a:cxn>
                <a:cxn ang="0">
                  <a:pos x="220" y="157"/>
                </a:cxn>
                <a:cxn ang="0">
                  <a:pos x="209" y="186"/>
                </a:cxn>
                <a:cxn ang="0">
                  <a:pos x="214" y="204"/>
                </a:cxn>
                <a:cxn ang="0">
                  <a:pos x="270" y="218"/>
                </a:cxn>
                <a:cxn ang="0">
                  <a:pos x="304" y="249"/>
                </a:cxn>
                <a:cxn ang="0">
                  <a:pos x="353" y="223"/>
                </a:cxn>
                <a:cxn ang="0">
                  <a:pos x="424" y="218"/>
                </a:cxn>
                <a:cxn ang="0">
                  <a:pos x="474" y="239"/>
                </a:cxn>
                <a:cxn ang="0">
                  <a:pos x="471" y="189"/>
                </a:cxn>
                <a:cxn ang="0">
                  <a:pos x="516" y="145"/>
                </a:cxn>
                <a:cxn ang="0">
                  <a:pos x="558" y="123"/>
                </a:cxn>
                <a:cxn ang="0">
                  <a:pos x="553" y="92"/>
                </a:cxn>
                <a:cxn ang="0">
                  <a:pos x="532" y="89"/>
                </a:cxn>
                <a:cxn ang="0">
                  <a:pos x="476" y="74"/>
                </a:cxn>
                <a:cxn ang="0">
                  <a:pos x="456" y="71"/>
                </a:cxn>
                <a:cxn ang="0">
                  <a:pos x="403" y="16"/>
                </a:cxn>
                <a:cxn ang="0">
                  <a:pos x="338" y="32"/>
                </a:cxn>
                <a:cxn ang="0">
                  <a:pos x="314" y="0"/>
                </a:cxn>
                <a:cxn ang="0">
                  <a:pos x="220" y="24"/>
                </a:cxn>
                <a:cxn ang="0">
                  <a:pos x="196" y="71"/>
                </a:cxn>
                <a:cxn ang="0">
                  <a:pos x="206" y="94"/>
                </a:cxn>
                <a:cxn ang="0">
                  <a:pos x="130" y="92"/>
                </a:cxn>
                <a:cxn ang="0">
                  <a:pos x="65" y="66"/>
                </a:cxn>
                <a:cxn ang="0">
                  <a:pos x="31" y="71"/>
                </a:cxn>
                <a:cxn ang="0">
                  <a:pos x="18" y="97"/>
                </a:cxn>
              </a:cxnLst>
              <a:rect l="0" t="0" r="r" b="b"/>
              <a:pathLst>
                <a:path w="588" h="250">
                  <a:moveTo>
                    <a:pt x="0" y="108"/>
                  </a:moveTo>
                  <a:lnTo>
                    <a:pt x="18" y="134"/>
                  </a:lnTo>
                  <a:lnTo>
                    <a:pt x="10" y="157"/>
                  </a:lnTo>
                  <a:lnTo>
                    <a:pt x="70" y="145"/>
                  </a:lnTo>
                  <a:lnTo>
                    <a:pt x="102" y="181"/>
                  </a:lnTo>
                  <a:lnTo>
                    <a:pt x="65" y="179"/>
                  </a:lnTo>
                  <a:lnTo>
                    <a:pt x="52" y="181"/>
                  </a:lnTo>
                  <a:lnTo>
                    <a:pt x="52" y="194"/>
                  </a:lnTo>
                  <a:lnTo>
                    <a:pt x="34" y="194"/>
                  </a:lnTo>
                  <a:lnTo>
                    <a:pt x="49" y="218"/>
                  </a:lnTo>
                  <a:lnTo>
                    <a:pt x="70" y="223"/>
                  </a:lnTo>
                  <a:lnTo>
                    <a:pt x="70" y="236"/>
                  </a:lnTo>
                  <a:lnTo>
                    <a:pt x="102" y="228"/>
                  </a:lnTo>
                  <a:lnTo>
                    <a:pt x="118" y="244"/>
                  </a:lnTo>
                  <a:lnTo>
                    <a:pt x="125" y="246"/>
                  </a:lnTo>
                  <a:lnTo>
                    <a:pt x="136" y="184"/>
                  </a:lnTo>
                  <a:lnTo>
                    <a:pt x="162" y="176"/>
                  </a:lnTo>
                  <a:lnTo>
                    <a:pt x="165" y="168"/>
                  </a:lnTo>
                  <a:lnTo>
                    <a:pt x="172" y="160"/>
                  </a:lnTo>
                  <a:lnTo>
                    <a:pt x="183" y="155"/>
                  </a:lnTo>
                  <a:lnTo>
                    <a:pt x="196" y="152"/>
                  </a:lnTo>
                  <a:lnTo>
                    <a:pt x="220" y="157"/>
                  </a:lnTo>
                  <a:lnTo>
                    <a:pt x="204" y="165"/>
                  </a:lnTo>
                  <a:lnTo>
                    <a:pt x="209" y="186"/>
                  </a:lnTo>
                  <a:lnTo>
                    <a:pt x="201" y="194"/>
                  </a:lnTo>
                  <a:lnTo>
                    <a:pt x="214" y="204"/>
                  </a:lnTo>
                  <a:lnTo>
                    <a:pt x="251" y="197"/>
                  </a:lnTo>
                  <a:lnTo>
                    <a:pt x="270" y="218"/>
                  </a:lnTo>
                  <a:lnTo>
                    <a:pt x="277" y="244"/>
                  </a:lnTo>
                  <a:lnTo>
                    <a:pt x="304" y="249"/>
                  </a:lnTo>
                  <a:lnTo>
                    <a:pt x="338" y="226"/>
                  </a:lnTo>
                  <a:lnTo>
                    <a:pt x="353" y="223"/>
                  </a:lnTo>
                  <a:lnTo>
                    <a:pt x="385" y="223"/>
                  </a:lnTo>
                  <a:lnTo>
                    <a:pt x="424" y="218"/>
                  </a:lnTo>
                  <a:lnTo>
                    <a:pt x="461" y="221"/>
                  </a:lnTo>
                  <a:lnTo>
                    <a:pt x="474" y="239"/>
                  </a:lnTo>
                  <a:lnTo>
                    <a:pt x="482" y="215"/>
                  </a:lnTo>
                  <a:lnTo>
                    <a:pt x="471" y="189"/>
                  </a:lnTo>
                  <a:lnTo>
                    <a:pt x="508" y="181"/>
                  </a:lnTo>
                  <a:lnTo>
                    <a:pt x="516" y="145"/>
                  </a:lnTo>
                  <a:lnTo>
                    <a:pt x="555" y="150"/>
                  </a:lnTo>
                  <a:lnTo>
                    <a:pt x="558" y="123"/>
                  </a:lnTo>
                  <a:lnTo>
                    <a:pt x="587" y="113"/>
                  </a:lnTo>
                  <a:lnTo>
                    <a:pt x="553" y="92"/>
                  </a:lnTo>
                  <a:lnTo>
                    <a:pt x="553" y="79"/>
                  </a:lnTo>
                  <a:lnTo>
                    <a:pt x="532" y="89"/>
                  </a:lnTo>
                  <a:lnTo>
                    <a:pt x="500" y="69"/>
                  </a:lnTo>
                  <a:lnTo>
                    <a:pt x="476" y="74"/>
                  </a:lnTo>
                  <a:lnTo>
                    <a:pt x="464" y="60"/>
                  </a:lnTo>
                  <a:lnTo>
                    <a:pt x="456" y="71"/>
                  </a:lnTo>
                  <a:lnTo>
                    <a:pt x="403" y="24"/>
                  </a:lnTo>
                  <a:lnTo>
                    <a:pt x="403" y="16"/>
                  </a:lnTo>
                  <a:lnTo>
                    <a:pt x="366" y="39"/>
                  </a:lnTo>
                  <a:lnTo>
                    <a:pt x="338" y="32"/>
                  </a:lnTo>
                  <a:lnTo>
                    <a:pt x="332" y="5"/>
                  </a:lnTo>
                  <a:lnTo>
                    <a:pt x="314" y="0"/>
                  </a:lnTo>
                  <a:lnTo>
                    <a:pt x="301" y="16"/>
                  </a:lnTo>
                  <a:lnTo>
                    <a:pt x="220" y="24"/>
                  </a:lnTo>
                  <a:lnTo>
                    <a:pt x="212" y="60"/>
                  </a:lnTo>
                  <a:lnTo>
                    <a:pt x="196" y="71"/>
                  </a:lnTo>
                  <a:lnTo>
                    <a:pt x="214" y="81"/>
                  </a:lnTo>
                  <a:lnTo>
                    <a:pt x="206" y="94"/>
                  </a:lnTo>
                  <a:lnTo>
                    <a:pt x="162" y="79"/>
                  </a:lnTo>
                  <a:lnTo>
                    <a:pt x="130" y="92"/>
                  </a:lnTo>
                  <a:lnTo>
                    <a:pt x="118" y="69"/>
                  </a:lnTo>
                  <a:lnTo>
                    <a:pt x="65" y="66"/>
                  </a:lnTo>
                  <a:lnTo>
                    <a:pt x="36" y="92"/>
                  </a:lnTo>
                  <a:lnTo>
                    <a:pt x="31" y="71"/>
                  </a:lnTo>
                  <a:lnTo>
                    <a:pt x="20" y="76"/>
                  </a:lnTo>
                  <a:lnTo>
                    <a:pt x="18" y="97"/>
                  </a:lnTo>
                  <a:lnTo>
                    <a:pt x="0" y="10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29" name="Freeform 529"/>
            <p:cNvSpPr/>
            <p:nvPr/>
          </p:nvSpPr>
          <p:spPr bwMode="auto">
            <a:xfrm>
              <a:off x="3235" y="1647"/>
              <a:ext cx="186" cy="120"/>
            </a:xfrm>
            <a:custGeom>
              <a:avLst/>
              <a:gdLst/>
              <a:ahLst/>
              <a:cxnLst>
                <a:cxn ang="0">
                  <a:pos x="0" y="67"/>
                </a:cxn>
                <a:cxn ang="0">
                  <a:pos x="11" y="65"/>
                </a:cxn>
                <a:cxn ang="0">
                  <a:pos x="11" y="58"/>
                </a:cxn>
                <a:cxn ang="0">
                  <a:pos x="33" y="45"/>
                </a:cxn>
                <a:cxn ang="0">
                  <a:pos x="49" y="55"/>
                </a:cxn>
                <a:cxn ang="0">
                  <a:pos x="52" y="76"/>
                </a:cxn>
                <a:cxn ang="0">
                  <a:pos x="67" y="67"/>
                </a:cxn>
                <a:cxn ang="0">
                  <a:pos x="77" y="70"/>
                </a:cxn>
                <a:cxn ang="0">
                  <a:pos x="93" y="103"/>
                </a:cxn>
                <a:cxn ang="0">
                  <a:pos x="126" y="123"/>
                </a:cxn>
                <a:cxn ang="0">
                  <a:pos x="151" y="130"/>
                </a:cxn>
                <a:cxn ang="0">
                  <a:pos x="151" y="140"/>
                </a:cxn>
                <a:cxn ang="0">
                  <a:pos x="170" y="140"/>
                </a:cxn>
                <a:cxn ang="0">
                  <a:pos x="175" y="113"/>
                </a:cxn>
                <a:cxn ang="0">
                  <a:pos x="170" y="100"/>
                </a:cxn>
                <a:cxn ang="0">
                  <a:pos x="159" y="103"/>
                </a:cxn>
                <a:cxn ang="0">
                  <a:pos x="156" y="85"/>
                </a:cxn>
                <a:cxn ang="0">
                  <a:pos x="170" y="93"/>
                </a:cxn>
                <a:cxn ang="0">
                  <a:pos x="177" y="93"/>
                </a:cxn>
                <a:cxn ang="0">
                  <a:pos x="194" y="73"/>
                </a:cxn>
                <a:cxn ang="0">
                  <a:pos x="218" y="76"/>
                </a:cxn>
                <a:cxn ang="0">
                  <a:pos x="223" y="81"/>
                </a:cxn>
                <a:cxn ang="0">
                  <a:pos x="216" y="90"/>
                </a:cxn>
                <a:cxn ang="0">
                  <a:pos x="241" y="81"/>
                </a:cxn>
                <a:cxn ang="0">
                  <a:pos x="244" y="85"/>
                </a:cxn>
                <a:cxn ang="0">
                  <a:pos x="251" y="81"/>
                </a:cxn>
                <a:cxn ang="0">
                  <a:pos x="235" y="65"/>
                </a:cxn>
                <a:cxn ang="0">
                  <a:pos x="223" y="70"/>
                </a:cxn>
                <a:cxn ang="0">
                  <a:pos x="213" y="62"/>
                </a:cxn>
                <a:cxn ang="0">
                  <a:pos x="226" y="50"/>
                </a:cxn>
                <a:cxn ang="0">
                  <a:pos x="223" y="45"/>
                </a:cxn>
                <a:cxn ang="0">
                  <a:pos x="208" y="48"/>
                </a:cxn>
                <a:cxn ang="0">
                  <a:pos x="175" y="70"/>
                </a:cxn>
                <a:cxn ang="0">
                  <a:pos x="148" y="65"/>
                </a:cxn>
                <a:cxn ang="0">
                  <a:pos x="142" y="40"/>
                </a:cxn>
                <a:cxn ang="0">
                  <a:pos x="123" y="20"/>
                </a:cxn>
                <a:cxn ang="0">
                  <a:pos x="87" y="27"/>
                </a:cxn>
                <a:cxn ang="0">
                  <a:pos x="74" y="17"/>
                </a:cxn>
                <a:cxn ang="0">
                  <a:pos x="72" y="22"/>
                </a:cxn>
                <a:cxn ang="0">
                  <a:pos x="64" y="27"/>
                </a:cxn>
                <a:cxn ang="0">
                  <a:pos x="57" y="27"/>
                </a:cxn>
                <a:cxn ang="0">
                  <a:pos x="46" y="22"/>
                </a:cxn>
                <a:cxn ang="0">
                  <a:pos x="39" y="30"/>
                </a:cxn>
                <a:cxn ang="0">
                  <a:pos x="39" y="22"/>
                </a:cxn>
                <a:cxn ang="0">
                  <a:pos x="31" y="20"/>
                </a:cxn>
                <a:cxn ang="0">
                  <a:pos x="31" y="12"/>
                </a:cxn>
                <a:cxn ang="0">
                  <a:pos x="36" y="0"/>
                </a:cxn>
                <a:cxn ang="0">
                  <a:pos x="11" y="8"/>
                </a:cxn>
                <a:cxn ang="0">
                  <a:pos x="0" y="67"/>
                </a:cxn>
              </a:cxnLst>
              <a:rect l="0" t="0" r="r" b="b"/>
              <a:pathLst>
                <a:path w="252" h="141">
                  <a:moveTo>
                    <a:pt x="0" y="67"/>
                  </a:moveTo>
                  <a:lnTo>
                    <a:pt x="11" y="65"/>
                  </a:lnTo>
                  <a:lnTo>
                    <a:pt x="11" y="58"/>
                  </a:lnTo>
                  <a:lnTo>
                    <a:pt x="33" y="45"/>
                  </a:lnTo>
                  <a:lnTo>
                    <a:pt x="49" y="55"/>
                  </a:lnTo>
                  <a:lnTo>
                    <a:pt x="52" y="76"/>
                  </a:lnTo>
                  <a:lnTo>
                    <a:pt x="67" y="67"/>
                  </a:lnTo>
                  <a:lnTo>
                    <a:pt x="77" y="70"/>
                  </a:lnTo>
                  <a:lnTo>
                    <a:pt x="93" y="103"/>
                  </a:lnTo>
                  <a:lnTo>
                    <a:pt x="126" y="123"/>
                  </a:lnTo>
                  <a:lnTo>
                    <a:pt x="151" y="130"/>
                  </a:lnTo>
                  <a:lnTo>
                    <a:pt x="151" y="140"/>
                  </a:lnTo>
                  <a:lnTo>
                    <a:pt x="170" y="140"/>
                  </a:lnTo>
                  <a:lnTo>
                    <a:pt x="175" y="113"/>
                  </a:lnTo>
                  <a:lnTo>
                    <a:pt x="170" y="100"/>
                  </a:lnTo>
                  <a:lnTo>
                    <a:pt x="159" y="103"/>
                  </a:lnTo>
                  <a:lnTo>
                    <a:pt x="156" y="85"/>
                  </a:lnTo>
                  <a:lnTo>
                    <a:pt x="170" y="93"/>
                  </a:lnTo>
                  <a:lnTo>
                    <a:pt x="177" y="93"/>
                  </a:lnTo>
                  <a:lnTo>
                    <a:pt x="194" y="73"/>
                  </a:lnTo>
                  <a:lnTo>
                    <a:pt x="218" y="76"/>
                  </a:lnTo>
                  <a:lnTo>
                    <a:pt x="223" y="81"/>
                  </a:lnTo>
                  <a:lnTo>
                    <a:pt x="216" y="90"/>
                  </a:lnTo>
                  <a:lnTo>
                    <a:pt x="241" y="81"/>
                  </a:lnTo>
                  <a:lnTo>
                    <a:pt x="244" y="85"/>
                  </a:lnTo>
                  <a:lnTo>
                    <a:pt x="251" y="81"/>
                  </a:lnTo>
                  <a:lnTo>
                    <a:pt x="235" y="65"/>
                  </a:lnTo>
                  <a:lnTo>
                    <a:pt x="223" y="70"/>
                  </a:lnTo>
                  <a:lnTo>
                    <a:pt x="213" y="62"/>
                  </a:lnTo>
                  <a:lnTo>
                    <a:pt x="226" y="50"/>
                  </a:lnTo>
                  <a:lnTo>
                    <a:pt x="223" y="45"/>
                  </a:lnTo>
                  <a:lnTo>
                    <a:pt x="208" y="48"/>
                  </a:lnTo>
                  <a:lnTo>
                    <a:pt x="175" y="70"/>
                  </a:lnTo>
                  <a:lnTo>
                    <a:pt x="148" y="65"/>
                  </a:lnTo>
                  <a:lnTo>
                    <a:pt x="142" y="40"/>
                  </a:lnTo>
                  <a:lnTo>
                    <a:pt x="123" y="20"/>
                  </a:lnTo>
                  <a:lnTo>
                    <a:pt x="87" y="27"/>
                  </a:lnTo>
                  <a:lnTo>
                    <a:pt x="74" y="17"/>
                  </a:lnTo>
                  <a:lnTo>
                    <a:pt x="72" y="22"/>
                  </a:lnTo>
                  <a:lnTo>
                    <a:pt x="64" y="27"/>
                  </a:lnTo>
                  <a:lnTo>
                    <a:pt x="57" y="27"/>
                  </a:lnTo>
                  <a:lnTo>
                    <a:pt x="46" y="22"/>
                  </a:lnTo>
                  <a:lnTo>
                    <a:pt x="39" y="30"/>
                  </a:lnTo>
                  <a:lnTo>
                    <a:pt x="39" y="22"/>
                  </a:lnTo>
                  <a:lnTo>
                    <a:pt x="31" y="20"/>
                  </a:lnTo>
                  <a:lnTo>
                    <a:pt x="31" y="12"/>
                  </a:lnTo>
                  <a:lnTo>
                    <a:pt x="36" y="0"/>
                  </a:lnTo>
                  <a:lnTo>
                    <a:pt x="11" y="8"/>
                  </a:lnTo>
                  <a:lnTo>
                    <a:pt x="0" y="6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30" name="Freeform 530"/>
            <p:cNvSpPr/>
            <p:nvPr/>
          </p:nvSpPr>
          <p:spPr bwMode="auto">
            <a:xfrm>
              <a:off x="3235" y="1647"/>
              <a:ext cx="191" cy="125"/>
            </a:xfrm>
            <a:custGeom>
              <a:avLst/>
              <a:gdLst/>
              <a:ahLst/>
              <a:cxnLst>
                <a:cxn ang="0">
                  <a:pos x="0" y="70"/>
                </a:cxn>
                <a:cxn ang="0">
                  <a:pos x="11" y="68"/>
                </a:cxn>
                <a:cxn ang="0">
                  <a:pos x="11" y="60"/>
                </a:cxn>
                <a:cxn ang="0">
                  <a:pos x="34" y="47"/>
                </a:cxn>
                <a:cxn ang="0">
                  <a:pos x="50" y="57"/>
                </a:cxn>
                <a:cxn ang="0">
                  <a:pos x="53" y="79"/>
                </a:cxn>
                <a:cxn ang="0">
                  <a:pos x="69" y="70"/>
                </a:cxn>
                <a:cxn ang="0">
                  <a:pos x="79" y="73"/>
                </a:cxn>
                <a:cxn ang="0">
                  <a:pos x="95" y="107"/>
                </a:cxn>
                <a:cxn ang="0">
                  <a:pos x="129" y="128"/>
                </a:cxn>
                <a:cxn ang="0">
                  <a:pos x="155" y="136"/>
                </a:cxn>
                <a:cxn ang="0">
                  <a:pos x="155" y="146"/>
                </a:cxn>
                <a:cxn ang="0">
                  <a:pos x="174" y="146"/>
                </a:cxn>
                <a:cxn ang="0">
                  <a:pos x="179" y="118"/>
                </a:cxn>
                <a:cxn ang="0">
                  <a:pos x="174" y="104"/>
                </a:cxn>
                <a:cxn ang="0">
                  <a:pos x="163" y="107"/>
                </a:cxn>
                <a:cxn ang="0">
                  <a:pos x="160" y="89"/>
                </a:cxn>
                <a:cxn ang="0">
                  <a:pos x="174" y="97"/>
                </a:cxn>
                <a:cxn ang="0">
                  <a:pos x="181" y="97"/>
                </a:cxn>
                <a:cxn ang="0">
                  <a:pos x="199" y="76"/>
                </a:cxn>
                <a:cxn ang="0">
                  <a:pos x="223" y="79"/>
                </a:cxn>
                <a:cxn ang="0">
                  <a:pos x="228" y="84"/>
                </a:cxn>
                <a:cxn ang="0">
                  <a:pos x="221" y="94"/>
                </a:cxn>
                <a:cxn ang="0">
                  <a:pos x="247" y="84"/>
                </a:cxn>
                <a:cxn ang="0">
                  <a:pos x="250" y="89"/>
                </a:cxn>
                <a:cxn ang="0">
                  <a:pos x="257" y="84"/>
                </a:cxn>
                <a:cxn ang="0">
                  <a:pos x="241" y="68"/>
                </a:cxn>
                <a:cxn ang="0">
                  <a:pos x="228" y="73"/>
                </a:cxn>
                <a:cxn ang="0">
                  <a:pos x="218" y="65"/>
                </a:cxn>
                <a:cxn ang="0">
                  <a:pos x="231" y="52"/>
                </a:cxn>
                <a:cxn ang="0">
                  <a:pos x="228" y="47"/>
                </a:cxn>
                <a:cxn ang="0">
                  <a:pos x="213" y="50"/>
                </a:cxn>
                <a:cxn ang="0">
                  <a:pos x="179" y="73"/>
                </a:cxn>
                <a:cxn ang="0">
                  <a:pos x="152" y="68"/>
                </a:cxn>
                <a:cxn ang="0">
                  <a:pos x="145" y="42"/>
                </a:cxn>
                <a:cxn ang="0">
                  <a:pos x="126" y="21"/>
                </a:cxn>
                <a:cxn ang="0">
                  <a:pos x="89" y="28"/>
                </a:cxn>
                <a:cxn ang="0">
                  <a:pos x="76" y="18"/>
                </a:cxn>
                <a:cxn ang="0">
                  <a:pos x="74" y="23"/>
                </a:cxn>
                <a:cxn ang="0">
                  <a:pos x="66" y="28"/>
                </a:cxn>
                <a:cxn ang="0">
                  <a:pos x="58" y="28"/>
                </a:cxn>
                <a:cxn ang="0">
                  <a:pos x="47" y="23"/>
                </a:cxn>
                <a:cxn ang="0">
                  <a:pos x="40" y="31"/>
                </a:cxn>
                <a:cxn ang="0">
                  <a:pos x="40" y="23"/>
                </a:cxn>
                <a:cxn ang="0">
                  <a:pos x="32" y="21"/>
                </a:cxn>
                <a:cxn ang="0">
                  <a:pos x="32" y="13"/>
                </a:cxn>
                <a:cxn ang="0">
                  <a:pos x="37" y="0"/>
                </a:cxn>
                <a:cxn ang="0">
                  <a:pos x="11" y="8"/>
                </a:cxn>
                <a:cxn ang="0">
                  <a:pos x="0" y="70"/>
                </a:cxn>
              </a:cxnLst>
              <a:rect l="0" t="0" r="r" b="b"/>
              <a:pathLst>
                <a:path w="258" h="147">
                  <a:moveTo>
                    <a:pt x="0" y="70"/>
                  </a:moveTo>
                  <a:lnTo>
                    <a:pt x="11" y="68"/>
                  </a:lnTo>
                  <a:lnTo>
                    <a:pt x="11" y="60"/>
                  </a:lnTo>
                  <a:lnTo>
                    <a:pt x="34" y="47"/>
                  </a:lnTo>
                  <a:lnTo>
                    <a:pt x="50" y="57"/>
                  </a:lnTo>
                  <a:lnTo>
                    <a:pt x="53" y="79"/>
                  </a:lnTo>
                  <a:lnTo>
                    <a:pt x="69" y="70"/>
                  </a:lnTo>
                  <a:lnTo>
                    <a:pt x="79" y="73"/>
                  </a:lnTo>
                  <a:lnTo>
                    <a:pt x="95" y="107"/>
                  </a:lnTo>
                  <a:lnTo>
                    <a:pt x="129" y="128"/>
                  </a:lnTo>
                  <a:lnTo>
                    <a:pt x="155" y="136"/>
                  </a:lnTo>
                  <a:lnTo>
                    <a:pt x="155" y="146"/>
                  </a:lnTo>
                  <a:lnTo>
                    <a:pt x="174" y="146"/>
                  </a:lnTo>
                  <a:lnTo>
                    <a:pt x="179" y="118"/>
                  </a:lnTo>
                  <a:lnTo>
                    <a:pt x="174" y="104"/>
                  </a:lnTo>
                  <a:lnTo>
                    <a:pt x="163" y="107"/>
                  </a:lnTo>
                  <a:lnTo>
                    <a:pt x="160" y="89"/>
                  </a:lnTo>
                  <a:lnTo>
                    <a:pt x="174" y="97"/>
                  </a:lnTo>
                  <a:lnTo>
                    <a:pt x="181" y="97"/>
                  </a:lnTo>
                  <a:lnTo>
                    <a:pt x="199" y="76"/>
                  </a:lnTo>
                  <a:lnTo>
                    <a:pt x="223" y="79"/>
                  </a:lnTo>
                  <a:lnTo>
                    <a:pt x="228" y="84"/>
                  </a:lnTo>
                  <a:lnTo>
                    <a:pt x="221" y="94"/>
                  </a:lnTo>
                  <a:lnTo>
                    <a:pt x="247" y="84"/>
                  </a:lnTo>
                  <a:lnTo>
                    <a:pt x="250" y="89"/>
                  </a:lnTo>
                  <a:lnTo>
                    <a:pt x="257" y="84"/>
                  </a:lnTo>
                  <a:lnTo>
                    <a:pt x="241" y="68"/>
                  </a:lnTo>
                  <a:lnTo>
                    <a:pt x="228" y="73"/>
                  </a:lnTo>
                  <a:lnTo>
                    <a:pt x="218" y="65"/>
                  </a:lnTo>
                  <a:lnTo>
                    <a:pt x="231" y="52"/>
                  </a:lnTo>
                  <a:lnTo>
                    <a:pt x="228" y="47"/>
                  </a:lnTo>
                  <a:lnTo>
                    <a:pt x="213" y="50"/>
                  </a:lnTo>
                  <a:lnTo>
                    <a:pt x="179" y="73"/>
                  </a:lnTo>
                  <a:lnTo>
                    <a:pt x="152" y="68"/>
                  </a:lnTo>
                  <a:lnTo>
                    <a:pt x="145" y="42"/>
                  </a:lnTo>
                  <a:lnTo>
                    <a:pt x="126" y="21"/>
                  </a:lnTo>
                  <a:lnTo>
                    <a:pt x="89" y="28"/>
                  </a:lnTo>
                  <a:lnTo>
                    <a:pt x="76" y="18"/>
                  </a:lnTo>
                  <a:lnTo>
                    <a:pt x="74" y="23"/>
                  </a:lnTo>
                  <a:lnTo>
                    <a:pt x="66" y="28"/>
                  </a:lnTo>
                  <a:lnTo>
                    <a:pt x="58" y="28"/>
                  </a:lnTo>
                  <a:lnTo>
                    <a:pt x="47" y="23"/>
                  </a:lnTo>
                  <a:lnTo>
                    <a:pt x="40" y="31"/>
                  </a:lnTo>
                  <a:lnTo>
                    <a:pt x="40" y="23"/>
                  </a:lnTo>
                  <a:lnTo>
                    <a:pt x="32" y="21"/>
                  </a:lnTo>
                  <a:lnTo>
                    <a:pt x="32" y="13"/>
                  </a:lnTo>
                  <a:lnTo>
                    <a:pt x="37" y="0"/>
                  </a:lnTo>
                  <a:lnTo>
                    <a:pt x="11" y="8"/>
                  </a:lnTo>
                  <a:lnTo>
                    <a:pt x="0" y="7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1" name="Freeform 531"/>
            <p:cNvSpPr/>
            <p:nvPr/>
          </p:nvSpPr>
          <p:spPr bwMode="auto">
            <a:xfrm>
              <a:off x="3259" y="1626"/>
              <a:ext cx="42" cy="44"/>
            </a:xfrm>
            <a:custGeom>
              <a:avLst/>
              <a:gdLst/>
              <a:ahLst/>
              <a:cxnLst>
                <a:cxn ang="0">
                  <a:pos x="57" y="4"/>
                </a:cxn>
                <a:cxn ang="0">
                  <a:pos x="35" y="0"/>
                </a:cxn>
                <a:cxn ang="0">
                  <a:pos x="24" y="3"/>
                </a:cxn>
                <a:cxn ang="0">
                  <a:pos x="14" y="7"/>
                </a:cxn>
                <a:cxn ang="0">
                  <a:pos x="7" y="14"/>
                </a:cxn>
                <a:cxn ang="0">
                  <a:pos x="5" y="21"/>
                </a:cxn>
                <a:cxn ang="0">
                  <a:pos x="0" y="33"/>
                </a:cxn>
                <a:cxn ang="0">
                  <a:pos x="0" y="40"/>
                </a:cxn>
                <a:cxn ang="0">
                  <a:pos x="7" y="42"/>
                </a:cxn>
                <a:cxn ang="0">
                  <a:pos x="7" y="49"/>
                </a:cxn>
                <a:cxn ang="0">
                  <a:pos x="14" y="42"/>
                </a:cxn>
                <a:cxn ang="0">
                  <a:pos x="24" y="46"/>
                </a:cxn>
                <a:cxn ang="0">
                  <a:pos x="31" y="46"/>
                </a:cxn>
                <a:cxn ang="0">
                  <a:pos x="38" y="42"/>
                </a:cxn>
                <a:cxn ang="0">
                  <a:pos x="40" y="37"/>
                </a:cxn>
                <a:cxn ang="0">
                  <a:pos x="47" y="30"/>
                </a:cxn>
                <a:cxn ang="0">
                  <a:pos x="43" y="12"/>
                </a:cxn>
                <a:cxn ang="0">
                  <a:pos x="57" y="4"/>
                </a:cxn>
              </a:cxnLst>
              <a:rect l="0" t="0" r="r" b="b"/>
              <a:pathLst>
                <a:path w="58" h="50">
                  <a:moveTo>
                    <a:pt x="57" y="4"/>
                  </a:moveTo>
                  <a:lnTo>
                    <a:pt x="35" y="0"/>
                  </a:lnTo>
                  <a:lnTo>
                    <a:pt x="24" y="3"/>
                  </a:lnTo>
                  <a:lnTo>
                    <a:pt x="14" y="7"/>
                  </a:lnTo>
                  <a:lnTo>
                    <a:pt x="7" y="14"/>
                  </a:lnTo>
                  <a:lnTo>
                    <a:pt x="5" y="21"/>
                  </a:lnTo>
                  <a:lnTo>
                    <a:pt x="0" y="33"/>
                  </a:lnTo>
                  <a:lnTo>
                    <a:pt x="0" y="40"/>
                  </a:lnTo>
                  <a:lnTo>
                    <a:pt x="7" y="42"/>
                  </a:lnTo>
                  <a:lnTo>
                    <a:pt x="7" y="49"/>
                  </a:lnTo>
                  <a:lnTo>
                    <a:pt x="14" y="42"/>
                  </a:lnTo>
                  <a:lnTo>
                    <a:pt x="24" y="46"/>
                  </a:lnTo>
                  <a:lnTo>
                    <a:pt x="31" y="46"/>
                  </a:lnTo>
                  <a:lnTo>
                    <a:pt x="38" y="42"/>
                  </a:lnTo>
                  <a:lnTo>
                    <a:pt x="40" y="37"/>
                  </a:lnTo>
                  <a:lnTo>
                    <a:pt x="47" y="30"/>
                  </a:lnTo>
                  <a:lnTo>
                    <a:pt x="43" y="12"/>
                  </a:lnTo>
                  <a:lnTo>
                    <a:pt x="57" y="4"/>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32" name="Freeform 532"/>
            <p:cNvSpPr/>
            <p:nvPr/>
          </p:nvSpPr>
          <p:spPr bwMode="auto">
            <a:xfrm>
              <a:off x="3259" y="1626"/>
              <a:ext cx="47" cy="49"/>
            </a:xfrm>
            <a:custGeom>
              <a:avLst/>
              <a:gdLst/>
              <a:ahLst/>
              <a:cxnLst>
                <a:cxn ang="0">
                  <a:pos x="63" y="5"/>
                </a:cxn>
                <a:cxn ang="0">
                  <a:pos x="39" y="0"/>
                </a:cxn>
                <a:cxn ang="0">
                  <a:pos x="26" y="3"/>
                </a:cxn>
                <a:cxn ang="0">
                  <a:pos x="15" y="8"/>
                </a:cxn>
                <a:cxn ang="0">
                  <a:pos x="8" y="16"/>
                </a:cxn>
                <a:cxn ang="0">
                  <a:pos x="5" y="24"/>
                </a:cxn>
                <a:cxn ang="0">
                  <a:pos x="0" y="37"/>
                </a:cxn>
                <a:cxn ang="0">
                  <a:pos x="0" y="45"/>
                </a:cxn>
                <a:cxn ang="0">
                  <a:pos x="8" y="47"/>
                </a:cxn>
                <a:cxn ang="0">
                  <a:pos x="8" y="55"/>
                </a:cxn>
                <a:cxn ang="0">
                  <a:pos x="15" y="47"/>
                </a:cxn>
                <a:cxn ang="0">
                  <a:pos x="26" y="52"/>
                </a:cxn>
                <a:cxn ang="0">
                  <a:pos x="34" y="52"/>
                </a:cxn>
                <a:cxn ang="0">
                  <a:pos x="42" y="47"/>
                </a:cxn>
                <a:cxn ang="0">
                  <a:pos x="44" y="42"/>
                </a:cxn>
                <a:cxn ang="0">
                  <a:pos x="52" y="34"/>
                </a:cxn>
                <a:cxn ang="0">
                  <a:pos x="47" y="13"/>
                </a:cxn>
                <a:cxn ang="0">
                  <a:pos x="63" y="5"/>
                </a:cxn>
              </a:cxnLst>
              <a:rect l="0" t="0" r="r" b="b"/>
              <a:pathLst>
                <a:path w="64" h="56">
                  <a:moveTo>
                    <a:pt x="63" y="5"/>
                  </a:moveTo>
                  <a:lnTo>
                    <a:pt x="39" y="0"/>
                  </a:lnTo>
                  <a:lnTo>
                    <a:pt x="26" y="3"/>
                  </a:lnTo>
                  <a:lnTo>
                    <a:pt x="15" y="8"/>
                  </a:lnTo>
                  <a:lnTo>
                    <a:pt x="8" y="16"/>
                  </a:lnTo>
                  <a:lnTo>
                    <a:pt x="5" y="24"/>
                  </a:lnTo>
                  <a:lnTo>
                    <a:pt x="0" y="37"/>
                  </a:lnTo>
                  <a:lnTo>
                    <a:pt x="0" y="45"/>
                  </a:lnTo>
                  <a:lnTo>
                    <a:pt x="8" y="47"/>
                  </a:lnTo>
                  <a:lnTo>
                    <a:pt x="8" y="55"/>
                  </a:lnTo>
                  <a:lnTo>
                    <a:pt x="15" y="47"/>
                  </a:lnTo>
                  <a:lnTo>
                    <a:pt x="26" y="52"/>
                  </a:lnTo>
                  <a:lnTo>
                    <a:pt x="34" y="52"/>
                  </a:lnTo>
                  <a:lnTo>
                    <a:pt x="42" y="47"/>
                  </a:lnTo>
                  <a:lnTo>
                    <a:pt x="44" y="42"/>
                  </a:lnTo>
                  <a:lnTo>
                    <a:pt x="52" y="34"/>
                  </a:lnTo>
                  <a:lnTo>
                    <a:pt x="47" y="13"/>
                  </a:lnTo>
                  <a:lnTo>
                    <a:pt x="63" y="5"/>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3" name="Freeform 533"/>
            <p:cNvSpPr/>
            <p:nvPr/>
          </p:nvSpPr>
          <p:spPr bwMode="auto">
            <a:xfrm>
              <a:off x="3071" y="1663"/>
              <a:ext cx="95" cy="85"/>
            </a:xfrm>
            <a:custGeom>
              <a:avLst/>
              <a:gdLst/>
              <a:ahLst/>
              <a:cxnLst>
                <a:cxn ang="0">
                  <a:pos x="74" y="3"/>
                </a:cxn>
                <a:cxn ang="0">
                  <a:pos x="58" y="18"/>
                </a:cxn>
                <a:cxn ang="0">
                  <a:pos x="40" y="3"/>
                </a:cxn>
                <a:cxn ang="0">
                  <a:pos x="28" y="0"/>
                </a:cxn>
                <a:cxn ang="0">
                  <a:pos x="28" y="8"/>
                </a:cxn>
                <a:cxn ang="0">
                  <a:pos x="40" y="12"/>
                </a:cxn>
                <a:cxn ang="0">
                  <a:pos x="48" y="27"/>
                </a:cxn>
                <a:cxn ang="0">
                  <a:pos x="32" y="25"/>
                </a:cxn>
                <a:cxn ang="0">
                  <a:pos x="28" y="27"/>
                </a:cxn>
                <a:cxn ang="0">
                  <a:pos x="5" y="25"/>
                </a:cxn>
                <a:cxn ang="0">
                  <a:pos x="0" y="27"/>
                </a:cxn>
                <a:cxn ang="0">
                  <a:pos x="2" y="49"/>
                </a:cxn>
                <a:cxn ang="0">
                  <a:pos x="20" y="49"/>
                </a:cxn>
                <a:cxn ang="0">
                  <a:pos x="45" y="79"/>
                </a:cxn>
                <a:cxn ang="0">
                  <a:pos x="65" y="94"/>
                </a:cxn>
                <a:cxn ang="0">
                  <a:pos x="91" y="81"/>
                </a:cxn>
                <a:cxn ang="0">
                  <a:pos x="93" y="94"/>
                </a:cxn>
                <a:cxn ang="0">
                  <a:pos x="105" y="99"/>
                </a:cxn>
                <a:cxn ang="0">
                  <a:pos x="115" y="74"/>
                </a:cxn>
                <a:cxn ang="0">
                  <a:pos x="125" y="72"/>
                </a:cxn>
                <a:cxn ang="0">
                  <a:pos x="97" y="44"/>
                </a:cxn>
                <a:cxn ang="0">
                  <a:pos x="88" y="9"/>
                </a:cxn>
                <a:cxn ang="0">
                  <a:pos x="74" y="3"/>
                </a:cxn>
              </a:cxnLst>
              <a:rect l="0" t="0" r="r" b="b"/>
              <a:pathLst>
                <a:path w="126" h="100">
                  <a:moveTo>
                    <a:pt x="74" y="3"/>
                  </a:moveTo>
                  <a:lnTo>
                    <a:pt x="58" y="18"/>
                  </a:lnTo>
                  <a:lnTo>
                    <a:pt x="40" y="3"/>
                  </a:lnTo>
                  <a:lnTo>
                    <a:pt x="28" y="0"/>
                  </a:lnTo>
                  <a:lnTo>
                    <a:pt x="28" y="8"/>
                  </a:lnTo>
                  <a:lnTo>
                    <a:pt x="40" y="12"/>
                  </a:lnTo>
                  <a:lnTo>
                    <a:pt x="48" y="27"/>
                  </a:lnTo>
                  <a:lnTo>
                    <a:pt x="32" y="25"/>
                  </a:lnTo>
                  <a:lnTo>
                    <a:pt x="28" y="27"/>
                  </a:lnTo>
                  <a:lnTo>
                    <a:pt x="5" y="25"/>
                  </a:lnTo>
                  <a:lnTo>
                    <a:pt x="0" y="27"/>
                  </a:lnTo>
                  <a:lnTo>
                    <a:pt x="2" y="49"/>
                  </a:lnTo>
                  <a:lnTo>
                    <a:pt x="20" y="49"/>
                  </a:lnTo>
                  <a:lnTo>
                    <a:pt x="45" y="79"/>
                  </a:lnTo>
                  <a:lnTo>
                    <a:pt x="65" y="94"/>
                  </a:lnTo>
                  <a:lnTo>
                    <a:pt x="91" y="81"/>
                  </a:lnTo>
                  <a:lnTo>
                    <a:pt x="93" y="94"/>
                  </a:lnTo>
                  <a:lnTo>
                    <a:pt x="105" y="99"/>
                  </a:lnTo>
                  <a:lnTo>
                    <a:pt x="115" y="74"/>
                  </a:lnTo>
                  <a:lnTo>
                    <a:pt x="125" y="72"/>
                  </a:lnTo>
                  <a:lnTo>
                    <a:pt x="97" y="44"/>
                  </a:lnTo>
                  <a:lnTo>
                    <a:pt x="88" y="9"/>
                  </a:lnTo>
                  <a:lnTo>
                    <a:pt x="74" y="3"/>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34" name="Freeform 534"/>
            <p:cNvSpPr/>
            <p:nvPr/>
          </p:nvSpPr>
          <p:spPr bwMode="auto">
            <a:xfrm>
              <a:off x="3071" y="1663"/>
              <a:ext cx="99" cy="90"/>
            </a:xfrm>
            <a:custGeom>
              <a:avLst/>
              <a:gdLst/>
              <a:ahLst/>
              <a:cxnLst>
                <a:cxn ang="0">
                  <a:pos x="78" y="3"/>
                </a:cxn>
                <a:cxn ang="0">
                  <a:pos x="61" y="19"/>
                </a:cxn>
                <a:cxn ang="0">
                  <a:pos x="42" y="3"/>
                </a:cxn>
                <a:cxn ang="0">
                  <a:pos x="29" y="0"/>
                </a:cxn>
                <a:cxn ang="0">
                  <a:pos x="29" y="8"/>
                </a:cxn>
                <a:cxn ang="0">
                  <a:pos x="42" y="13"/>
                </a:cxn>
                <a:cxn ang="0">
                  <a:pos x="50" y="29"/>
                </a:cxn>
                <a:cxn ang="0">
                  <a:pos x="34" y="27"/>
                </a:cxn>
                <a:cxn ang="0">
                  <a:pos x="29" y="29"/>
                </a:cxn>
                <a:cxn ang="0">
                  <a:pos x="5" y="27"/>
                </a:cxn>
                <a:cxn ang="0">
                  <a:pos x="0" y="29"/>
                </a:cxn>
                <a:cxn ang="0">
                  <a:pos x="2" y="52"/>
                </a:cxn>
                <a:cxn ang="0">
                  <a:pos x="21" y="52"/>
                </a:cxn>
                <a:cxn ang="0">
                  <a:pos x="47" y="84"/>
                </a:cxn>
                <a:cxn ang="0">
                  <a:pos x="68" y="100"/>
                </a:cxn>
                <a:cxn ang="0">
                  <a:pos x="95" y="86"/>
                </a:cxn>
                <a:cxn ang="0">
                  <a:pos x="97" y="100"/>
                </a:cxn>
                <a:cxn ang="0">
                  <a:pos x="110" y="105"/>
                </a:cxn>
                <a:cxn ang="0">
                  <a:pos x="121" y="79"/>
                </a:cxn>
                <a:cxn ang="0">
                  <a:pos x="131" y="76"/>
                </a:cxn>
                <a:cxn ang="0">
                  <a:pos x="102" y="47"/>
                </a:cxn>
                <a:cxn ang="0">
                  <a:pos x="92" y="10"/>
                </a:cxn>
                <a:cxn ang="0">
                  <a:pos x="78" y="3"/>
                </a:cxn>
              </a:cxnLst>
              <a:rect l="0" t="0" r="r" b="b"/>
              <a:pathLst>
                <a:path w="132" h="106">
                  <a:moveTo>
                    <a:pt x="78" y="3"/>
                  </a:moveTo>
                  <a:lnTo>
                    <a:pt x="61" y="19"/>
                  </a:lnTo>
                  <a:lnTo>
                    <a:pt x="42" y="3"/>
                  </a:lnTo>
                  <a:lnTo>
                    <a:pt x="29" y="0"/>
                  </a:lnTo>
                  <a:lnTo>
                    <a:pt x="29" y="8"/>
                  </a:lnTo>
                  <a:lnTo>
                    <a:pt x="42" y="13"/>
                  </a:lnTo>
                  <a:lnTo>
                    <a:pt x="50" y="29"/>
                  </a:lnTo>
                  <a:lnTo>
                    <a:pt x="34" y="27"/>
                  </a:lnTo>
                  <a:lnTo>
                    <a:pt x="29" y="29"/>
                  </a:lnTo>
                  <a:lnTo>
                    <a:pt x="5" y="27"/>
                  </a:lnTo>
                  <a:lnTo>
                    <a:pt x="0" y="29"/>
                  </a:lnTo>
                  <a:lnTo>
                    <a:pt x="2" y="52"/>
                  </a:lnTo>
                  <a:lnTo>
                    <a:pt x="21" y="52"/>
                  </a:lnTo>
                  <a:lnTo>
                    <a:pt x="47" y="84"/>
                  </a:lnTo>
                  <a:lnTo>
                    <a:pt x="68" y="100"/>
                  </a:lnTo>
                  <a:lnTo>
                    <a:pt x="95" y="86"/>
                  </a:lnTo>
                  <a:lnTo>
                    <a:pt x="97" y="100"/>
                  </a:lnTo>
                  <a:lnTo>
                    <a:pt x="110" y="105"/>
                  </a:lnTo>
                  <a:lnTo>
                    <a:pt x="121" y="79"/>
                  </a:lnTo>
                  <a:lnTo>
                    <a:pt x="131" y="76"/>
                  </a:lnTo>
                  <a:lnTo>
                    <a:pt x="102" y="47"/>
                  </a:lnTo>
                  <a:lnTo>
                    <a:pt x="92" y="10"/>
                  </a:lnTo>
                  <a:lnTo>
                    <a:pt x="78" y="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5" name="Freeform 535"/>
            <p:cNvSpPr/>
            <p:nvPr/>
          </p:nvSpPr>
          <p:spPr bwMode="auto">
            <a:xfrm>
              <a:off x="3071" y="1685"/>
              <a:ext cx="64" cy="55"/>
            </a:xfrm>
            <a:custGeom>
              <a:avLst/>
              <a:gdLst/>
              <a:ahLst/>
              <a:cxnLst>
                <a:cxn ang="0">
                  <a:pos x="0" y="2"/>
                </a:cxn>
                <a:cxn ang="0">
                  <a:pos x="2" y="23"/>
                </a:cxn>
                <a:cxn ang="0">
                  <a:pos x="20" y="23"/>
                </a:cxn>
                <a:cxn ang="0">
                  <a:pos x="36" y="40"/>
                </a:cxn>
                <a:cxn ang="0">
                  <a:pos x="47" y="40"/>
                </a:cxn>
                <a:cxn ang="0">
                  <a:pos x="54" y="47"/>
                </a:cxn>
                <a:cxn ang="0">
                  <a:pos x="63" y="49"/>
                </a:cxn>
                <a:cxn ang="0">
                  <a:pos x="73" y="62"/>
                </a:cxn>
                <a:cxn ang="0">
                  <a:pos x="83" y="57"/>
                </a:cxn>
                <a:cxn ang="0">
                  <a:pos x="73" y="40"/>
                </a:cxn>
                <a:cxn ang="0">
                  <a:pos x="59" y="33"/>
                </a:cxn>
                <a:cxn ang="0">
                  <a:pos x="59" y="21"/>
                </a:cxn>
                <a:cxn ang="0">
                  <a:pos x="49" y="9"/>
                </a:cxn>
                <a:cxn ang="0">
                  <a:pos x="32" y="0"/>
                </a:cxn>
                <a:cxn ang="0">
                  <a:pos x="27" y="2"/>
                </a:cxn>
                <a:cxn ang="0">
                  <a:pos x="5" y="0"/>
                </a:cxn>
                <a:cxn ang="0">
                  <a:pos x="0" y="2"/>
                </a:cxn>
              </a:cxnLst>
              <a:rect l="0" t="0" r="r" b="b"/>
              <a:pathLst>
                <a:path w="84" h="63">
                  <a:moveTo>
                    <a:pt x="0" y="2"/>
                  </a:moveTo>
                  <a:lnTo>
                    <a:pt x="2" y="23"/>
                  </a:lnTo>
                  <a:lnTo>
                    <a:pt x="20" y="23"/>
                  </a:lnTo>
                  <a:lnTo>
                    <a:pt x="36" y="40"/>
                  </a:lnTo>
                  <a:lnTo>
                    <a:pt x="47" y="40"/>
                  </a:lnTo>
                  <a:lnTo>
                    <a:pt x="54" y="47"/>
                  </a:lnTo>
                  <a:lnTo>
                    <a:pt x="63" y="49"/>
                  </a:lnTo>
                  <a:lnTo>
                    <a:pt x="73" y="62"/>
                  </a:lnTo>
                  <a:lnTo>
                    <a:pt x="83" y="57"/>
                  </a:lnTo>
                  <a:lnTo>
                    <a:pt x="73" y="40"/>
                  </a:lnTo>
                  <a:lnTo>
                    <a:pt x="59" y="33"/>
                  </a:lnTo>
                  <a:lnTo>
                    <a:pt x="59" y="21"/>
                  </a:lnTo>
                  <a:lnTo>
                    <a:pt x="49" y="9"/>
                  </a:lnTo>
                  <a:lnTo>
                    <a:pt x="32" y="0"/>
                  </a:lnTo>
                  <a:lnTo>
                    <a:pt x="27" y="2"/>
                  </a:lnTo>
                  <a:lnTo>
                    <a:pt x="5" y="0"/>
                  </a:lnTo>
                  <a:lnTo>
                    <a:pt x="0" y="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36" name="Freeform 536"/>
            <p:cNvSpPr/>
            <p:nvPr/>
          </p:nvSpPr>
          <p:spPr bwMode="auto">
            <a:xfrm>
              <a:off x="3071" y="1685"/>
              <a:ext cx="68" cy="60"/>
            </a:xfrm>
            <a:custGeom>
              <a:avLst/>
              <a:gdLst/>
              <a:ahLst/>
              <a:cxnLst>
                <a:cxn ang="0">
                  <a:pos x="0" y="2"/>
                </a:cxn>
                <a:cxn ang="0">
                  <a:pos x="2" y="25"/>
                </a:cxn>
                <a:cxn ang="0">
                  <a:pos x="21" y="25"/>
                </a:cxn>
                <a:cxn ang="0">
                  <a:pos x="39" y="44"/>
                </a:cxn>
                <a:cxn ang="0">
                  <a:pos x="50" y="44"/>
                </a:cxn>
                <a:cxn ang="0">
                  <a:pos x="58" y="52"/>
                </a:cxn>
                <a:cxn ang="0">
                  <a:pos x="68" y="54"/>
                </a:cxn>
                <a:cxn ang="0">
                  <a:pos x="78" y="68"/>
                </a:cxn>
                <a:cxn ang="0">
                  <a:pos x="89" y="62"/>
                </a:cxn>
                <a:cxn ang="0">
                  <a:pos x="78" y="44"/>
                </a:cxn>
                <a:cxn ang="0">
                  <a:pos x="63" y="36"/>
                </a:cxn>
                <a:cxn ang="0">
                  <a:pos x="63" y="23"/>
                </a:cxn>
                <a:cxn ang="0">
                  <a:pos x="53" y="10"/>
                </a:cxn>
                <a:cxn ang="0">
                  <a:pos x="34" y="0"/>
                </a:cxn>
                <a:cxn ang="0">
                  <a:pos x="29" y="2"/>
                </a:cxn>
                <a:cxn ang="0">
                  <a:pos x="5" y="0"/>
                </a:cxn>
                <a:cxn ang="0">
                  <a:pos x="0" y="2"/>
                </a:cxn>
              </a:cxnLst>
              <a:rect l="0" t="0" r="r" b="b"/>
              <a:pathLst>
                <a:path w="90" h="69">
                  <a:moveTo>
                    <a:pt x="0" y="2"/>
                  </a:moveTo>
                  <a:lnTo>
                    <a:pt x="2" y="25"/>
                  </a:lnTo>
                  <a:lnTo>
                    <a:pt x="21" y="25"/>
                  </a:lnTo>
                  <a:lnTo>
                    <a:pt x="39" y="44"/>
                  </a:lnTo>
                  <a:lnTo>
                    <a:pt x="50" y="44"/>
                  </a:lnTo>
                  <a:lnTo>
                    <a:pt x="58" y="52"/>
                  </a:lnTo>
                  <a:lnTo>
                    <a:pt x="68" y="54"/>
                  </a:lnTo>
                  <a:lnTo>
                    <a:pt x="78" y="68"/>
                  </a:lnTo>
                  <a:lnTo>
                    <a:pt x="89" y="62"/>
                  </a:lnTo>
                  <a:lnTo>
                    <a:pt x="78" y="44"/>
                  </a:lnTo>
                  <a:lnTo>
                    <a:pt x="63" y="36"/>
                  </a:lnTo>
                  <a:lnTo>
                    <a:pt x="63" y="23"/>
                  </a:lnTo>
                  <a:lnTo>
                    <a:pt x="53" y="10"/>
                  </a:lnTo>
                  <a:lnTo>
                    <a:pt x="34" y="0"/>
                  </a:lnTo>
                  <a:lnTo>
                    <a:pt x="29" y="2"/>
                  </a:lnTo>
                  <a:lnTo>
                    <a:pt x="5" y="0"/>
                  </a:lnTo>
                  <a:lnTo>
                    <a:pt x="0" y="2"/>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7" name="Freeform 537"/>
            <p:cNvSpPr/>
            <p:nvPr/>
          </p:nvSpPr>
          <p:spPr bwMode="auto">
            <a:xfrm>
              <a:off x="3038" y="1652"/>
              <a:ext cx="66" cy="31"/>
            </a:xfrm>
            <a:custGeom>
              <a:avLst/>
              <a:gdLst/>
              <a:ahLst/>
              <a:cxnLst>
                <a:cxn ang="0">
                  <a:pos x="71" y="11"/>
                </a:cxn>
                <a:cxn ang="0">
                  <a:pos x="59" y="4"/>
                </a:cxn>
                <a:cxn ang="0">
                  <a:pos x="52" y="0"/>
                </a:cxn>
                <a:cxn ang="0">
                  <a:pos x="39" y="4"/>
                </a:cxn>
                <a:cxn ang="0">
                  <a:pos x="32" y="4"/>
                </a:cxn>
                <a:cxn ang="0">
                  <a:pos x="23" y="0"/>
                </a:cxn>
                <a:cxn ang="0">
                  <a:pos x="5" y="4"/>
                </a:cxn>
                <a:cxn ang="0">
                  <a:pos x="0" y="11"/>
                </a:cxn>
                <a:cxn ang="0">
                  <a:pos x="44" y="36"/>
                </a:cxn>
                <a:cxn ang="0">
                  <a:pos x="49" y="34"/>
                </a:cxn>
                <a:cxn ang="0">
                  <a:pos x="71" y="36"/>
                </a:cxn>
                <a:cxn ang="0">
                  <a:pos x="76" y="34"/>
                </a:cxn>
                <a:cxn ang="0">
                  <a:pos x="91" y="36"/>
                </a:cxn>
                <a:cxn ang="0">
                  <a:pos x="83" y="22"/>
                </a:cxn>
                <a:cxn ang="0">
                  <a:pos x="71" y="18"/>
                </a:cxn>
                <a:cxn ang="0">
                  <a:pos x="71" y="11"/>
                </a:cxn>
              </a:cxnLst>
              <a:rect l="0" t="0" r="r" b="b"/>
              <a:pathLst>
                <a:path w="92" h="37">
                  <a:moveTo>
                    <a:pt x="71" y="11"/>
                  </a:moveTo>
                  <a:lnTo>
                    <a:pt x="59" y="4"/>
                  </a:lnTo>
                  <a:lnTo>
                    <a:pt x="52" y="0"/>
                  </a:lnTo>
                  <a:lnTo>
                    <a:pt x="39" y="4"/>
                  </a:lnTo>
                  <a:lnTo>
                    <a:pt x="32" y="4"/>
                  </a:lnTo>
                  <a:lnTo>
                    <a:pt x="23" y="0"/>
                  </a:lnTo>
                  <a:lnTo>
                    <a:pt x="5" y="4"/>
                  </a:lnTo>
                  <a:lnTo>
                    <a:pt x="0" y="11"/>
                  </a:lnTo>
                  <a:lnTo>
                    <a:pt x="44" y="36"/>
                  </a:lnTo>
                  <a:lnTo>
                    <a:pt x="49" y="34"/>
                  </a:lnTo>
                  <a:lnTo>
                    <a:pt x="71" y="36"/>
                  </a:lnTo>
                  <a:lnTo>
                    <a:pt x="76" y="34"/>
                  </a:lnTo>
                  <a:lnTo>
                    <a:pt x="91" y="36"/>
                  </a:lnTo>
                  <a:lnTo>
                    <a:pt x="83" y="22"/>
                  </a:lnTo>
                  <a:lnTo>
                    <a:pt x="71" y="18"/>
                  </a:lnTo>
                  <a:lnTo>
                    <a:pt x="71" y="11"/>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38" name="Freeform 538"/>
            <p:cNvSpPr/>
            <p:nvPr/>
          </p:nvSpPr>
          <p:spPr bwMode="auto">
            <a:xfrm>
              <a:off x="3038" y="1652"/>
              <a:ext cx="72" cy="36"/>
            </a:xfrm>
            <a:custGeom>
              <a:avLst/>
              <a:gdLst/>
              <a:ahLst/>
              <a:cxnLst>
                <a:cxn ang="0">
                  <a:pos x="76" y="13"/>
                </a:cxn>
                <a:cxn ang="0">
                  <a:pos x="63" y="5"/>
                </a:cxn>
                <a:cxn ang="0">
                  <a:pos x="55" y="0"/>
                </a:cxn>
                <a:cxn ang="0">
                  <a:pos x="42" y="5"/>
                </a:cxn>
                <a:cxn ang="0">
                  <a:pos x="34" y="5"/>
                </a:cxn>
                <a:cxn ang="0">
                  <a:pos x="24" y="0"/>
                </a:cxn>
                <a:cxn ang="0">
                  <a:pos x="5" y="5"/>
                </a:cxn>
                <a:cxn ang="0">
                  <a:pos x="0" y="13"/>
                </a:cxn>
                <a:cxn ang="0">
                  <a:pos x="47" y="42"/>
                </a:cxn>
                <a:cxn ang="0">
                  <a:pos x="52" y="40"/>
                </a:cxn>
                <a:cxn ang="0">
                  <a:pos x="76" y="42"/>
                </a:cxn>
                <a:cxn ang="0">
                  <a:pos x="81" y="40"/>
                </a:cxn>
                <a:cxn ang="0">
                  <a:pos x="97" y="42"/>
                </a:cxn>
                <a:cxn ang="0">
                  <a:pos x="89" y="26"/>
                </a:cxn>
                <a:cxn ang="0">
                  <a:pos x="76" y="21"/>
                </a:cxn>
                <a:cxn ang="0">
                  <a:pos x="76" y="13"/>
                </a:cxn>
              </a:cxnLst>
              <a:rect l="0" t="0" r="r" b="b"/>
              <a:pathLst>
                <a:path w="98" h="43">
                  <a:moveTo>
                    <a:pt x="76" y="13"/>
                  </a:moveTo>
                  <a:lnTo>
                    <a:pt x="63" y="5"/>
                  </a:lnTo>
                  <a:lnTo>
                    <a:pt x="55" y="0"/>
                  </a:lnTo>
                  <a:lnTo>
                    <a:pt x="42" y="5"/>
                  </a:lnTo>
                  <a:lnTo>
                    <a:pt x="34" y="5"/>
                  </a:lnTo>
                  <a:lnTo>
                    <a:pt x="24" y="0"/>
                  </a:lnTo>
                  <a:lnTo>
                    <a:pt x="5" y="5"/>
                  </a:lnTo>
                  <a:lnTo>
                    <a:pt x="0" y="13"/>
                  </a:lnTo>
                  <a:lnTo>
                    <a:pt x="47" y="42"/>
                  </a:lnTo>
                  <a:lnTo>
                    <a:pt x="52" y="40"/>
                  </a:lnTo>
                  <a:lnTo>
                    <a:pt x="76" y="42"/>
                  </a:lnTo>
                  <a:lnTo>
                    <a:pt x="81" y="40"/>
                  </a:lnTo>
                  <a:lnTo>
                    <a:pt x="97" y="42"/>
                  </a:lnTo>
                  <a:lnTo>
                    <a:pt x="89" y="26"/>
                  </a:lnTo>
                  <a:lnTo>
                    <a:pt x="76" y="21"/>
                  </a:lnTo>
                  <a:lnTo>
                    <a:pt x="76"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39" name="Freeform 539"/>
            <p:cNvSpPr/>
            <p:nvPr/>
          </p:nvSpPr>
          <p:spPr bwMode="auto">
            <a:xfrm>
              <a:off x="2860" y="1501"/>
              <a:ext cx="196" cy="160"/>
            </a:xfrm>
            <a:custGeom>
              <a:avLst/>
              <a:gdLst/>
              <a:ahLst/>
              <a:cxnLst>
                <a:cxn ang="0">
                  <a:pos x="28" y="33"/>
                </a:cxn>
                <a:cxn ang="0">
                  <a:pos x="18" y="41"/>
                </a:cxn>
                <a:cxn ang="0">
                  <a:pos x="31" y="74"/>
                </a:cxn>
                <a:cxn ang="0">
                  <a:pos x="8" y="102"/>
                </a:cxn>
                <a:cxn ang="0">
                  <a:pos x="0" y="114"/>
                </a:cxn>
                <a:cxn ang="0">
                  <a:pos x="13" y="122"/>
                </a:cxn>
                <a:cxn ang="0">
                  <a:pos x="69" y="117"/>
                </a:cxn>
                <a:cxn ang="0">
                  <a:pos x="72" y="108"/>
                </a:cxn>
                <a:cxn ang="0">
                  <a:pos x="95" y="112"/>
                </a:cxn>
                <a:cxn ang="0">
                  <a:pos x="110" y="114"/>
                </a:cxn>
                <a:cxn ang="0">
                  <a:pos x="110" y="127"/>
                </a:cxn>
                <a:cxn ang="0">
                  <a:pos x="120" y="145"/>
                </a:cxn>
                <a:cxn ang="0">
                  <a:pos x="103" y="142"/>
                </a:cxn>
                <a:cxn ang="0">
                  <a:pos x="98" y="166"/>
                </a:cxn>
                <a:cxn ang="0">
                  <a:pos x="110" y="169"/>
                </a:cxn>
                <a:cxn ang="0">
                  <a:pos x="118" y="150"/>
                </a:cxn>
                <a:cxn ang="0">
                  <a:pos x="144" y="145"/>
                </a:cxn>
                <a:cxn ang="0">
                  <a:pos x="144" y="152"/>
                </a:cxn>
                <a:cxn ang="0">
                  <a:pos x="169" y="155"/>
                </a:cxn>
                <a:cxn ang="0">
                  <a:pos x="152" y="169"/>
                </a:cxn>
                <a:cxn ang="0">
                  <a:pos x="174" y="186"/>
                </a:cxn>
                <a:cxn ang="0">
                  <a:pos x="213" y="166"/>
                </a:cxn>
                <a:cxn ang="0">
                  <a:pos x="190" y="169"/>
                </a:cxn>
                <a:cxn ang="0">
                  <a:pos x="174" y="155"/>
                </a:cxn>
                <a:cxn ang="0">
                  <a:pos x="188" y="160"/>
                </a:cxn>
                <a:cxn ang="0">
                  <a:pos x="190" y="150"/>
                </a:cxn>
                <a:cxn ang="0">
                  <a:pos x="218" y="142"/>
                </a:cxn>
                <a:cxn ang="0">
                  <a:pos x="221" y="127"/>
                </a:cxn>
                <a:cxn ang="0">
                  <a:pos x="234" y="114"/>
                </a:cxn>
                <a:cxn ang="0">
                  <a:pos x="246" y="117"/>
                </a:cxn>
                <a:cxn ang="0">
                  <a:pos x="257" y="102"/>
                </a:cxn>
                <a:cxn ang="0">
                  <a:pos x="254" y="92"/>
                </a:cxn>
                <a:cxn ang="0">
                  <a:pos x="264" y="69"/>
                </a:cxn>
                <a:cxn ang="0">
                  <a:pos x="248" y="51"/>
                </a:cxn>
                <a:cxn ang="0">
                  <a:pos x="236" y="39"/>
                </a:cxn>
                <a:cxn ang="0">
                  <a:pos x="215" y="33"/>
                </a:cxn>
                <a:cxn ang="0">
                  <a:pos x="193" y="41"/>
                </a:cxn>
                <a:cxn ang="0">
                  <a:pos x="190" y="18"/>
                </a:cxn>
                <a:cxn ang="0">
                  <a:pos x="174" y="18"/>
                </a:cxn>
                <a:cxn ang="0">
                  <a:pos x="166" y="0"/>
                </a:cxn>
                <a:cxn ang="0">
                  <a:pos x="126" y="11"/>
                </a:cxn>
                <a:cxn ang="0">
                  <a:pos x="131" y="26"/>
                </a:cxn>
                <a:cxn ang="0">
                  <a:pos x="123" y="36"/>
                </a:cxn>
                <a:cxn ang="0">
                  <a:pos x="120" y="23"/>
                </a:cxn>
                <a:cxn ang="0">
                  <a:pos x="85" y="36"/>
                </a:cxn>
                <a:cxn ang="0">
                  <a:pos x="77" y="26"/>
                </a:cxn>
                <a:cxn ang="0">
                  <a:pos x="65" y="28"/>
                </a:cxn>
                <a:cxn ang="0">
                  <a:pos x="52" y="23"/>
                </a:cxn>
                <a:cxn ang="0">
                  <a:pos x="28" y="33"/>
                </a:cxn>
              </a:cxnLst>
              <a:rect l="0" t="0" r="r" b="b"/>
              <a:pathLst>
                <a:path w="265" h="187">
                  <a:moveTo>
                    <a:pt x="28" y="33"/>
                  </a:moveTo>
                  <a:lnTo>
                    <a:pt x="18" y="41"/>
                  </a:lnTo>
                  <a:lnTo>
                    <a:pt x="31" y="74"/>
                  </a:lnTo>
                  <a:lnTo>
                    <a:pt x="8" y="102"/>
                  </a:lnTo>
                  <a:lnTo>
                    <a:pt x="0" y="114"/>
                  </a:lnTo>
                  <a:lnTo>
                    <a:pt x="13" y="122"/>
                  </a:lnTo>
                  <a:lnTo>
                    <a:pt x="69" y="117"/>
                  </a:lnTo>
                  <a:lnTo>
                    <a:pt x="72" y="108"/>
                  </a:lnTo>
                  <a:lnTo>
                    <a:pt x="95" y="112"/>
                  </a:lnTo>
                  <a:lnTo>
                    <a:pt x="110" y="114"/>
                  </a:lnTo>
                  <a:lnTo>
                    <a:pt x="110" y="127"/>
                  </a:lnTo>
                  <a:lnTo>
                    <a:pt x="120" y="145"/>
                  </a:lnTo>
                  <a:lnTo>
                    <a:pt x="103" y="142"/>
                  </a:lnTo>
                  <a:lnTo>
                    <a:pt x="98" y="166"/>
                  </a:lnTo>
                  <a:lnTo>
                    <a:pt x="110" y="169"/>
                  </a:lnTo>
                  <a:lnTo>
                    <a:pt x="118" y="150"/>
                  </a:lnTo>
                  <a:lnTo>
                    <a:pt x="144" y="145"/>
                  </a:lnTo>
                  <a:lnTo>
                    <a:pt x="144" y="152"/>
                  </a:lnTo>
                  <a:lnTo>
                    <a:pt x="169" y="155"/>
                  </a:lnTo>
                  <a:lnTo>
                    <a:pt x="152" y="169"/>
                  </a:lnTo>
                  <a:lnTo>
                    <a:pt x="174" y="186"/>
                  </a:lnTo>
                  <a:lnTo>
                    <a:pt x="213" y="166"/>
                  </a:lnTo>
                  <a:lnTo>
                    <a:pt x="190" y="169"/>
                  </a:lnTo>
                  <a:lnTo>
                    <a:pt x="174" y="155"/>
                  </a:lnTo>
                  <a:lnTo>
                    <a:pt x="188" y="160"/>
                  </a:lnTo>
                  <a:lnTo>
                    <a:pt x="190" y="150"/>
                  </a:lnTo>
                  <a:lnTo>
                    <a:pt x="218" y="142"/>
                  </a:lnTo>
                  <a:lnTo>
                    <a:pt x="221" y="127"/>
                  </a:lnTo>
                  <a:lnTo>
                    <a:pt x="234" y="114"/>
                  </a:lnTo>
                  <a:lnTo>
                    <a:pt x="246" y="117"/>
                  </a:lnTo>
                  <a:lnTo>
                    <a:pt x="257" y="102"/>
                  </a:lnTo>
                  <a:lnTo>
                    <a:pt x="254" y="92"/>
                  </a:lnTo>
                  <a:lnTo>
                    <a:pt x="264" y="69"/>
                  </a:lnTo>
                  <a:lnTo>
                    <a:pt x="248" y="51"/>
                  </a:lnTo>
                  <a:lnTo>
                    <a:pt x="236" y="39"/>
                  </a:lnTo>
                  <a:lnTo>
                    <a:pt x="215" y="33"/>
                  </a:lnTo>
                  <a:lnTo>
                    <a:pt x="193" y="41"/>
                  </a:lnTo>
                  <a:lnTo>
                    <a:pt x="190" y="18"/>
                  </a:lnTo>
                  <a:lnTo>
                    <a:pt x="174" y="18"/>
                  </a:lnTo>
                  <a:lnTo>
                    <a:pt x="166" y="0"/>
                  </a:lnTo>
                  <a:lnTo>
                    <a:pt x="126" y="11"/>
                  </a:lnTo>
                  <a:lnTo>
                    <a:pt x="131" y="26"/>
                  </a:lnTo>
                  <a:lnTo>
                    <a:pt x="123" y="36"/>
                  </a:lnTo>
                  <a:lnTo>
                    <a:pt x="120" y="23"/>
                  </a:lnTo>
                  <a:lnTo>
                    <a:pt x="85" y="36"/>
                  </a:lnTo>
                  <a:lnTo>
                    <a:pt x="77" y="26"/>
                  </a:lnTo>
                  <a:lnTo>
                    <a:pt x="65" y="28"/>
                  </a:lnTo>
                  <a:lnTo>
                    <a:pt x="52" y="23"/>
                  </a:lnTo>
                  <a:lnTo>
                    <a:pt x="28" y="33"/>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40" name="Freeform 540"/>
            <p:cNvSpPr/>
            <p:nvPr/>
          </p:nvSpPr>
          <p:spPr bwMode="auto">
            <a:xfrm>
              <a:off x="2860" y="1501"/>
              <a:ext cx="201" cy="165"/>
            </a:xfrm>
            <a:custGeom>
              <a:avLst/>
              <a:gdLst/>
              <a:ahLst/>
              <a:cxnLst>
                <a:cxn ang="0">
                  <a:pos x="29" y="34"/>
                </a:cxn>
                <a:cxn ang="0">
                  <a:pos x="18" y="42"/>
                </a:cxn>
                <a:cxn ang="0">
                  <a:pos x="32" y="76"/>
                </a:cxn>
                <a:cxn ang="0">
                  <a:pos x="8" y="105"/>
                </a:cxn>
                <a:cxn ang="0">
                  <a:pos x="0" y="118"/>
                </a:cxn>
                <a:cxn ang="0">
                  <a:pos x="13" y="126"/>
                </a:cxn>
                <a:cxn ang="0">
                  <a:pos x="71" y="121"/>
                </a:cxn>
                <a:cxn ang="0">
                  <a:pos x="74" y="111"/>
                </a:cxn>
                <a:cxn ang="0">
                  <a:pos x="97" y="116"/>
                </a:cxn>
                <a:cxn ang="0">
                  <a:pos x="113" y="118"/>
                </a:cxn>
                <a:cxn ang="0">
                  <a:pos x="113" y="131"/>
                </a:cxn>
                <a:cxn ang="0">
                  <a:pos x="123" y="150"/>
                </a:cxn>
                <a:cxn ang="0">
                  <a:pos x="105" y="147"/>
                </a:cxn>
                <a:cxn ang="0">
                  <a:pos x="100" y="171"/>
                </a:cxn>
                <a:cxn ang="0">
                  <a:pos x="113" y="174"/>
                </a:cxn>
                <a:cxn ang="0">
                  <a:pos x="121" y="155"/>
                </a:cxn>
                <a:cxn ang="0">
                  <a:pos x="147" y="150"/>
                </a:cxn>
                <a:cxn ang="0">
                  <a:pos x="147" y="157"/>
                </a:cxn>
                <a:cxn ang="0">
                  <a:pos x="173" y="160"/>
                </a:cxn>
                <a:cxn ang="0">
                  <a:pos x="155" y="174"/>
                </a:cxn>
                <a:cxn ang="0">
                  <a:pos x="178" y="192"/>
                </a:cxn>
                <a:cxn ang="0">
                  <a:pos x="218" y="171"/>
                </a:cxn>
                <a:cxn ang="0">
                  <a:pos x="194" y="174"/>
                </a:cxn>
                <a:cxn ang="0">
                  <a:pos x="178" y="160"/>
                </a:cxn>
                <a:cxn ang="0">
                  <a:pos x="192" y="165"/>
                </a:cxn>
                <a:cxn ang="0">
                  <a:pos x="194" y="155"/>
                </a:cxn>
                <a:cxn ang="0">
                  <a:pos x="223" y="147"/>
                </a:cxn>
                <a:cxn ang="0">
                  <a:pos x="226" y="131"/>
                </a:cxn>
                <a:cxn ang="0">
                  <a:pos x="239" y="118"/>
                </a:cxn>
                <a:cxn ang="0">
                  <a:pos x="252" y="121"/>
                </a:cxn>
                <a:cxn ang="0">
                  <a:pos x="263" y="105"/>
                </a:cxn>
                <a:cxn ang="0">
                  <a:pos x="260" y="95"/>
                </a:cxn>
                <a:cxn ang="0">
                  <a:pos x="270" y="71"/>
                </a:cxn>
                <a:cxn ang="0">
                  <a:pos x="254" y="53"/>
                </a:cxn>
                <a:cxn ang="0">
                  <a:pos x="241" y="40"/>
                </a:cxn>
                <a:cxn ang="0">
                  <a:pos x="220" y="34"/>
                </a:cxn>
                <a:cxn ang="0">
                  <a:pos x="197" y="42"/>
                </a:cxn>
                <a:cxn ang="0">
                  <a:pos x="194" y="19"/>
                </a:cxn>
                <a:cxn ang="0">
                  <a:pos x="178" y="19"/>
                </a:cxn>
                <a:cxn ang="0">
                  <a:pos x="170" y="0"/>
                </a:cxn>
                <a:cxn ang="0">
                  <a:pos x="129" y="11"/>
                </a:cxn>
                <a:cxn ang="0">
                  <a:pos x="134" y="27"/>
                </a:cxn>
                <a:cxn ang="0">
                  <a:pos x="126" y="37"/>
                </a:cxn>
                <a:cxn ang="0">
                  <a:pos x="123" y="24"/>
                </a:cxn>
                <a:cxn ang="0">
                  <a:pos x="87" y="37"/>
                </a:cxn>
                <a:cxn ang="0">
                  <a:pos x="79" y="27"/>
                </a:cxn>
                <a:cxn ang="0">
                  <a:pos x="66" y="29"/>
                </a:cxn>
                <a:cxn ang="0">
                  <a:pos x="53" y="24"/>
                </a:cxn>
                <a:cxn ang="0">
                  <a:pos x="29" y="34"/>
                </a:cxn>
              </a:cxnLst>
              <a:rect l="0" t="0" r="r" b="b"/>
              <a:pathLst>
                <a:path w="271" h="193">
                  <a:moveTo>
                    <a:pt x="29" y="34"/>
                  </a:moveTo>
                  <a:lnTo>
                    <a:pt x="18" y="42"/>
                  </a:lnTo>
                  <a:lnTo>
                    <a:pt x="32" y="76"/>
                  </a:lnTo>
                  <a:lnTo>
                    <a:pt x="8" y="105"/>
                  </a:lnTo>
                  <a:lnTo>
                    <a:pt x="0" y="118"/>
                  </a:lnTo>
                  <a:lnTo>
                    <a:pt x="13" y="126"/>
                  </a:lnTo>
                  <a:lnTo>
                    <a:pt x="71" y="121"/>
                  </a:lnTo>
                  <a:lnTo>
                    <a:pt x="74" y="111"/>
                  </a:lnTo>
                  <a:lnTo>
                    <a:pt x="97" y="116"/>
                  </a:lnTo>
                  <a:lnTo>
                    <a:pt x="113" y="118"/>
                  </a:lnTo>
                  <a:lnTo>
                    <a:pt x="113" y="131"/>
                  </a:lnTo>
                  <a:lnTo>
                    <a:pt x="123" y="150"/>
                  </a:lnTo>
                  <a:lnTo>
                    <a:pt x="105" y="147"/>
                  </a:lnTo>
                  <a:lnTo>
                    <a:pt x="100" y="171"/>
                  </a:lnTo>
                  <a:lnTo>
                    <a:pt x="113" y="174"/>
                  </a:lnTo>
                  <a:lnTo>
                    <a:pt x="121" y="155"/>
                  </a:lnTo>
                  <a:lnTo>
                    <a:pt x="147" y="150"/>
                  </a:lnTo>
                  <a:lnTo>
                    <a:pt x="147" y="157"/>
                  </a:lnTo>
                  <a:lnTo>
                    <a:pt x="173" y="160"/>
                  </a:lnTo>
                  <a:lnTo>
                    <a:pt x="155" y="174"/>
                  </a:lnTo>
                  <a:lnTo>
                    <a:pt x="178" y="192"/>
                  </a:lnTo>
                  <a:lnTo>
                    <a:pt x="218" y="171"/>
                  </a:lnTo>
                  <a:lnTo>
                    <a:pt x="194" y="174"/>
                  </a:lnTo>
                  <a:lnTo>
                    <a:pt x="178" y="160"/>
                  </a:lnTo>
                  <a:lnTo>
                    <a:pt x="192" y="165"/>
                  </a:lnTo>
                  <a:lnTo>
                    <a:pt x="194" y="155"/>
                  </a:lnTo>
                  <a:lnTo>
                    <a:pt x="223" y="147"/>
                  </a:lnTo>
                  <a:lnTo>
                    <a:pt x="226" y="131"/>
                  </a:lnTo>
                  <a:lnTo>
                    <a:pt x="239" y="118"/>
                  </a:lnTo>
                  <a:lnTo>
                    <a:pt x="252" y="121"/>
                  </a:lnTo>
                  <a:lnTo>
                    <a:pt x="263" y="105"/>
                  </a:lnTo>
                  <a:lnTo>
                    <a:pt x="260" y="95"/>
                  </a:lnTo>
                  <a:lnTo>
                    <a:pt x="270" y="71"/>
                  </a:lnTo>
                  <a:lnTo>
                    <a:pt x="254" y="53"/>
                  </a:lnTo>
                  <a:lnTo>
                    <a:pt x="241" y="40"/>
                  </a:lnTo>
                  <a:lnTo>
                    <a:pt x="220" y="34"/>
                  </a:lnTo>
                  <a:lnTo>
                    <a:pt x="197" y="42"/>
                  </a:lnTo>
                  <a:lnTo>
                    <a:pt x="194" y="19"/>
                  </a:lnTo>
                  <a:lnTo>
                    <a:pt x="178" y="19"/>
                  </a:lnTo>
                  <a:lnTo>
                    <a:pt x="170" y="0"/>
                  </a:lnTo>
                  <a:lnTo>
                    <a:pt x="129" y="11"/>
                  </a:lnTo>
                  <a:lnTo>
                    <a:pt x="134" y="27"/>
                  </a:lnTo>
                  <a:lnTo>
                    <a:pt x="126" y="37"/>
                  </a:lnTo>
                  <a:lnTo>
                    <a:pt x="123" y="24"/>
                  </a:lnTo>
                  <a:lnTo>
                    <a:pt x="87" y="37"/>
                  </a:lnTo>
                  <a:lnTo>
                    <a:pt x="79" y="27"/>
                  </a:lnTo>
                  <a:lnTo>
                    <a:pt x="66" y="29"/>
                  </a:lnTo>
                  <a:lnTo>
                    <a:pt x="53" y="24"/>
                  </a:lnTo>
                  <a:lnTo>
                    <a:pt x="29" y="3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41" name="Freeform 541"/>
            <p:cNvSpPr/>
            <p:nvPr/>
          </p:nvSpPr>
          <p:spPr bwMode="auto">
            <a:xfrm>
              <a:off x="2912" y="1596"/>
              <a:ext cx="36" cy="47"/>
            </a:xfrm>
            <a:custGeom>
              <a:avLst/>
              <a:gdLst/>
              <a:ahLst/>
              <a:cxnLst>
                <a:cxn ang="0">
                  <a:pos x="0" y="9"/>
                </a:cxn>
                <a:cxn ang="0">
                  <a:pos x="19" y="32"/>
                </a:cxn>
                <a:cxn ang="0">
                  <a:pos x="19" y="54"/>
                </a:cxn>
                <a:cxn ang="0">
                  <a:pos x="26" y="54"/>
                </a:cxn>
                <a:cxn ang="0">
                  <a:pos x="30" y="32"/>
                </a:cxn>
                <a:cxn ang="0">
                  <a:pos x="46" y="35"/>
                </a:cxn>
                <a:cxn ang="0">
                  <a:pos x="37" y="18"/>
                </a:cxn>
                <a:cxn ang="0">
                  <a:pos x="37" y="6"/>
                </a:cxn>
                <a:cxn ang="0">
                  <a:pos x="3" y="0"/>
                </a:cxn>
                <a:cxn ang="0">
                  <a:pos x="0" y="9"/>
                </a:cxn>
              </a:cxnLst>
              <a:rect l="0" t="0" r="r" b="b"/>
              <a:pathLst>
                <a:path w="47" h="55">
                  <a:moveTo>
                    <a:pt x="0" y="9"/>
                  </a:moveTo>
                  <a:lnTo>
                    <a:pt x="19" y="32"/>
                  </a:lnTo>
                  <a:lnTo>
                    <a:pt x="19" y="54"/>
                  </a:lnTo>
                  <a:lnTo>
                    <a:pt x="26" y="54"/>
                  </a:lnTo>
                  <a:lnTo>
                    <a:pt x="30" y="32"/>
                  </a:lnTo>
                  <a:lnTo>
                    <a:pt x="46" y="35"/>
                  </a:lnTo>
                  <a:lnTo>
                    <a:pt x="37" y="18"/>
                  </a:lnTo>
                  <a:lnTo>
                    <a:pt x="37" y="6"/>
                  </a:lnTo>
                  <a:lnTo>
                    <a:pt x="3" y="0"/>
                  </a:lnTo>
                  <a:lnTo>
                    <a:pt x="0" y="9"/>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42" name="Freeform 542"/>
            <p:cNvSpPr/>
            <p:nvPr/>
          </p:nvSpPr>
          <p:spPr bwMode="auto">
            <a:xfrm>
              <a:off x="2912" y="1596"/>
              <a:ext cx="39" cy="52"/>
            </a:xfrm>
            <a:custGeom>
              <a:avLst/>
              <a:gdLst/>
              <a:ahLst/>
              <a:cxnLst>
                <a:cxn ang="0">
                  <a:pos x="0" y="10"/>
                </a:cxn>
                <a:cxn ang="0">
                  <a:pos x="21" y="36"/>
                </a:cxn>
                <a:cxn ang="0">
                  <a:pos x="21" y="60"/>
                </a:cxn>
                <a:cxn ang="0">
                  <a:pos x="29" y="60"/>
                </a:cxn>
                <a:cxn ang="0">
                  <a:pos x="34" y="36"/>
                </a:cxn>
                <a:cxn ang="0">
                  <a:pos x="52" y="39"/>
                </a:cxn>
                <a:cxn ang="0">
                  <a:pos x="42" y="20"/>
                </a:cxn>
                <a:cxn ang="0">
                  <a:pos x="42" y="7"/>
                </a:cxn>
                <a:cxn ang="0">
                  <a:pos x="3" y="0"/>
                </a:cxn>
                <a:cxn ang="0">
                  <a:pos x="0" y="10"/>
                </a:cxn>
              </a:cxnLst>
              <a:rect l="0" t="0" r="r" b="b"/>
              <a:pathLst>
                <a:path w="53" h="61">
                  <a:moveTo>
                    <a:pt x="0" y="10"/>
                  </a:moveTo>
                  <a:lnTo>
                    <a:pt x="21" y="36"/>
                  </a:lnTo>
                  <a:lnTo>
                    <a:pt x="21" y="60"/>
                  </a:lnTo>
                  <a:lnTo>
                    <a:pt x="29" y="60"/>
                  </a:lnTo>
                  <a:lnTo>
                    <a:pt x="34" y="36"/>
                  </a:lnTo>
                  <a:lnTo>
                    <a:pt x="52" y="39"/>
                  </a:lnTo>
                  <a:lnTo>
                    <a:pt x="42" y="20"/>
                  </a:lnTo>
                  <a:lnTo>
                    <a:pt x="42" y="7"/>
                  </a:lnTo>
                  <a:lnTo>
                    <a:pt x="3" y="0"/>
                  </a:lnTo>
                  <a:lnTo>
                    <a:pt x="0" y="1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43" name="Freeform 543"/>
            <p:cNvSpPr/>
            <p:nvPr/>
          </p:nvSpPr>
          <p:spPr bwMode="auto">
            <a:xfrm>
              <a:off x="2877" y="1437"/>
              <a:ext cx="98" cy="92"/>
            </a:xfrm>
            <a:custGeom>
              <a:avLst/>
              <a:gdLst/>
              <a:ahLst/>
              <a:cxnLst>
                <a:cxn ang="0">
                  <a:pos x="131" y="47"/>
                </a:cxn>
                <a:cxn ang="0">
                  <a:pos x="114" y="45"/>
                </a:cxn>
                <a:cxn ang="0">
                  <a:pos x="108" y="18"/>
                </a:cxn>
                <a:cxn ang="0">
                  <a:pos x="96" y="3"/>
                </a:cxn>
                <a:cxn ang="0">
                  <a:pos x="76" y="0"/>
                </a:cxn>
                <a:cxn ang="0">
                  <a:pos x="61" y="3"/>
                </a:cxn>
                <a:cxn ang="0">
                  <a:pos x="51" y="12"/>
                </a:cxn>
                <a:cxn ang="0">
                  <a:pos x="54" y="26"/>
                </a:cxn>
                <a:cxn ang="0">
                  <a:pos x="38" y="32"/>
                </a:cxn>
                <a:cxn ang="0">
                  <a:pos x="35" y="52"/>
                </a:cxn>
                <a:cxn ang="0">
                  <a:pos x="21" y="67"/>
                </a:cxn>
                <a:cxn ang="0">
                  <a:pos x="0" y="80"/>
                </a:cxn>
                <a:cxn ang="0">
                  <a:pos x="6" y="104"/>
                </a:cxn>
                <a:cxn ang="0">
                  <a:pos x="29" y="95"/>
                </a:cxn>
                <a:cxn ang="0">
                  <a:pos x="41" y="99"/>
                </a:cxn>
                <a:cxn ang="0">
                  <a:pos x="54" y="98"/>
                </a:cxn>
                <a:cxn ang="0">
                  <a:pos x="61" y="107"/>
                </a:cxn>
                <a:cxn ang="0">
                  <a:pos x="96" y="95"/>
                </a:cxn>
                <a:cxn ang="0">
                  <a:pos x="98" y="107"/>
                </a:cxn>
                <a:cxn ang="0">
                  <a:pos x="106" y="98"/>
                </a:cxn>
                <a:cxn ang="0">
                  <a:pos x="101" y="82"/>
                </a:cxn>
                <a:cxn ang="0">
                  <a:pos x="119" y="77"/>
                </a:cxn>
                <a:cxn ang="0">
                  <a:pos x="116" y="58"/>
                </a:cxn>
                <a:cxn ang="0">
                  <a:pos x="126" y="61"/>
                </a:cxn>
                <a:cxn ang="0">
                  <a:pos x="131" y="47"/>
                </a:cxn>
              </a:cxnLst>
              <a:rect l="0" t="0" r="r" b="b"/>
              <a:pathLst>
                <a:path w="132" h="108">
                  <a:moveTo>
                    <a:pt x="131" y="47"/>
                  </a:moveTo>
                  <a:lnTo>
                    <a:pt x="114" y="45"/>
                  </a:lnTo>
                  <a:lnTo>
                    <a:pt x="108" y="18"/>
                  </a:lnTo>
                  <a:lnTo>
                    <a:pt x="96" y="3"/>
                  </a:lnTo>
                  <a:lnTo>
                    <a:pt x="76" y="0"/>
                  </a:lnTo>
                  <a:lnTo>
                    <a:pt x="61" y="3"/>
                  </a:lnTo>
                  <a:lnTo>
                    <a:pt x="51" y="12"/>
                  </a:lnTo>
                  <a:lnTo>
                    <a:pt x="54" y="26"/>
                  </a:lnTo>
                  <a:lnTo>
                    <a:pt x="38" y="32"/>
                  </a:lnTo>
                  <a:lnTo>
                    <a:pt x="35" y="52"/>
                  </a:lnTo>
                  <a:lnTo>
                    <a:pt x="21" y="67"/>
                  </a:lnTo>
                  <a:lnTo>
                    <a:pt x="0" y="80"/>
                  </a:lnTo>
                  <a:lnTo>
                    <a:pt x="6" y="104"/>
                  </a:lnTo>
                  <a:lnTo>
                    <a:pt x="29" y="95"/>
                  </a:lnTo>
                  <a:lnTo>
                    <a:pt x="41" y="99"/>
                  </a:lnTo>
                  <a:lnTo>
                    <a:pt x="54" y="98"/>
                  </a:lnTo>
                  <a:lnTo>
                    <a:pt x="61" y="107"/>
                  </a:lnTo>
                  <a:lnTo>
                    <a:pt x="96" y="95"/>
                  </a:lnTo>
                  <a:lnTo>
                    <a:pt x="98" y="107"/>
                  </a:lnTo>
                  <a:lnTo>
                    <a:pt x="106" y="98"/>
                  </a:lnTo>
                  <a:lnTo>
                    <a:pt x="101" y="82"/>
                  </a:lnTo>
                  <a:lnTo>
                    <a:pt x="119" y="77"/>
                  </a:lnTo>
                  <a:lnTo>
                    <a:pt x="116" y="58"/>
                  </a:lnTo>
                  <a:lnTo>
                    <a:pt x="126" y="61"/>
                  </a:lnTo>
                  <a:lnTo>
                    <a:pt x="131" y="4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44" name="Freeform 544"/>
            <p:cNvSpPr/>
            <p:nvPr/>
          </p:nvSpPr>
          <p:spPr bwMode="auto">
            <a:xfrm>
              <a:off x="2877" y="1437"/>
              <a:ext cx="103" cy="96"/>
            </a:xfrm>
            <a:custGeom>
              <a:avLst/>
              <a:gdLst/>
              <a:ahLst/>
              <a:cxnLst>
                <a:cxn ang="0">
                  <a:pos x="137" y="50"/>
                </a:cxn>
                <a:cxn ang="0">
                  <a:pos x="119" y="47"/>
                </a:cxn>
                <a:cxn ang="0">
                  <a:pos x="113" y="19"/>
                </a:cxn>
                <a:cxn ang="0">
                  <a:pos x="100" y="3"/>
                </a:cxn>
                <a:cxn ang="0">
                  <a:pos x="79" y="0"/>
                </a:cxn>
                <a:cxn ang="0">
                  <a:pos x="64" y="3"/>
                </a:cxn>
                <a:cxn ang="0">
                  <a:pos x="53" y="13"/>
                </a:cxn>
                <a:cxn ang="0">
                  <a:pos x="56" y="27"/>
                </a:cxn>
                <a:cxn ang="0">
                  <a:pos x="40" y="34"/>
                </a:cxn>
                <a:cxn ang="0">
                  <a:pos x="37" y="55"/>
                </a:cxn>
                <a:cxn ang="0">
                  <a:pos x="22" y="71"/>
                </a:cxn>
                <a:cxn ang="0">
                  <a:pos x="0" y="84"/>
                </a:cxn>
                <a:cxn ang="0">
                  <a:pos x="6" y="110"/>
                </a:cxn>
                <a:cxn ang="0">
                  <a:pos x="30" y="100"/>
                </a:cxn>
                <a:cxn ang="0">
                  <a:pos x="43" y="105"/>
                </a:cxn>
                <a:cxn ang="0">
                  <a:pos x="56" y="103"/>
                </a:cxn>
                <a:cxn ang="0">
                  <a:pos x="64" y="113"/>
                </a:cxn>
                <a:cxn ang="0">
                  <a:pos x="100" y="100"/>
                </a:cxn>
                <a:cxn ang="0">
                  <a:pos x="103" y="113"/>
                </a:cxn>
                <a:cxn ang="0">
                  <a:pos x="111" y="103"/>
                </a:cxn>
                <a:cxn ang="0">
                  <a:pos x="106" y="87"/>
                </a:cxn>
                <a:cxn ang="0">
                  <a:pos x="124" y="81"/>
                </a:cxn>
                <a:cxn ang="0">
                  <a:pos x="121" y="61"/>
                </a:cxn>
                <a:cxn ang="0">
                  <a:pos x="132" y="64"/>
                </a:cxn>
                <a:cxn ang="0">
                  <a:pos x="137" y="50"/>
                </a:cxn>
              </a:cxnLst>
              <a:rect l="0" t="0" r="r" b="b"/>
              <a:pathLst>
                <a:path w="138" h="114">
                  <a:moveTo>
                    <a:pt x="137" y="50"/>
                  </a:moveTo>
                  <a:lnTo>
                    <a:pt x="119" y="47"/>
                  </a:lnTo>
                  <a:lnTo>
                    <a:pt x="113" y="19"/>
                  </a:lnTo>
                  <a:lnTo>
                    <a:pt x="100" y="3"/>
                  </a:lnTo>
                  <a:lnTo>
                    <a:pt x="79" y="0"/>
                  </a:lnTo>
                  <a:lnTo>
                    <a:pt x="64" y="3"/>
                  </a:lnTo>
                  <a:lnTo>
                    <a:pt x="53" y="13"/>
                  </a:lnTo>
                  <a:lnTo>
                    <a:pt x="56" y="27"/>
                  </a:lnTo>
                  <a:lnTo>
                    <a:pt x="40" y="34"/>
                  </a:lnTo>
                  <a:lnTo>
                    <a:pt x="37" y="55"/>
                  </a:lnTo>
                  <a:lnTo>
                    <a:pt x="22" y="71"/>
                  </a:lnTo>
                  <a:lnTo>
                    <a:pt x="0" y="84"/>
                  </a:lnTo>
                  <a:lnTo>
                    <a:pt x="6" y="110"/>
                  </a:lnTo>
                  <a:lnTo>
                    <a:pt x="30" y="100"/>
                  </a:lnTo>
                  <a:lnTo>
                    <a:pt x="43" y="105"/>
                  </a:lnTo>
                  <a:lnTo>
                    <a:pt x="56" y="103"/>
                  </a:lnTo>
                  <a:lnTo>
                    <a:pt x="64" y="113"/>
                  </a:lnTo>
                  <a:lnTo>
                    <a:pt x="100" y="100"/>
                  </a:lnTo>
                  <a:lnTo>
                    <a:pt x="103" y="113"/>
                  </a:lnTo>
                  <a:lnTo>
                    <a:pt x="111" y="103"/>
                  </a:lnTo>
                  <a:lnTo>
                    <a:pt x="106" y="87"/>
                  </a:lnTo>
                  <a:lnTo>
                    <a:pt x="124" y="81"/>
                  </a:lnTo>
                  <a:lnTo>
                    <a:pt x="121" y="61"/>
                  </a:lnTo>
                  <a:lnTo>
                    <a:pt x="132" y="64"/>
                  </a:lnTo>
                  <a:lnTo>
                    <a:pt x="137" y="5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45" name="Freeform 545"/>
            <p:cNvSpPr/>
            <p:nvPr/>
          </p:nvSpPr>
          <p:spPr bwMode="auto">
            <a:xfrm>
              <a:off x="2851" y="1461"/>
              <a:ext cx="50" cy="42"/>
            </a:xfrm>
            <a:custGeom>
              <a:avLst/>
              <a:gdLst/>
              <a:ahLst/>
              <a:cxnLst>
                <a:cxn ang="0">
                  <a:pos x="0" y="0"/>
                </a:cxn>
                <a:cxn ang="0">
                  <a:pos x="2" y="23"/>
                </a:cxn>
                <a:cxn ang="0">
                  <a:pos x="28" y="31"/>
                </a:cxn>
                <a:cxn ang="0">
                  <a:pos x="33" y="49"/>
                </a:cxn>
                <a:cxn ang="0">
                  <a:pos x="53" y="37"/>
                </a:cxn>
                <a:cxn ang="0">
                  <a:pos x="67" y="23"/>
                </a:cxn>
                <a:cxn ang="0">
                  <a:pos x="41" y="10"/>
                </a:cxn>
                <a:cxn ang="0">
                  <a:pos x="0" y="0"/>
                </a:cxn>
              </a:cxnLst>
              <a:rect l="0" t="0" r="r" b="b"/>
              <a:pathLst>
                <a:path w="68" h="50">
                  <a:moveTo>
                    <a:pt x="0" y="0"/>
                  </a:moveTo>
                  <a:lnTo>
                    <a:pt x="2" y="23"/>
                  </a:lnTo>
                  <a:lnTo>
                    <a:pt x="28" y="31"/>
                  </a:lnTo>
                  <a:lnTo>
                    <a:pt x="33" y="49"/>
                  </a:lnTo>
                  <a:lnTo>
                    <a:pt x="53" y="37"/>
                  </a:lnTo>
                  <a:lnTo>
                    <a:pt x="67" y="23"/>
                  </a:lnTo>
                  <a:lnTo>
                    <a:pt x="41" y="10"/>
                  </a:lnTo>
                  <a:lnTo>
                    <a:pt x="0"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46" name="Freeform 546"/>
            <p:cNvSpPr/>
            <p:nvPr/>
          </p:nvSpPr>
          <p:spPr bwMode="auto">
            <a:xfrm>
              <a:off x="2851" y="1461"/>
              <a:ext cx="54" cy="48"/>
            </a:xfrm>
            <a:custGeom>
              <a:avLst/>
              <a:gdLst/>
              <a:ahLst/>
              <a:cxnLst>
                <a:cxn ang="0">
                  <a:pos x="0" y="0"/>
                </a:cxn>
                <a:cxn ang="0">
                  <a:pos x="2" y="26"/>
                </a:cxn>
                <a:cxn ang="0">
                  <a:pos x="31" y="35"/>
                </a:cxn>
                <a:cxn ang="0">
                  <a:pos x="36" y="55"/>
                </a:cxn>
                <a:cxn ang="0">
                  <a:pos x="58" y="42"/>
                </a:cxn>
                <a:cxn ang="0">
                  <a:pos x="73" y="26"/>
                </a:cxn>
                <a:cxn ang="0">
                  <a:pos x="45" y="11"/>
                </a:cxn>
                <a:cxn ang="0">
                  <a:pos x="0" y="0"/>
                </a:cxn>
              </a:cxnLst>
              <a:rect l="0" t="0" r="r" b="b"/>
              <a:pathLst>
                <a:path w="74" h="56">
                  <a:moveTo>
                    <a:pt x="0" y="0"/>
                  </a:moveTo>
                  <a:lnTo>
                    <a:pt x="2" y="26"/>
                  </a:lnTo>
                  <a:lnTo>
                    <a:pt x="31" y="35"/>
                  </a:lnTo>
                  <a:lnTo>
                    <a:pt x="36" y="55"/>
                  </a:lnTo>
                  <a:lnTo>
                    <a:pt x="58" y="42"/>
                  </a:lnTo>
                  <a:lnTo>
                    <a:pt x="73" y="26"/>
                  </a:lnTo>
                  <a:lnTo>
                    <a:pt x="45" y="11"/>
                  </a:lnTo>
                  <a:lnTo>
                    <a:pt x="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47" name="Freeform 547"/>
            <p:cNvSpPr/>
            <p:nvPr/>
          </p:nvSpPr>
          <p:spPr bwMode="auto">
            <a:xfrm>
              <a:off x="2851" y="1432"/>
              <a:ext cx="64" cy="47"/>
            </a:xfrm>
            <a:custGeom>
              <a:avLst/>
              <a:gdLst/>
              <a:ahLst/>
              <a:cxnLst>
                <a:cxn ang="0">
                  <a:pos x="47" y="0"/>
                </a:cxn>
                <a:cxn ang="0">
                  <a:pos x="42" y="24"/>
                </a:cxn>
                <a:cxn ang="0">
                  <a:pos x="20" y="12"/>
                </a:cxn>
                <a:cxn ang="0">
                  <a:pos x="7" y="14"/>
                </a:cxn>
                <a:cxn ang="0">
                  <a:pos x="0" y="31"/>
                </a:cxn>
                <a:cxn ang="0">
                  <a:pos x="42" y="41"/>
                </a:cxn>
                <a:cxn ang="0">
                  <a:pos x="68" y="54"/>
                </a:cxn>
                <a:cxn ang="0">
                  <a:pos x="71" y="35"/>
                </a:cxn>
                <a:cxn ang="0">
                  <a:pos x="86" y="29"/>
                </a:cxn>
                <a:cxn ang="0">
                  <a:pos x="83" y="16"/>
                </a:cxn>
                <a:cxn ang="0">
                  <a:pos x="71" y="3"/>
                </a:cxn>
                <a:cxn ang="0">
                  <a:pos x="47" y="0"/>
                </a:cxn>
              </a:cxnLst>
              <a:rect l="0" t="0" r="r" b="b"/>
              <a:pathLst>
                <a:path w="87" h="55">
                  <a:moveTo>
                    <a:pt x="47" y="0"/>
                  </a:moveTo>
                  <a:lnTo>
                    <a:pt x="42" y="24"/>
                  </a:lnTo>
                  <a:lnTo>
                    <a:pt x="20" y="12"/>
                  </a:lnTo>
                  <a:lnTo>
                    <a:pt x="7" y="14"/>
                  </a:lnTo>
                  <a:lnTo>
                    <a:pt x="0" y="31"/>
                  </a:lnTo>
                  <a:lnTo>
                    <a:pt x="42" y="41"/>
                  </a:lnTo>
                  <a:lnTo>
                    <a:pt x="68" y="54"/>
                  </a:lnTo>
                  <a:lnTo>
                    <a:pt x="71" y="35"/>
                  </a:lnTo>
                  <a:lnTo>
                    <a:pt x="86" y="29"/>
                  </a:lnTo>
                  <a:lnTo>
                    <a:pt x="83" y="16"/>
                  </a:lnTo>
                  <a:lnTo>
                    <a:pt x="71" y="3"/>
                  </a:lnTo>
                  <a:lnTo>
                    <a:pt x="47" y="0"/>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48" name="Freeform 548"/>
            <p:cNvSpPr/>
            <p:nvPr/>
          </p:nvSpPr>
          <p:spPr bwMode="auto">
            <a:xfrm>
              <a:off x="2851" y="1432"/>
              <a:ext cx="69" cy="52"/>
            </a:xfrm>
            <a:custGeom>
              <a:avLst/>
              <a:gdLst/>
              <a:ahLst/>
              <a:cxnLst>
                <a:cxn ang="0">
                  <a:pos x="50" y="0"/>
                </a:cxn>
                <a:cxn ang="0">
                  <a:pos x="45" y="27"/>
                </a:cxn>
                <a:cxn ang="0">
                  <a:pos x="21" y="13"/>
                </a:cxn>
                <a:cxn ang="0">
                  <a:pos x="8" y="16"/>
                </a:cxn>
                <a:cxn ang="0">
                  <a:pos x="0" y="34"/>
                </a:cxn>
                <a:cxn ang="0">
                  <a:pos x="45" y="45"/>
                </a:cxn>
                <a:cxn ang="0">
                  <a:pos x="73" y="60"/>
                </a:cxn>
                <a:cxn ang="0">
                  <a:pos x="76" y="39"/>
                </a:cxn>
                <a:cxn ang="0">
                  <a:pos x="92" y="32"/>
                </a:cxn>
                <a:cxn ang="0">
                  <a:pos x="89" y="18"/>
                </a:cxn>
                <a:cxn ang="0">
                  <a:pos x="76" y="3"/>
                </a:cxn>
                <a:cxn ang="0">
                  <a:pos x="50" y="0"/>
                </a:cxn>
              </a:cxnLst>
              <a:rect l="0" t="0" r="r" b="b"/>
              <a:pathLst>
                <a:path w="93" h="61">
                  <a:moveTo>
                    <a:pt x="50" y="0"/>
                  </a:moveTo>
                  <a:lnTo>
                    <a:pt x="45" y="27"/>
                  </a:lnTo>
                  <a:lnTo>
                    <a:pt x="21" y="13"/>
                  </a:lnTo>
                  <a:lnTo>
                    <a:pt x="8" y="16"/>
                  </a:lnTo>
                  <a:lnTo>
                    <a:pt x="0" y="34"/>
                  </a:lnTo>
                  <a:lnTo>
                    <a:pt x="45" y="45"/>
                  </a:lnTo>
                  <a:lnTo>
                    <a:pt x="73" y="60"/>
                  </a:lnTo>
                  <a:lnTo>
                    <a:pt x="76" y="39"/>
                  </a:lnTo>
                  <a:lnTo>
                    <a:pt x="92" y="32"/>
                  </a:lnTo>
                  <a:lnTo>
                    <a:pt x="89" y="18"/>
                  </a:lnTo>
                  <a:lnTo>
                    <a:pt x="76" y="3"/>
                  </a:lnTo>
                  <a:lnTo>
                    <a:pt x="50"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49" name="Freeform 549"/>
            <p:cNvSpPr/>
            <p:nvPr/>
          </p:nvSpPr>
          <p:spPr bwMode="auto">
            <a:xfrm>
              <a:off x="2834" y="1484"/>
              <a:ext cx="40" cy="19"/>
            </a:xfrm>
            <a:custGeom>
              <a:avLst/>
              <a:gdLst/>
              <a:ahLst/>
              <a:cxnLst>
                <a:cxn ang="0">
                  <a:pos x="0" y="17"/>
                </a:cxn>
                <a:cxn ang="0">
                  <a:pos x="53" y="23"/>
                </a:cxn>
                <a:cxn ang="0">
                  <a:pos x="49" y="7"/>
                </a:cxn>
                <a:cxn ang="0">
                  <a:pos x="22" y="0"/>
                </a:cxn>
                <a:cxn ang="0">
                  <a:pos x="22" y="9"/>
                </a:cxn>
                <a:cxn ang="0">
                  <a:pos x="16" y="9"/>
                </a:cxn>
                <a:cxn ang="0">
                  <a:pos x="21" y="0"/>
                </a:cxn>
                <a:cxn ang="0">
                  <a:pos x="0" y="17"/>
                </a:cxn>
              </a:cxnLst>
              <a:rect l="0" t="0" r="r" b="b"/>
              <a:pathLst>
                <a:path w="54" h="24">
                  <a:moveTo>
                    <a:pt x="0" y="17"/>
                  </a:moveTo>
                  <a:lnTo>
                    <a:pt x="53" y="23"/>
                  </a:lnTo>
                  <a:lnTo>
                    <a:pt x="49" y="7"/>
                  </a:lnTo>
                  <a:lnTo>
                    <a:pt x="22" y="0"/>
                  </a:lnTo>
                  <a:lnTo>
                    <a:pt x="22" y="9"/>
                  </a:lnTo>
                  <a:lnTo>
                    <a:pt x="16" y="9"/>
                  </a:lnTo>
                  <a:lnTo>
                    <a:pt x="21" y="0"/>
                  </a:lnTo>
                  <a:lnTo>
                    <a:pt x="0" y="1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50" name="Freeform 550"/>
            <p:cNvSpPr/>
            <p:nvPr/>
          </p:nvSpPr>
          <p:spPr bwMode="auto">
            <a:xfrm>
              <a:off x="2834" y="1484"/>
              <a:ext cx="43" cy="25"/>
            </a:xfrm>
            <a:custGeom>
              <a:avLst/>
              <a:gdLst/>
              <a:ahLst/>
              <a:cxnLst>
                <a:cxn ang="0">
                  <a:pos x="0" y="21"/>
                </a:cxn>
                <a:cxn ang="0">
                  <a:pos x="59" y="29"/>
                </a:cxn>
                <a:cxn ang="0">
                  <a:pos x="54" y="9"/>
                </a:cxn>
                <a:cxn ang="0">
                  <a:pos x="25" y="0"/>
                </a:cxn>
                <a:cxn ang="0">
                  <a:pos x="25" y="11"/>
                </a:cxn>
                <a:cxn ang="0">
                  <a:pos x="18" y="11"/>
                </a:cxn>
                <a:cxn ang="0">
                  <a:pos x="23" y="0"/>
                </a:cxn>
                <a:cxn ang="0">
                  <a:pos x="0" y="21"/>
                </a:cxn>
              </a:cxnLst>
              <a:rect l="0" t="0" r="r" b="b"/>
              <a:pathLst>
                <a:path w="60" h="30">
                  <a:moveTo>
                    <a:pt x="0" y="21"/>
                  </a:moveTo>
                  <a:lnTo>
                    <a:pt x="59" y="29"/>
                  </a:lnTo>
                  <a:lnTo>
                    <a:pt x="54" y="9"/>
                  </a:lnTo>
                  <a:lnTo>
                    <a:pt x="25" y="0"/>
                  </a:lnTo>
                  <a:lnTo>
                    <a:pt x="25" y="11"/>
                  </a:lnTo>
                  <a:lnTo>
                    <a:pt x="18" y="11"/>
                  </a:lnTo>
                  <a:lnTo>
                    <a:pt x="23" y="0"/>
                  </a:lnTo>
                  <a:lnTo>
                    <a:pt x="0" y="21"/>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1" name="Freeform 551"/>
            <p:cNvSpPr/>
            <p:nvPr/>
          </p:nvSpPr>
          <p:spPr bwMode="auto">
            <a:xfrm>
              <a:off x="2877" y="1407"/>
              <a:ext cx="44" cy="36"/>
            </a:xfrm>
            <a:custGeom>
              <a:avLst/>
              <a:gdLst/>
              <a:ahLst/>
              <a:cxnLst>
                <a:cxn ang="0">
                  <a:pos x="0" y="7"/>
                </a:cxn>
                <a:cxn ang="0">
                  <a:pos x="3" y="25"/>
                </a:cxn>
                <a:cxn ang="0">
                  <a:pos x="13" y="25"/>
                </a:cxn>
                <a:cxn ang="0">
                  <a:pos x="36" y="28"/>
                </a:cxn>
                <a:cxn ang="0">
                  <a:pos x="48" y="41"/>
                </a:cxn>
                <a:cxn ang="0">
                  <a:pos x="58" y="32"/>
                </a:cxn>
                <a:cxn ang="0">
                  <a:pos x="55" y="0"/>
                </a:cxn>
                <a:cxn ang="0">
                  <a:pos x="0" y="7"/>
                </a:cxn>
              </a:cxnLst>
              <a:rect l="0" t="0" r="r" b="b"/>
              <a:pathLst>
                <a:path w="59" h="42">
                  <a:moveTo>
                    <a:pt x="0" y="7"/>
                  </a:moveTo>
                  <a:lnTo>
                    <a:pt x="3" y="25"/>
                  </a:lnTo>
                  <a:lnTo>
                    <a:pt x="13" y="25"/>
                  </a:lnTo>
                  <a:lnTo>
                    <a:pt x="36" y="28"/>
                  </a:lnTo>
                  <a:lnTo>
                    <a:pt x="48" y="41"/>
                  </a:lnTo>
                  <a:lnTo>
                    <a:pt x="58" y="32"/>
                  </a:lnTo>
                  <a:lnTo>
                    <a:pt x="55" y="0"/>
                  </a:lnTo>
                  <a:lnTo>
                    <a:pt x="0" y="7"/>
                  </a:lnTo>
                </a:path>
              </a:pathLst>
            </a:custGeom>
            <a:solidFill>
              <a:srgbClr val="FFFF40"/>
            </a:solidFill>
            <a:ln w="12700" cap="rnd" cmpd="sng">
              <a:noFill/>
              <a:prstDash val="solid"/>
              <a:round/>
              <a:headEnd type="none" w="med" len="med"/>
              <a:tailEnd type="none" w="med" len="med"/>
            </a:ln>
            <a:effectLst/>
          </p:spPr>
          <p:txBody>
            <a:bodyPr/>
            <a:lstStyle/>
            <a:p>
              <a:endParaRPr lang="zh-CN" altLang="en-US" sz="2400"/>
            </a:p>
          </p:txBody>
        </p:sp>
        <p:sp>
          <p:nvSpPr>
            <p:cNvPr id="552" name="Freeform 552"/>
            <p:cNvSpPr/>
            <p:nvPr/>
          </p:nvSpPr>
          <p:spPr bwMode="auto">
            <a:xfrm>
              <a:off x="2877" y="1407"/>
              <a:ext cx="48" cy="42"/>
            </a:xfrm>
            <a:custGeom>
              <a:avLst/>
              <a:gdLst/>
              <a:ahLst/>
              <a:cxnLst>
                <a:cxn ang="0">
                  <a:pos x="0" y="8"/>
                </a:cxn>
                <a:cxn ang="0">
                  <a:pos x="3" y="29"/>
                </a:cxn>
                <a:cxn ang="0">
                  <a:pos x="14" y="29"/>
                </a:cxn>
                <a:cxn ang="0">
                  <a:pos x="40" y="32"/>
                </a:cxn>
                <a:cxn ang="0">
                  <a:pos x="53" y="47"/>
                </a:cxn>
                <a:cxn ang="0">
                  <a:pos x="64" y="37"/>
                </a:cxn>
                <a:cxn ang="0">
                  <a:pos x="61" y="0"/>
                </a:cxn>
                <a:cxn ang="0">
                  <a:pos x="0" y="8"/>
                </a:cxn>
              </a:cxnLst>
              <a:rect l="0" t="0" r="r" b="b"/>
              <a:pathLst>
                <a:path w="65" h="48">
                  <a:moveTo>
                    <a:pt x="0" y="8"/>
                  </a:moveTo>
                  <a:lnTo>
                    <a:pt x="3" y="29"/>
                  </a:lnTo>
                  <a:lnTo>
                    <a:pt x="14" y="29"/>
                  </a:lnTo>
                  <a:lnTo>
                    <a:pt x="40" y="32"/>
                  </a:lnTo>
                  <a:lnTo>
                    <a:pt x="53" y="47"/>
                  </a:lnTo>
                  <a:lnTo>
                    <a:pt x="64" y="37"/>
                  </a:lnTo>
                  <a:lnTo>
                    <a:pt x="61" y="0"/>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3" name="Freeform 553"/>
            <p:cNvSpPr/>
            <p:nvPr/>
          </p:nvSpPr>
          <p:spPr bwMode="auto">
            <a:xfrm>
              <a:off x="1085" y="1104"/>
              <a:ext cx="753" cy="478"/>
            </a:xfrm>
            <a:custGeom>
              <a:avLst/>
              <a:gdLst/>
              <a:ahLst/>
              <a:cxnLst>
                <a:cxn ang="0">
                  <a:pos x="29" y="339"/>
                </a:cxn>
                <a:cxn ang="0">
                  <a:pos x="81" y="350"/>
                </a:cxn>
                <a:cxn ang="0">
                  <a:pos x="159" y="454"/>
                </a:cxn>
                <a:cxn ang="0">
                  <a:pos x="175" y="418"/>
                </a:cxn>
                <a:cxn ang="0">
                  <a:pos x="53" y="304"/>
                </a:cxn>
                <a:cxn ang="0">
                  <a:pos x="365" y="264"/>
                </a:cxn>
                <a:cxn ang="0">
                  <a:pos x="623" y="413"/>
                </a:cxn>
                <a:cxn ang="0">
                  <a:pos x="829" y="529"/>
                </a:cxn>
                <a:cxn ang="0">
                  <a:pos x="949" y="536"/>
                </a:cxn>
                <a:cxn ang="0">
                  <a:pos x="1014" y="311"/>
                </a:cxn>
                <a:cxn ang="0">
                  <a:pos x="926" y="290"/>
                </a:cxn>
                <a:cxn ang="0">
                  <a:pos x="921" y="327"/>
                </a:cxn>
                <a:cxn ang="0">
                  <a:pos x="935" y="352"/>
                </a:cxn>
                <a:cxn ang="0">
                  <a:pos x="938" y="422"/>
                </a:cxn>
                <a:cxn ang="0">
                  <a:pos x="913" y="501"/>
                </a:cxn>
                <a:cxn ang="0">
                  <a:pos x="876" y="529"/>
                </a:cxn>
                <a:cxn ang="0">
                  <a:pos x="874" y="503"/>
                </a:cxn>
                <a:cxn ang="0">
                  <a:pos x="816" y="443"/>
                </a:cxn>
                <a:cxn ang="0">
                  <a:pos x="759" y="415"/>
                </a:cxn>
                <a:cxn ang="0">
                  <a:pos x="699" y="373"/>
                </a:cxn>
                <a:cxn ang="0">
                  <a:pos x="680" y="314"/>
                </a:cxn>
                <a:cxn ang="0">
                  <a:pos x="720" y="288"/>
                </a:cxn>
                <a:cxn ang="0">
                  <a:pos x="733" y="267"/>
                </a:cxn>
                <a:cxn ang="0">
                  <a:pos x="749" y="251"/>
                </a:cxn>
                <a:cxn ang="0">
                  <a:pos x="761" y="226"/>
                </a:cxn>
                <a:cxn ang="0">
                  <a:pos x="806" y="205"/>
                </a:cxn>
                <a:cxn ang="0">
                  <a:pos x="834" y="192"/>
                </a:cxn>
                <a:cxn ang="0">
                  <a:pos x="855" y="147"/>
                </a:cxn>
                <a:cxn ang="0">
                  <a:pos x="874" y="130"/>
                </a:cxn>
                <a:cxn ang="0">
                  <a:pos x="824" y="142"/>
                </a:cxn>
                <a:cxn ang="0">
                  <a:pos x="784" y="179"/>
                </a:cxn>
                <a:cxn ang="0">
                  <a:pos x="772" y="135"/>
                </a:cxn>
                <a:cxn ang="0">
                  <a:pos x="728" y="124"/>
                </a:cxn>
                <a:cxn ang="0">
                  <a:pos x="720" y="109"/>
                </a:cxn>
                <a:cxn ang="0">
                  <a:pos x="702" y="88"/>
                </a:cxn>
                <a:cxn ang="0">
                  <a:pos x="683" y="54"/>
                </a:cxn>
                <a:cxn ang="0">
                  <a:pos x="717" y="37"/>
                </a:cxn>
                <a:cxn ang="0">
                  <a:pos x="680" y="10"/>
                </a:cxn>
                <a:cxn ang="0">
                  <a:pos x="675" y="39"/>
                </a:cxn>
                <a:cxn ang="0">
                  <a:pos x="652" y="107"/>
                </a:cxn>
                <a:cxn ang="0">
                  <a:pos x="689" y="132"/>
                </a:cxn>
                <a:cxn ang="0">
                  <a:pos x="668" y="179"/>
                </a:cxn>
                <a:cxn ang="0">
                  <a:pos x="649" y="158"/>
                </a:cxn>
                <a:cxn ang="0">
                  <a:pos x="628" y="163"/>
                </a:cxn>
                <a:cxn ang="0">
                  <a:pos x="621" y="158"/>
                </a:cxn>
                <a:cxn ang="0">
                  <a:pos x="551" y="155"/>
                </a:cxn>
                <a:cxn ang="0">
                  <a:pos x="472" y="150"/>
                </a:cxn>
                <a:cxn ang="0">
                  <a:pos x="482" y="163"/>
                </a:cxn>
                <a:cxn ang="0">
                  <a:pos x="482" y="173"/>
                </a:cxn>
                <a:cxn ang="0">
                  <a:pos x="373" y="160"/>
                </a:cxn>
                <a:cxn ang="0">
                  <a:pos x="341" y="135"/>
                </a:cxn>
                <a:cxn ang="0">
                  <a:pos x="243" y="107"/>
                </a:cxn>
                <a:cxn ang="0">
                  <a:pos x="196" y="104"/>
                </a:cxn>
                <a:cxn ang="0">
                  <a:pos x="117" y="130"/>
                </a:cxn>
                <a:cxn ang="0">
                  <a:pos x="96" y="132"/>
                </a:cxn>
              </a:cxnLst>
              <a:rect l="0" t="0" r="r" b="b"/>
              <a:pathLst>
                <a:path w="1015" h="561">
                  <a:moveTo>
                    <a:pt x="0" y="117"/>
                  </a:moveTo>
                  <a:lnTo>
                    <a:pt x="0" y="339"/>
                  </a:lnTo>
                  <a:lnTo>
                    <a:pt x="29" y="339"/>
                  </a:lnTo>
                  <a:lnTo>
                    <a:pt x="42" y="357"/>
                  </a:lnTo>
                  <a:lnTo>
                    <a:pt x="53" y="368"/>
                  </a:lnTo>
                  <a:lnTo>
                    <a:pt x="81" y="350"/>
                  </a:lnTo>
                  <a:lnTo>
                    <a:pt x="136" y="418"/>
                  </a:lnTo>
                  <a:lnTo>
                    <a:pt x="162" y="430"/>
                  </a:lnTo>
                  <a:lnTo>
                    <a:pt x="159" y="454"/>
                  </a:lnTo>
                  <a:lnTo>
                    <a:pt x="156" y="461"/>
                  </a:lnTo>
                  <a:lnTo>
                    <a:pt x="167" y="451"/>
                  </a:lnTo>
                  <a:lnTo>
                    <a:pt x="175" y="418"/>
                  </a:lnTo>
                  <a:lnTo>
                    <a:pt x="148" y="379"/>
                  </a:lnTo>
                  <a:lnTo>
                    <a:pt x="109" y="329"/>
                  </a:lnTo>
                  <a:lnTo>
                    <a:pt x="53" y="304"/>
                  </a:lnTo>
                  <a:lnTo>
                    <a:pt x="209" y="262"/>
                  </a:lnTo>
                  <a:lnTo>
                    <a:pt x="284" y="282"/>
                  </a:lnTo>
                  <a:lnTo>
                    <a:pt x="365" y="264"/>
                  </a:lnTo>
                  <a:lnTo>
                    <a:pt x="543" y="339"/>
                  </a:lnTo>
                  <a:lnTo>
                    <a:pt x="621" y="334"/>
                  </a:lnTo>
                  <a:lnTo>
                    <a:pt x="623" y="413"/>
                  </a:lnTo>
                  <a:lnTo>
                    <a:pt x="691" y="451"/>
                  </a:lnTo>
                  <a:lnTo>
                    <a:pt x="777" y="472"/>
                  </a:lnTo>
                  <a:lnTo>
                    <a:pt x="829" y="529"/>
                  </a:lnTo>
                  <a:lnTo>
                    <a:pt x="887" y="560"/>
                  </a:lnTo>
                  <a:lnTo>
                    <a:pt x="921" y="552"/>
                  </a:lnTo>
                  <a:lnTo>
                    <a:pt x="949" y="536"/>
                  </a:lnTo>
                  <a:lnTo>
                    <a:pt x="957" y="483"/>
                  </a:lnTo>
                  <a:lnTo>
                    <a:pt x="1001" y="422"/>
                  </a:lnTo>
                  <a:lnTo>
                    <a:pt x="1014" y="311"/>
                  </a:lnTo>
                  <a:lnTo>
                    <a:pt x="980" y="290"/>
                  </a:lnTo>
                  <a:lnTo>
                    <a:pt x="965" y="298"/>
                  </a:lnTo>
                  <a:lnTo>
                    <a:pt x="926" y="290"/>
                  </a:lnTo>
                  <a:lnTo>
                    <a:pt x="919" y="304"/>
                  </a:lnTo>
                  <a:lnTo>
                    <a:pt x="929" y="311"/>
                  </a:lnTo>
                  <a:lnTo>
                    <a:pt x="921" y="327"/>
                  </a:lnTo>
                  <a:lnTo>
                    <a:pt x="929" y="329"/>
                  </a:lnTo>
                  <a:lnTo>
                    <a:pt x="926" y="347"/>
                  </a:lnTo>
                  <a:lnTo>
                    <a:pt x="935" y="352"/>
                  </a:lnTo>
                  <a:lnTo>
                    <a:pt x="913" y="373"/>
                  </a:lnTo>
                  <a:lnTo>
                    <a:pt x="929" y="384"/>
                  </a:lnTo>
                  <a:lnTo>
                    <a:pt x="938" y="422"/>
                  </a:lnTo>
                  <a:lnTo>
                    <a:pt x="949" y="425"/>
                  </a:lnTo>
                  <a:lnTo>
                    <a:pt x="897" y="459"/>
                  </a:lnTo>
                  <a:lnTo>
                    <a:pt x="913" y="501"/>
                  </a:lnTo>
                  <a:lnTo>
                    <a:pt x="924" y="506"/>
                  </a:lnTo>
                  <a:lnTo>
                    <a:pt x="897" y="529"/>
                  </a:lnTo>
                  <a:lnTo>
                    <a:pt x="876" y="529"/>
                  </a:lnTo>
                  <a:lnTo>
                    <a:pt x="884" y="513"/>
                  </a:lnTo>
                  <a:lnTo>
                    <a:pt x="860" y="508"/>
                  </a:lnTo>
                  <a:lnTo>
                    <a:pt x="874" y="503"/>
                  </a:lnTo>
                  <a:lnTo>
                    <a:pt x="858" y="490"/>
                  </a:lnTo>
                  <a:lnTo>
                    <a:pt x="858" y="446"/>
                  </a:lnTo>
                  <a:lnTo>
                    <a:pt x="816" y="443"/>
                  </a:lnTo>
                  <a:lnTo>
                    <a:pt x="811" y="454"/>
                  </a:lnTo>
                  <a:lnTo>
                    <a:pt x="813" y="440"/>
                  </a:lnTo>
                  <a:lnTo>
                    <a:pt x="759" y="415"/>
                  </a:lnTo>
                  <a:lnTo>
                    <a:pt x="731" y="402"/>
                  </a:lnTo>
                  <a:lnTo>
                    <a:pt x="707" y="413"/>
                  </a:lnTo>
                  <a:lnTo>
                    <a:pt x="699" y="373"/>
                  </a:lnTo>
                  <a:lnTo>
                    <a:pt x="683" y="379"/>
                  </a:lnTo>
                  <a:lnTo>
                    <a:pt x="675" y="365"/>
                  </a:lnTo>
                  <a:lnTo>
                    <a:pt x="680" y="314"/>
                  </a:lnTo>
                  <a:lnTo>
                    <a:pt x="707" y="301"/>
                  </a:lnTo>
                  <a:lnTo>
                    <a:pt x="707" y="288"/>
                  </a:lnTo>
                  <a:lnTo>
                    <a:pt x="720" y="288"/>
                  </a:lnTo>
                  <a:lnTo>
                    <a:pt x="709" y="282"/>
                  </a:lnTo>
                  <a:lnTo>
                    <a:pt x="738" y="277"/>
                  </a:lnTo>
                  <a:lnTo>
                    <a:pt x="733" y="267"/>
                  </a:lnTo>
                  <a:lnTo>
                    <a:pt x="697" y="257"/>
                  </a:lnTo>
                  <a:lnTo>
                    <a:pt x="738" y="267"/>
                  </a:lnTo>
                  <a:lnTo>
                    <a:pt x="749" y="251"/>
                  </a:lnTo>
                  <a:lnTo>
                    <a:pt x="772" y="251"/>
                  </a:lnTo>
                  <a:lnTo>
                    <a:pt x="792" y="229"/>
                  </a:lnTo>
                  <a:lnTo>
                    <a:pt x="761" y="226"/>
                  </a:lnTo>
                  <a:lnTo>
                    <a:pt x="746" y="210"/>
                  </a:lnTo>
                  <a:lnTo>
                    <a:pt x="787" y="223"/>
                  </a:lnTo>
                  <a:lnTo>
                    <a:pt x="806" y="205"/>
                  </a:lnTo>
                  <a:lnTo>
                    <a:pt x="798" y="194"/>
                  </a:lnTo>
                  <a:lnTo>
                    <a:pt x="840" y="202"/>
                  </a:lnTo>
                  <a:lnTo>
                    <a:pt x="834" y="192"/>
                  </a:lnTo>
                  <a:lnTo>
                    <a:pt x="845" y="199"/>
                  </a:lnTo>
                  <a:lnTo>
                    <a:pt x="874" y="184"/>
                  </a:lnTo>
                  <a:lnTo>
                    <a:pt x="855" y="147"/>
                  </a:lnTo>
                  <a:lnTo>
                    <a:pt x="876" y="145"/>
                  </a:lnTo>
                  <a:lnTo>
                    <a:pt x="863" y="140"/>
                  </a:lnTo>
                  <a:lnTo>
                    <a:pt x="874" y="130"/>
                  </a:lnTo>
                  <a:lnTo>
                    <a:pt x="855" y="117"/>
                  </a:lnTo>
                  <a:lnTo>
                    <a:pt x="813" y="114"/>
                  </a:lnTo>
                  <a:lnTo>
                    <a:pt x="824" y="142"/>
                  </a:lnTo>
                  <a:lnTo>
                    <a:pt x="808" y="145"/>
                  </a:lnTo>
                  <a:lnTo>
                    <a:pt x="798" y="173"/>
                  </a:lnTo>
                  <a:lnTo>
                    <a:pt x="784" y="179"/>
                  </a:lnTo>
                  <a:lnTo>
                    <a:pt x="769" y="160"/>
                  </a:lnTo>
                  <a:lnTo>
                    <a:pt x="777" y="152"/>
                  </a:lnTo>
                  <a:lnTo>
                    <a:pt x="772" y="135"/>
                  </a:lnTo>
                  <a:lnTo>
                    <a:pt x="757" y="127"/>
                  </a:lnTo>
                  <a:lnTo>
                    <a:pt x="741" y="152"/>
                  </a:lnTo>
                  <a:lnTo>
                    <a:pt x="728" y="124"/>
                  </a:lnTo>
                  <a:lnTo>
                    <a:pt x="733" y="122"/>
                  </a:lnTo>
                  <a:lnTo>
                    <a:pt x="707" y="117"/>
                  </a:lnTo>
                  <a:lnTo>
                    <a:pt x="720" y="109"/>
                  </a:lnTo>
                  <a:lnTo>
                    <a:pt x="709" y="107"/>
                  </a:lnTo>
                  <a:lnTo>
                    <a:pt x="725" y="107"/>
                  </a:lnTo>
                  <a:lnTo>
                    <a:pt x="702" y="88"/>
                  </a:lnTo>
                  <a:lnTo>
                    <a:pt x="702" y="75"/>
                  </a:lnTo>
                  <a:lnTo>
                    <a:pt x="670" y="54"/>
                  </a:lnTo>
                  <a:lnTo>
                    <a:pt x="683" y="54"/>
                  </a:lnTo>
                  <a:lnTo>
                    <a:pt x="697" y="42"/>
                  </a:lnTo>
                  <a:lnTo>
                    <a:pt x="683" y="37"/>
                  </a:lnTo>
                  <a:lnTo>
                    <a:pt x="717" y="37"/>
                  </a:lnTo>
                  <a:lnTo>
                    <a:pt x="741" y="2"/>
                  </a:lnTo>
                  <a:lnTo>
                    <a:pt x="668" y="0"/>
                  </a:lnTo>
                  <a:lnTo>
                    <a:pt x="680" y="10"/>
                  </a:lnTo>
                  <a:lnTo>
                    <a:pt x="662" y="7"/>
                  </a:lnTo>
                  <a:lnTo>
                    <a:pt x="665" y="37"/>
                  </a:lnTo>
                  <a:lnTo>
                    <a:pt x="675" y="39"/>
                  </a:lnTo>
                  <a:lnTo>
                    <a:pt x="665" y="75"/>
                  </a:lnTo>
                  <a:lnTo>
                    <a:pt x="655" y="75"/>
                  </a:lnTo>
                  <a:lnTo>
                    <a:pt x="652" y="107"/>
                  </a:lnTo>
                  <a:lnTo>
                    <a:pt x="694" y="122"/>
                  </a:lnTo>
                  <a:lnTo>
                    <a:pt x="678" y="142"/>
                  </a:lnTo>
                  <a:lnTo>
                    <a:pt x="689" y="132"/>
                  </a:lnTo>
                  <a:lnTo>
                    <a:pt x="694" y="145"/>
                  </a:lnTo>
                  <a:lnTo>
                    <a:pt x="665" y="158"/>
                  </a:lnTo>
                  <a:lnTo>
                    <a:pt x="668" y="179"/>
                  </a:lnTo>
                  <a:lnTo>
                    <a:pt x="655" y="168"/>
                  </a:lnTo>
                  <a:lnTo>
                    <a:pt x="657" y="152"/>
                  </a:lnTo>
                  <a:lnTo>
                    <a:pt x="649" y="158"/>
                  </a:lnTo>
                  <a:lnTo>
                    <a:pt x="641" y="147"/>
                  </a:lnTo>
                  <a:lnTo>
                    <a:pt x="618" y="150"/>
                  </a:lnTo>
                  <a:lnTo>
                    <a:pt x="628" y="163"/>
                  </a:lnTo>
                  <a:lnTo>
                    <a:pt x="641" y="160"/>
                  </a:lnTo>
                  <a:lnTo>
                    <a:pt x="641" y="168"/>
                  </a:lnTo>
                  <a:lnTo>
                    <a:pt x="621" y="158"/>
                  </a:lnTo>
                  <a:lnTo>
                    <a:pt x="623" y="163"/>
                  </a:lnTo>
                  <a:lnTo>
                    <a:pt x="566" y="165"/>
                  </a:lnTo>
                  <a:lnTo>
                    <a:pt x="551" y="155"/>
                  </a:lnTo>
                  <a:lnTo>
                    <a:pt x="532" y="155"/>
                  </a:lnTo>
                  <a:lnTo>
                    <a:pt x="509" y="132"/>
                  </a:lnTo>
                  <a:lnTo>
                    <a:pt x="472" y="150"/>
                  </a:lnTo>
                  <a:lnTo>
                    <a:pt x="485" y="155"/>
                  </a:lnTo>
                  <a:lnTo>
                    <a:pt x="514" y="142"/>
                  </a:lnTo>
                  <a:lnTo>
                    <a:pt x="482" y="163"/>
                  </a:lnTo>
                  <a:lnTo>
                    <a:pt x="495" y="182"/>
                  </a:lnTo>
                  <a:lnTo>
                    <a:pt x="487" y="189"/>
                  </a:lnTo>
                  <a:lnTo>
                    <a:pt x="482" y="173"/>
                  </a:lnTo>
                  <a:lnTo>
                    <a:pt x="453" y="158"/>
                  </a:lnTo>
                  <a:lnTo>
                    <a:pt x="386" y="163"/>
                  </a:lnTo>
                  <a:lnTo>
                    <a:pt x="373" y="160"/>
                  </a:lnTo>
                  <a:lnTo>
                    <a:pt x="394" y="147"/>
                  </a:lnTo>
                  <a:lnTo>
                    <a:pt x="378" y="135"/>
                  </a:lnTo>
                  <a:lnTo>
                    <a:pt x="341" y="135"/>
                  </a:lnTo>
                  <a:lnTo>
                    <a:pt x="268" y="112"/>
                  </a:lnTo>
                  <a:lnTo>
                    <a:pt x="241" y="124"/>
                  </a:lnTo>
                  <a:lnTo>
                    <a:pt x="243" y="107"/>
                  </a:lnTo>
                  <a:lnTo>
                    <a:pt x="222" y="124"/>
                  </a:lnTo>
                  <a:lnTo>
                    <a:pt x="190" y="93"/>
                  </a:lnTo>
                  <a:lnTo>
                    <a:pt x="196" y="104"/>
                  </a:lnTo>
                  <a:lnTo>
                    <a:pt x="146" y="130"/>
                  </a:lnTo>
                  <a:lnTo>
                    <a:pt x="146" y="122"/>
                  </a:lnTo>
                  <a:lnTo>
                    <a:pt x="117" y="130"/>
                  </a:lnTo>
                  <a:lnTo>
                    <a:pt x="165" y="104"/>
                  </a:lnTo>
                  <a:lnTo>
                    <a:pt x="104" y="124"/>
                  </a:lnTo>
                  <a:lnTo>
                    <a:pt x="96" y="132"/>
                  </a:lnTo>
                  <a:lnTo>
                    <a:pt x="101" y="145"/>
                  </a:lnTo>
                  <a:lnTo>
                    <a:pt x="0" y="117"/>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54" name="Freeform 554"/>
            <p:cNvSpPr/>
            <p:nvPr/>
          </p:nvSpPr>
          <p:spPr bwMode="auto">
            <a:xfrm>
              <a:off x="1085" y="1104"/>
              <a:ext cx="756" cy="484"/>
            </a:xfrm>
            <a:custGeom>
              <a:avLst/>
              <a:gdLst/>
              <a:ahLst/>
              <a:cxnLst>
                <a:cxn ang="0">
                  <a:pos x="29" y="343"/>
                </a:cxn>
                <a:cxn ang="0">
                  <a:pos x="81" y="354"/>
                </a:cxn>
                <a:cxn ang="0">
                  <a:pos x="160" y="459"/>
                </a:cxn>
                <a:cxn ang="0">
                  <a:pos x="176" y="422"/>
                </a:cxn>
                <a:cxn ang="0">
                  <a:pos x="53" y="307"/>
                </a:cxn>
                <a:cxn ang="0">
                  <a:pos x="367" y="267"/>
                </a:cxn>
                <a:cxn ang="0">
                  <a:pos x="627" y="417"/>
                </a:cxn>
                <a:cxn ang="0">
                  <a:pos x="834" y="535"/>
                </a:cxn>
                <a:cxn ang="0">
                  <a:pos x="955" y="542"/>
                </a:cxn>
                <a:cxn ang="0">
                  <a:pos x="1020" y="314"/>
                </a:cxn>
                <a:cxn ang="0">
                  <a:pos x="931" y="293"/>
                </a:cxn>
                <a:cxn ang="0">
                  <a:pos x="926" y="330"/>
                </a:cxn>
                <a:cxn ang="0">
                  <a:pos x="941" y="356"/>
                </a:cxn>
                <a:cxn ang="0">
                  <a:pos x="944" y="427"/>
                </a:cxn>
                <a:cxn ang="0">
                  <a:pos x="918" y="506"/>
                </a:cxn>
                <a:cxn ang="0">
                  <a:pos x="881" y="535"/>
                </a:cxn>
                <a:cxn ang="0">
                  <a:pos x="879" y="508"/>
                </a:cxn>
                <a:cxn ang="0">
                  <a:pos x="821" y="448"/>
                </a:cxn>
                <a:cxn ang="0">
                  <a:pos x="763" y="419"/>
                </a:cxn>
                <a:cxn ang="0">
                  <a:pos x="703" y="377"/>
                </a:cxn>
                <a:cxn ang="0">
                  <a:pos x="684" y="317"/>
                </a:cxn>
                <a:cxn ang="0">
                  <a:pos x="724" y="291"/>
                </a:cxn>
                <a:cxn ang="0">
                  <a:pos x="737" y="270"/>
                </a:cxn>
                <a:cxn ang="0">
                  <a:pos x="753" y="254"/>
                </a:cxn>
                <a:cxn ang="0">
                  <a:pos x="766" y="228"/>
                </a:cxn>
                <a:cxn ang="0">
                  <a:pos x="811" y="207"/>
                </a:cxn>
                <a:cxn ang="0">
                  <a:pos x="839" y="194"/>
                </a:cxn>
                <a:cxn ang="0">
                  <a:pos x="860" y="149"/>
                </a:cxn>
                <a:cxn ang="0">
                  <a:pos x="879" y="131"/>
                </a:cxn>
                <a:cxn ang="0">
                  <a:pos x="829" y="144"/>
                </a:cxn>
                <a:cxn ang="0">
                  <a:pos x="789" y="181"/>
                </a:cxn>
                <a:cxn ang="0">
                  <a:pos x="777" y="136"/>
                </a:cxn>
                <a:cxn ang="0">
                  <a:pos x="732" y="125"/>
                </a:cxn>
                <a:cxn ang="0">
                  <a:pos x="724" y="110"/>
                </a:cxn>
                <a:cxn ang="0">
                  <a:pos x="706" y="89"/>
                </a:cxn>
                <a:cxn ang="0">
                  <a:pos x="687" y="55"/>
                </a:cxn>
                <a:cxn ang="0">
                  <a:pos x="721" y="37"/>
                </a:cxn>
                <a:cxn ang="0">
                  <a:pos x="684" y="10"/>
                </a:cxn>
                <a:cxn ang="0">
                  <a:pos x="679" y="39"/>
                </a:cxn>
                <a:cxn ang="0">
                  <a:pos x="656" y="108"/>
                </a:cxn>
                <a:cxn ang="0">
                  <a:pos x="693" y="133"/>
                </a:cxn>
                <a:cxn ang="0">
                  <a:pos x="672" y="181"/>
                </a:cxn>
                <a:cxn ang="0">
                  <a:pos x="653" y="160"/>
                </a:cxn>
                <a:cxn ang="0">
                  <a:pos x="632" y="165"/>
                </a:cxn>
                <a:cxn ang="0">
                  <a:pos x="625" y="160"/>
                </a:cxn>
                <a:cxn ang="0">
                  <a:pos x="554" y="157"/>
                </a:cxn>
                <a:cxn ang="0">
                  <a:pos x="475" y="152"/>
                </a:cxn>
                <a:cxn ang="0">
                  <a:pos x="485" y="165"/>
                </a:cxn>
                <a:cxn ang="0">
                  <a:pos x="485" y="175"/>
                </a:cxn>
                <a:cxn ang="0">
                  <a:pos x="375" y="162"/>
                </a:cxn>
                <a:cxn ang="0">
                  <a:pos x="343" y="136"/>
                </a:cxn>
                <a:cxn ang="0">
                  <a:pos x="244" y="108"/>
                </a:cxn>
                <a:cxn ang="0">
                  <a:pos x="197" y="105"/>
                </a:cxn>
                <a:cxn ang="0">
                  <a:pos x="118" y="131"/>
                </a:cxn>
                <a:cxn ang="0">
                  <a:pos x="97" y="133"/>
                </a:cxn>
              </a:cxnLst>
              <a:rect l="0" t="0" r="r" b="b"/>
              <a:pathLst>
                <a:path w="1021" h="567">
                  <a:moveTo>
                    <a:pt x="0" y="118"/>
                  </a:moveTo>
                  <a:lnTo>
                    <a:pt x="0" y="343"/>
                  </a:lnTo>
                  <a:lnTo>
                    <a:pt x="29" y="343"/>
                  </a:lnTo>
                  <a:lnTo>
                    <a:pt x="42" y="361"/>
                  </a:lnTo>
                  <a:lnTo>
                    <a:pt x="53" y="372"/>
                  </a:lnTo>
                  <a:lnTo>
                    <a:pt x="81" y="354"/>
                  </a:lnTo>
                  <a:lnTo>
                    <a:pt x="137" y="422"/>
                  </a:lnTo>
                  <a:lnTo>
                    <a:pt x="163" y="435"/>
                  </a:lnTo>
                  <a:lnTo>
                    <a:pt x="160" y="459"/>
                  </a:lnTo>
                  <a:lnTo>
                    <a:pt x="157" y="466"/>
                  </a:lnTo>
                  <a:lnTo>
                    <a:pt x="168" y="456"/>
                  </a:lnTo>
                  <a:lnTo>
                    <a:pt x="176" y="422"/>
                  </a:lnTo>
                  <a:lnTo>
                    <a:pt x="149" y="383"/>
                  </a:lnTo>
                  <a:lnTo>
                    <a:pt x="110" y="333"/>
                  </a:lnTo>
                  <a:lnTo>
                    <a:pt x="53" y="307"/>
                  </a:lnTo>
                  <a:lnTo>
                    <a:pt x="210" y="265"/>
                  </a:lnTo>
                  <a:lnTo>
                    <a:pt x="286" y="285"/>
                  </a:lnTo>
                  <a:lnTo>
                    <a:pt x="367" y="267"/>
                  </a:lnTo>
                  <a:lnTo>
                    <a:pt x="546" y="343"/>
                  </a:lnTo>
                  <a:lnTo>
                    <a:pt x="625" y="338"/>
                  </a:lnTo>
                  <a:lnTo>
                    <a:pt x="627" y="417"/>
                  </a:lnTo>
                  <a:lnTo>
                    <a:pt x="695" y="456"/>
                  </a:lnTo>
                  <a:lnTo>
                    <a:pt x="782" y="477"/>
                  </a:lnTo>
                  <a:lnTo>
                    <a:pt x="834" y="535"/>
                  </a:lnTo>
                  <a:lnTo>
                    <a:pt x="892" y="566"/>
                  </a:lnTo>
                  <a:lnTo>
                    <a:pt x="926" y="558"/>
                  </a:lnTo>
                  <a:lnTo>
                    <a:pt x="955" y="542"/>
                  </a:lnTo>
                  <a:lnTo>
                    <a:pt x="963" y="488"/>
                  </a:lnTo>
                  <a:lnTo>
                    <a:pt x="1007" y="427"/>
                  </a:lnTo>
                  <a:lnTo>
                    <a:pt x="1020" y="314"/>
                  </a:lnTo>
                  <a:lnTo>
                    <a:pt x="986" y="293"/>
                  </a:lnTo>
                  <a:lnTo>
                    <a:pt x="971" y="301"/>
                  </a:lnTo>
                  <a:lnTo>
                    <a:pt x="931" y="293"/>
                  </a:lnTo>
                  <a:lnTo>
                    <a:pt x="924" y="307"/>
                  </a:lnTo>
                  <a:lnTo>
                    <a:pt x="934" y="314"/>
                  </a:lnTo>
                  <a:lnTo>
                    <a:pt x="926" y="330"/>
                  </a:lnTo>
                  <a:lnTo>
                    <a:pt x="934" y="333"/>
                  </a:lnTo>
                  <a:lnTo>
                    <a:pt x="931" y="351"/>
                  </a:lnTo>
                  <a:lnTo>
                    <a:pt x="941" y="356"/>
                  </a:lnTo>
                  <a:lnTo>
                    <a:pt x="918" y="377"/>
                  </a:lnTo>
                  <a:lnTo>
                    <a:pt x="934" y="388"/>
                  </a:lnTo>
                  <a:lnTo>
                    <a:pt x="944" y="427"/>
                  </a:lnTo>
                  <a:lnTo>
                    <a:pt x="955" y="430"/>
                  </a:lnTo>
                  <a:lnTo>
                    <a:pt x="902" y="464"/>
                  </a:lnTo>
                  <a:lnTo>
                    <a:pt x="918" y="506"/>
                  </a:lnTo>
                  <a:lnTo>
                    <a:pt x="929" y="511"/>
                  </a:lnTo>
                  <a:lnTo>
                    <a:pt x="902" y="535"/>
                  </a:lnTo>
                  <a:lnTo>
                    <a:pt x="881" y="535"/>
                  </a:lnTo>
                  <a:lnTo>
                    <a:pt x="889" y="519"/>
                  </a:lnTo>
                  <a:lnTo>
                    <a:pt x="865" y="513"/>
                  </a:lnTo>
                  <a:lnTo>
                    <a:pt x="879" y="508"/>
                  </a:lnTo>
                  <a:lnTo>
                    <a:pt x="863" y="495"/>
                  </a:lnTo>
                  <a:lnTo>
                    <a:pt x="863" y="451"/>
                  </a:lnTo>
                  <a:lnTo>
                    <a:pt x="821" y="448"/>
                  </a:lnTo>
                  <a:lnTo>
                    <a:pt x="816" y="459"/>
                  </a:lnTo>
                  <a:lnTo>
                    <a:pt x="818" y="445"/>
                  </a:lnTo>
                  <a:lnTo>
                    <a:pt x="763" y="419"/>
                  </a:lnTo>
                  <a:lnTo>
                    <a:pt x="735" y="406"/>
                  </a:lnTo>
                  <a:lnTo>
                    <a:pt x="711" y="417"/>
                  </a:lnTo>
                  <a:lnTo>
                    <a:pt x="703" y="377"/>
                  </a:lnTo>
                  <a:lnTo>
                    <a:pt x="687" y="383"/>
                  </a:lnTo>
                  <a:lnTo>
                    <a:pt x="679" y="369"/>
                  </a:lnTo>
                  <a:lnTo>
                    <a:pt x="684" y="317"/>
                  </a:lnTo>
                  <a:lnTo>
                    <a:pt x="711" y="304"/>
                  </a:lnTo>
                  <a:lnTo>
                    <a:pt x="711" y="291"/>
                  </a:lnTo>
                  <a:lnTo>
                    <a:pt x="724" y="291"/>
                  </a:lnTo>
                  <a:lnTo>
                    <a:pt x="713" y="285"/>
                  </a:lnTo>
                  <a:lnTo>
                    <a:pt x="742" y="280"/>
                  </a:lnTo>
                  <a:lnTo>
                    <a:pt x="737" y="270"/>
                  </a:lnTo>
                  <a:lnTo>
                    <a:pt x="701" y="260"/>
                  </a:lnTo>
                  <a:lnTo>
                    <a:pt x="742" y="270"/>
                  </a:lnTo>
                  <a:lnTo>
                    <a:pt x="753" y="254"/>
                  </a:lnTo>
                  <a:lnTo>
                    <a:pt x="777" y="254"/>
                  </a:lnTo>
                  <a:lnTo>
                    <a:pt x="797" y="231"/>
                  </a:lnTo>
                  <a:lnTo>
                    <a:pt x="766" y="228"/>
                  </a:lnTo>
                  <a:lnTo>
                    <a:pt x="750" y="212"/>
                  </a:lnTo>
                  <a:lnTo>
                    <a:pt x="792" y="225"/>
                  </a:lnTo>
                  <a:lnTo>
                    <a:pt x="811" y="207"/>
                  </a:lnTo>
                  <a:lnTo>
                    <a:pt x="803" y="196"/>
                  </a:lnTo>
                  <a:lnTo>
                    <a:pt x="845" y="204"/>
                  </a:lnTo>
                  <a:lnTo>
                    <a:pt x="839" y="194"/>
                  </a:lnTo>
                  <a:lnTo>
                    <a:pt x="850" y="201"/>
                  </a:lnTo>
                  <a:lnTo>
                    <a:pt x="879" y="186"/>
                  </a:lnTo>
                  <a:lnTo>
                    <a:pt x="860" y="149"/>
                  </a:lnTo>
                  <a:lnTo>
                    <a:pt x="881" y="147"/>
                  </a:lnTo>
                  <a:lnTo>
                    <a:pt x="868" y="141"/>
                  </a:lnTo>
                  <a:lnTo>
                    <a:pt x="879" y="131"/>
                  </a:lnTo>
                  <a:lnTo>
                    <a:pt x="860" y="118"/>
                  </a:lnTo>
                  <a:lnTo>
                    <a:pt x="818" y="115"/>
                  </a:lnTo>
                  <a:lnTo>
                    <a:pt x="829" y="144"/>
                  </a:lnTo>
                  <a:lnTo>
                    <a:pt x="813" y="147"/>
                  </a:lnTo>
                  <a:lnTo>
                    <a:pt x="803" y="175"/>
                  </a:lnTo>
                  <a:lnTo>
                    <a:pt x="789" y="181"/>
                  </a:lnTo>
                  <a:lnTo>
                    <a:pt x="774" y="162"/>
                  </a:lnTo>
                  <a:lnTo>
                    <a:pt x="782" y="154"/>
                  </a:lnTo>
                  <a:lnTo>
                    <a:pt x="777" y="136"/>
                  </a:lnTo>
                  <a:lnTo>
                    <a:pt x="761" y="128"/>
                  </a:lnTo>
                  <a:lnTo>
                    <a:pt x="745" y="154"/>
                  </a:lnTo>
                  <a:lnTo>
                    <a:pt x="732" y="125"/>
                  </a:lnTo>
                  <a:lnTo>
                    <a:pt x="737" y="123"/>
                  </a:lnTo>
                  <a:lnTo>
                    <a:pt x="711" y="118"/>
                  </a:lnTo>
                  <a:lnTo>
                    <a:pt x="724" y="110"/>
                  </a:lnTo>
                  <a:lnTo>
                    <a:pt x="713" y="108"/>
                  </a:lnTo>
                  <a:lnTo>
                    <a:pt x="729" y="108"/>
                  </a:lnTo>
                  <a:lnTo>
                    <a:pt x="706" y="89"/>
                  </a:lnTo>
                  <a:lnTo>
                    <a:pt x="706" y="76"/>
                  </a:lnTo>
                  <a:lnTo>
                    <a:pt x="674" y="55"/>
                  </a:lnTo>
                  <a:lnTo>
                    <a:pt x="687" y="55"/>
                  </a:lnTo>
                  <a:lnTo>
                    <a:pt x="701" y="42"/>
                  </a:lnTo>
                  <a:lnTo>
                    <a:pt x="687" y="37"/>
                  </a:lnTo>
                  <a:lnTo>
                    <a:pt x="721" y="37"/>
                  </a:lnTo>
                  <a:lnTo>
                    <a:pt x="745" y="2"/>
                  </a:lnTo>
                  <a:lnTo>
                    <a:pt x="672" y="0"/>
                  </a:lnTo>
                  <a:lnTo>
                    <a:pt x="684" y="10"/>
                  </a:lnTo>
                  <a:lnTo>
                    <a:pt x="666" y="7"/>
                  </a:lnTo>
                  <a:lnTo>
                    <a:pt x="669" y="37"/>
                  </a:lnTo>
                  <a:lnTo>
                    <a:pt x="679" y="39"/>
                  </a:lnTo>
                  <a:lnTo>
                    <a:pt x="669" y="76"/>
                  </a:lnTo>
                  <a:lnTo>
                    <a:pt x="659" y="76"/>
                  </a:lnTo>
                  <a:lnTo>
                    <a:pt x="656" y="108"/>
                  </a:lnTo>
                  <a:lnTo>
                    <a:pt x="698" y="123"/>
                  </a:lnTo>
                  <a:lnTo>
                    <a:pt x="682" y="144"/>
                  </a:lnTo>
                  <a:lnTo>
                    <a:pt x="693" y="133"/>
                  </a:lnTo>
                  <a:lnTo>
                    <a:pt x="698" y="147"/>
                  </a:lnTo>
                  <a:lnTo>
                    <a:pt x="669" y="160"/>
                  </a:lnTo>
                  <a:lnTo>
                    <a:pt x="672" y="181"/>
                  </a:lnTo>
                  <a:lnTo>
                    <a:pt x="659" y="170"/>
                  </a:lnTo>
                  <a:lnTo>
                    <a:pt x="661" y="154"/>
                  </a:lnTo>
                  <a:lnTo>
                    <a:pt x="653" y="160"/>
                  </a:lnTo>
                  <a:lnTo>
                    <a:pt x="645" y="149"/>
                  </a:lnTo>
                  <a:lnTo>
                    <a:pt x="622" y="152"/>
                  </a:lnTo>
                  <a:lnTo>
                    <a:pt x="632" y="165"/>
                  </a:lnTo>
                  <a:lnTo>
                    <a:pt x="645" y="162"/>
                  </a:lnTo>
                  <a:lnTo>
                    <a:pt x="645" y="170"/>
                  </a:lnTo>
                  <a:lnTo>
                    <a:pt x="625" y="160"/>
                  </a:lnTo>
                  <a:lnTo>
                    <a:pt x="627" y="165"/>
                  </a:lnTo>
                  <a:lnTo>
                    <a:pt x="569" y="167"/>
                  </a:lnTo>
                  <a:lnTo>
                    <a:pt x="554" y="157"/>
                  </a:lnTo>
                  <a:lnTo>
                    <a:pt x="535" y="157"/>
                  </a:lnTo>
                  <a:lnTo>
                    <a:pt x="512" y="133"/>
                  </a:lnTo>
                  <a:lnTo>
                    <a:pt x="475" y="152"/>
                  </a:lnTo>
                  <a:lnTo>
                    <a:pt x="488" y="157"/>
                  </a:lnTo>
                  <a:lnTo>
                    <a:pt x="517" y="144"/>
                  </a:lnTo>
                  <a:lnTo>
                    <a:pt x="485" y="165"/>
                  </a:lnTo>
                  <a:lnTo>
                    <a:pt x="498" y="184"/>
                  </a:lnTo>
                  <a:lnTo>
                    <a:pt x="490" y="191"/>
                  </a:lnTo>
                  <a:lnTo>
                    <a:pt x="485" y="175"/>
                  </a:lnTo>
                  <a:lnTo>
                    <a:pt x="456" y="160"/>
                  </a:lnTo>
                  <a:lnTo>
                    <a:pt x="388" y="165"/>
                  </a:lnTo>
                  <a:lnTo>
                    <a:pt x="375" y="162"/>
                  </a:lnTo>
                  <a:lnTo>
                    <a:pt x="396" y="149"/>
                  </a:lnTo>
                  <a:lnTo>
                    <a:pt x="380" y="136"/>
                  </a:lnTo>
                  <a:lnTo>
                    <a:pt x="343" y="136"/>
                  </a:lnTo>
                  <a:lnTo>
                    <a:pt x="270" y="113"/>
                  </a:lnTo>
                  <a:lnTo>
                    <a:pt x="242" y="125"/>
                  </a:lnTo>
                  <a:lnTo>
                    <a:pt x="244" y="108"/>
                  </a:lnTo>
                  <a:lnTo>
                    <a:pt x="223" y="125"/>
                  </a:lnTo>
                  <a:lnTo>
                    <a:pt x="191" y="94"/>
                  </a:lnTo>
                  <a:lnTo>
                    <a:pt x="197" y="105"/>
                  </a:lnTo>
                  <a:lnTo>
                    <a:pt x="147" y="131"/>
                  </a:lnTo>
                  <a:lnTo>
                    <a:pt x="147" y="123"/>
                  </a:lnTo>
                  <a:lnTo>
                    <a:pt x="118" y="131"/>
                  </a:lnTo>
                  <a:lnTo>
                    <a:pt x="166" y="105"/>
                  </a:lnTo>
                  <a:lnTo>
                    <a:pt x="105" y="125"/>
                  </a:lnTo>
                  <a:lnTo>
                    <a:pt x="97" y="133"/>
                  </a:lnTo>
                  <a:lnTo>
                    <a:pt x="102" y="147"/>
                  </a:lnTo>
                  <a:lnTo>
                    <a:pt x="0" y="11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5" name="Freeform 555"/>
            <p:cNvSpPr/>
            <p:nvPr/>
          </p:nvSpPr>
          <p:spPr bwMode="auto">
            <a:xfrm>
              <a:off x="1886" y="1396"/>
              <a:ext cx="63" cy="70"/>
            </a:xfrm>
            <a:custGeom>
              <a:avLst/>
              <a:gdLst/>
              <a:ahLst/>
              <a:cxnLst>
                <a:cxn ang="0">
                  <a:pos x="41" y="0"/>
                </a:cxn>
                <a:cxn ang="0">
                  <a:pos x="29" y="10"/>
                </a:cxn>
                <a:cxn ang="0">
                  <a:pos x="35" y="15"/>
                </a:cxn>
                <a:cxn ang="0">
                  <a:pos x="19" y="37"/>
                </a:cxn>
                <a:cxn ang="0">
                  <a:pos x="14" y="27"/>
                </a:cxn>
                <a:cxn ang="0">
                  <a:pos x="0" y="44"/>
                </a:cxn>
                <a:cxn ang="0">
                  <a:pos x="5" y="56"/>
                </a:cxn>
                <a:cxn ang="0">
                  <a:pos x="19" y="69"/>
                </a:cxn>
                <a:cxn ang="0">
                  <a:pos x="41" y="75"/>
                </a:cxn>
                <a:cxn ang="0">
                  <a:pos x="64" y="81"/>
                </a:cxn>
                <a:cxn ang="0">
                  <a:pos x="78" y="81"/>
                </a:cxn>
                <a:cxn ang="0">
                  <a:pos x="80" y="74"/>
                </a:cxn>
                <a:cxn ang="0">
                  <a:pos x="66" y="74"/>
                </a:cxn>
                <a:cxn ang="0">
                  <a:pos x="85" y="64"/>
                </a:cxn>
                <a:cxn ang="0">
                  <a:pos x="71" y="56"/>
                </a:cxn>
                <a:cxn ang="0">
                  <a:pos x="78" y="51"/>
                </a:cxn>
                <a:cxn ang="0">
                  <a:pos x="71" y="42"/>
                </a:cxn>
                <a:cxn ang="0">
                  <a:pos x="59" y="44"/>
                </a:cxn>
                <a:cxn ang="0">
                  <a:pos x="71" y="39"/>
                </a:cxn>
                <a:cxn ang="0">
                  <a:pos x="56" y="37"/>
                </a:cxn>
                <a:cxn ang="0">
                  <a:pos x="66" y="34"/>
                </a:cxn>
                <a:cxn ang="0">
                  <a:pos x="59" y="24"/>
                </a:cxn>
                <a:cxn ang="0">
                  <a:pos x="46" y="24"/>
                </a:cxn>
                <a:cxn ang="0">
                  <a:pos x="56" y="20"/>
                </a:cxn>
                <a:cxn ang="0">
                  <a:pos x="41" y="0"/>
                </a:cxn>
              </a:cxnLst>
              <a:rect l="0" t="0" r="r" b="b"/>
              <a:pathLst>
                <a:path w="86" h="82">
                  <a:moveTo>
                    <a:pt x="41" y="0"/>
                  </a:moveTo>
                  <a:lnTo>
                    <a:pt x="29" y="10"/>
                  </a:lnTo>
                  <a:lnTo>
                    <a:pt x="35" y="15"/>
                  </a:lnTo>
                  <a:lnTo>
                    <a:pt x="19" y="37"/>
                  </a:lnTo>
                  <a:lnTo>
                    <a:pt x="14" y="27"/>
                  </a:lnTo>
                  <a:lnTo>
                    <a:pt x="0" y="44"/>
                  </a:lnTo>
                  <a:lnTo>
                    <a:pt x="5" y="56"/>
                  </a:lnTo>
                  <a:lnTo>
                    <a:pt x="19" y="69"/>
                  </a:lnTo>
                  <a:lnTo>
                    <a:pt x="41" y="75"/>
                  </a:lnTo>
                  <a:lnTo>
                    <a:pt x="64" y="81"/>
                  </a:lnTo>
                  <a:lnTo>
                    <a:pt x="78" y="81"/>
                  </a:lnTo>
                  <a:lnTo>
                    <a:pt x="80" y="74"/>
                  </a:lnTo>
                  <a:lnTo>
                    <a:pt x="66" y="74"/>
                  </a:lnTo>
                  <a:lnTo>
                    <a:pt x="85" y="64"/>
                  </a:lnTo>
                  <a:lnTo>
                    <a:pt x="71" y="56"/>
                  </a:lnTo>
                  <a:lnTo>
                    <a:pt x="78" y="51"/>
                  </a:lnTo>
                  <a:lnTo>
                    <a:pt x="71" y="42"/>
                  </a:lnTo>
                  <a:lnTo>
                    <a:pt x="59" y="44"/>
                  </a:lnTo>
                  <a:lnTo>
                    <a:pt x="71" y="39"/>
                  </a:lnTo>
                  <a:lnTo>
                    <a:pt x="56" y="37"/>
                  </a:lnTo>
                  <a:lnTo>
                    <a:pt x="66" y="34"/>
                  </a:lnTo>
                  <a:lnTo>
                    <a:pt x="59" y="24"/>
                  </a:lnTo>
                  <a:lnTo>
                    <a:pt x="46" y="24"/>
                  </a:lnTo>
                  <a:lnTo>
                    <a:pt x="56" y="20"/>
                  </a:lnTo>
                  <a:lnTo>
                    <a:pt x="41" y="0"/>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56" name="Freeform 556"/>
            <p:cNvSpPr/>
            <p:nvPr/>
          </p:nvSpPr>
          <p:spPr bwMode="auto">
            <a:xfrm>
              <a:off x="1886" y="1396"/>
              <a:ext cx="68" cy="75"/>
            </a:xfrm>
            <a:custGeom>
              <a:avLst/>
              <a:gdLst/>
              <a:ahLst/>
              <a:cxnLst>
                <a:cxn ang="0">
                  <a:pos x="44" y="0"/>
                </a:cxn>
                <a:cxn ang="0">
                  <a:pos x="31" y="11"/>
                </a:cxn>
                <a:cxn ang="0">
                  <a:pos x="37" y="16"/>
                </a:cxn>
                <a:cxn ang="0">
                  <a:pos x="20" y="40"/>
                </a:cxn>
                <a:cxn ang="0">
                  <a:pos x="15" y="29"/>
                </a:cxn>
                <a:cxn ang="0">
                  <a:pos x="0" y="47"/>
                </a:cxn>
                <a:cxn ang="0">
                  <a:pos x="5" y="60"/>
                </a:cxn>
                <a:cxn ang="0">
                  <a:pos x="20" y="74"/>
                </a:cxn>
                <a:cxn ang="0">
                  <a:pos x="44" y="81"/>
                </a:cxn>
                <a:cxn ang="0">
                  <a:pos x="68" y="87"/>
                </a:cxn>
                <a:cxn ang="0">
                  <a:pos x="84" y="87"/>
                </a:cxn>
                <a:cxn ang="0">
                  <a:pos x="86" y="79"/>
                </a:cxn>
                <a:cxn ang="0">
                  <a:pos x="71" y="79"/>
                </a:cxn>
                <a:cxn ang="0">
                  <a:pos x="91" y="69"/>
                </a:cxn>
                <a:cxn ang="0">
                  <a:pos x="76" y="60"/>
                </a:cxn>
                <a:cxn ang="0">
                  <a:pos x="84" y="55"/>
                </a:cxn>
                <a:cxn ang="0">
                  <a:pos x="76" y="45"/>
                </a:cxn>
                <a:cxn ang="0">
                  <a:pos x="63" y="47"/>
                </a:cxn>
                <a:cxn ang="0">
                  <a:pos x="76" y="42"/>
                </a:cxn>
                <a:cxn ang="0">
                  <a:pos x="60" y="40"/>
                </a:cxn>
                <a:cxn ang="0">
                  <a:pos x="71" y="37"/>
                </a:cxn>
                <a:cxn ang="0">
                  <a:pos x="63" y="26"/>
                </a:cxn>
                <a:cxn ang="0">
                  <a:pos x="49" y="26"/>
                </a:cxn>
                <a:cxn ang="0">
                  <a:pos x="60" y="21"/>
                </a:cxn>
                <a:cxn ang="0">
                  <a:pos x="44" y="0"/>
                </a:cxn>
              </a:cxnLst>
              <a:rect l="0" t="0" r="r" b="b"/>
              <a:pathLst>
                <a:path w="92" h="88">
                  <a:moveTo>
                    <a:pt x="44" y="0"/>
                  </a:moveTo>
                  <a:lnTo>
                    <a:pt x="31" y="11"/>
                  </a:lnTo>
                  <a:lnTo>
                    <a:pt x="37" y="16"/>
                  </a:lnTo>
                  <a:lnTo>
                    <a:pt x="20" y="40"/>
                  </a:lnTo>
                  <a:lnTo>
                    <a:pt x="15" y="29"/>
                  </a:lnTo>
                  <a:lnTo>
                    <a:pt x="0" y="47"/>
                  </a:lnTo>
                  <a:lnTo>
                    <a:pt x="5" y="60"/>
                  </a:lnTo>
                  <a:lnTo>
                    <a:pt x="20" y="74"/>
                  </a:lnTo>
                  <a:lnTo>
                    <a:pt x="44" y="81"/>
                  </a:lnTo>
                  <a:lnTo>
                    <a:pt x="68" y="87"/>
                  </a:lnTo>
                  <a:lnTo>
                    <a:pt x="84" y="87"/>
                  </a:lnTo>
                  <a:lnTo>
                    <a:pt x="86" y="79"/>
                  </a:lnTo>
                  <a:lnTo>
                    <a:pt x="71" y="79"/>
                  </a:lnTo>
                  <a:lnTo>
                    <a:pt x="91" y="69"/>
                  </a:lnTo>
                  <a:lnTo>
                    <a:pt x="76" y="60"/>
                  </a:lnTo>
                  <a:lnTo>
                    <a:pt x="84" y="55"/>
                  </a:lnTo>
                  <a:lnTo>
                    <a:pt x="76" y="45"/>
                  </a:lnTo>
                  <a:lnTo>
                    <a:pt x="63" y="47"/>
                  </a:lnTo>
                  <a:lnTo>
                    <a:pt x="76" y="42"/>
                  </a:lnTo>
                  <a:lnTo>
                    <a:pt x="60" y="40"/>
                  </a:lnTo>
                  <a:lnTo>
                    <a:pt x="71" y="37"/>
                  </a:lnTo>
                  <a:lnTo>
                    <a:pt x="63" y="26"/>
                  </a:lnTo>
                  <a:lnTo>
                    <a:pt x="49" y="26"/>
                  </a:lnTo>
                  <a:lnTo>
                    <a:pt x="60" y="21"/>
                  </a:lnTo>
                  <a:lnTo>
                    <a:pt x="44"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7" name="Freeform 557"/>
            <p:cNvSpPr/>
            <p:nvPr/>
          </p:nvSpPr>
          <p:spPr bwMode="auto">
            <a:xfrm>
              <a:off x="1865" y="892"/>
              <a:ext cx="620" cy="503"/>
            </a:xfrm>
            <a:custGeom>
              <a:avLst/>
              <a:gdLst/>
              <a:ahLst/>
              <a:cxnLst>
                <a:cxn ang="0">
                  <a:pos x="82" y="147"/>
                </a:cxn>
                <a:cxn ang="0">
                  <a:pos x="188" y="143"/>
                </a:cxn>
                <a:cxn ang="0">
                  <a:pos x="312" y="280"/>
                </a:cxn>
                <a:cxn ang="0">
                  <a:pos x="398" y="405"/>
                </a:cxn>
                <a:cxn ang="0">
                  <a:pos x="533" y="236"/>
                </a:cxn>
                <a:cxn ang="0">
                  <a:pos x="594" y="147"/>
                </a:cxn>
                <a:cxn ang="0">
                  <a:pos x="650" y="49"/>
                </a:cxn>
                <a:cxn ang="0">
                  <a:pos x="750" y="13"/>
                </a:cxn>
                <a:cxn ang="0">
                  <a:pos x="838" y="10"/>
                </a:cxn>
                <a:cxn ang="0">
                  <a:pos x="701" y="44"/>
                </a:cxn>
                <a:cxn ang="0">
                  <a:pos x="721" y="69"/>
                </a:cxn>
                <a:cxn ang="0">
                  <a:pos x="726" y="91"/>
                </a:cxn>
                <a:cxn ang="0">
                  <a:pos x="695" y="135"/>
                </a:cxn>
                <a:cxn ang="0">
                  <a:pos x="713" y="135"/>
                </a:cxn>
                <a:cxn ang="0">
                  <a:pos x="750" y="163"/>
                </a:cxn>
                <a:cxn ang="0">
                  <a:pos x="684" y="168"/>
                </a:cxn>
                <a:cxn ang="0">
                  <a:pos x="708" y="192"/>
                </a:cxn>
                <a:cxn ang="0">
                  <a:pos x="692" y="205"/>
                </a:cxn>
                <a:cxn ang="0">
                  <a:pos x="711" y="218"/>
                </a:cxn>
                <a:cxn ang="0">
                  <a:pos x="692" y="234"/>
                </a:cxn>
                <a:cxn ang="0">
                  <a:pos x="713" y="261"/>
                </a:cxn>
                <a:cxn ang="0">
                  <a:pos x="623" y="264"/>
                </a:cxn>
                <a:cxn ang="0">
                  <a:pos x="653" y="283"/>
                </a:cxn>
                <a:cxn ang="0">
                  <a:pos x="687" y="303"/>
                </a:cxn>
                <a:cxn ang="0">
                  <a:pos x="687" y="322"/>
                </a:cxn>
                <a:cxn ang="0">
                  <a:pos x="687" y="335"/>
                </a:cxn>
                <a:cxn ang="0">
                  <a:pos x="653" y="322"/>
                </a:cxn>
                <a:cxn ang="0">
                  <a:pos x="604" y="330"/>
                </a:cxn>
                <a:cxn ang="0">
                  <a:pos x="596" y="355"/>
                </a:cxn>
                <a:cxn ang="0">
                  <a:pos x="630" y="389"/>
                </a:cxn>
                <a:cxn ang="0">
                  <a:pos x="539" y="392"/>
                </a:cxn>
                <a:cxn ang="0">
                  <a:pos x="507" y="445"/>
                </a:cxn>
                <a:cxn ang="0">
                  <a:pos x="472" y="459"/>
                </a:cxn>
                <a:cxn ang="0">
                  <a:pos x="463" y="443"/>
                </a:cxn>
                <a:cxn ang="0">
                  <a:pos x="430" y="477"/>
                </a:cxn>
                <a:cxn ang="0">
                  <a:pos x="411" y="493"/>
                </a:cxn>
                <a:cxn ang="0">
                  <a:pos x="421" y="511"/>
                </a:cxn>
                <a:cxn ang="0">
                  <a:pos x="411" y="527"/>
                </a:cxn>
                <a:cxn ang="0">
                  <a:pos x="390" y="581"/>
                </a:cxn>
                <a:cxn ang="0">
                  <a:pos x="356" y="589"/>
                </a:cxn>
                <a:cxn ang="0">
                  <a:pos x="321" y="568"/>
                </a:cxn>
                <a:cxn ang="0">
                  <a:pos x="297" y="557"/>
                </a:cxn>
                <a:cxn ang="0">
                  <a:pos x="265" y="511"/>
                </a:cxn>
                <a:cxn ang="0">
                  <a:pos x="276" y="482"/>
                </a:cxn>
                <a:cxn ang="0">
                  <a:pos x="236" y="453"/>
                </a:cxn>
                <a:cxn ang="0">
                  <a:pos x="244" y="405"/>
                </a:cxn>
                <a:cxn ang="0">
                  <a:pos x="268" y="397"/>
                </a:cxn>
                <a:cxn ang="0">
                  <a:pos x="270" y="373"/>
                </a:cxn>
                <a:cxn ang="0">
                  <a:pos x="221" y="337"/>
                </a:cxn>
                <a:cxn ang="0">
                  <a:pos x="276" y="337"/>
                </a:cxn>
                <a:cxn ang="0">
                  <a:pos x="247" y="324"/>
                </a:cxn>
                <a:cxn ang="0">
                  <a:pos x="260" y="311"/>
                </a:cxn>
                <a:cxn ang="0">
                  <a:pos x="206" y="319"/>
                </a:cxn>
                <a:cxn ang="0">
                  <a:pos x="203" y="301"/>
                </a:cxn>
                <a:cxn ang="0">
                  <a:pos x="209" y="261"/>
                </a:cxn>
                <a:cxn ang="0">
                  <a:pos x="161" y="208"/>
                </a:cxn>
                <a:cxn ang="0">
                  <a:pos x="93" y="178"/>
                </a:cxn>
                <a:cxn ang="0">
                  <a:pos x="47" y="194"/>
                </a:cxn>
                <a:cxn ang="0">
                  <a:pos x="21" y="168"/>
                </a:cxn>
              </a:cxnLst>
              <a:rect l="0" t="0" r="r" b="b"/>
              <a:pathLst>
                <a:path w="839" h="590">
                  <a:moveTo>
                    <a:pt x="21" y="168"/>
                  </a:moveTo>
                  <a:lnTo>
                    <a:pt x="55" y="160"/>
                  </a:lnTo>
                  <a:lnTo>
                    <a:pt x="82" y="147"/>
                  </a:lnTo>
                  <a:lnTo>
                    <a:pt x="114" y="132"/>
                  </a:lnTo>
                  <a:lnTo>
                    <a:pt x="143" y="130"/>
                  </a:lnTo>
                  <a:lnTo>
                    <a:pt x="188" y="143"/>
                  </a:lnTo>
                  <a:lnTo>
                    <a:pt x="255" y="231"/>
                  </a:lnTo>
                  <a:lnTo>
                    <a:pt x="284" y="256"/>
                  </a:lnTo>
                  <a:lnTo>
                    <a:pt x="312" y="280"/>
                  </a:lnTo>
                  <a:lnTo>
                    <a:pt x="328" y="365"/>
                  </a:lnTo>
                  <a:lnTo>
                    <a:pt x="349" y="402"/>
                  </a:lnTo>
                  <a:lnTo>
                    <a:pt x="398" y="405"/>
                  </a:lnTo>
                  <a:lnTo>
                    <a:pt x="440" y="384"/>
                  </a:lnTo>
                  <a:lnTo>
                    <a:pt x="520" y="337"/>
                  </a:lnTo>
                  <a:lnTo>
                    <a:pt x="533" y="236"/>
                  </a:lnTo>
                  <a:lnTo>
                    <a:pt x="541" y="218"/>
                  </a:lnTo>
                  <a:lnTo>
                    <a:pt x="555" y="173"/>
                  </a:lnTo>
                  <a:lnTo>
                    <a:pt x="594" y="147"/>
                  </a:lnTo>
                  <a:lnTo>
                    <a:pt x="599" y="122"/>
                  </a:lnTo>
                  <a:lnTo>
                    <a:pt x="628" y="67"/>
                  </a:lnTo>
                  <a:lnTo>
                    <a:pt x="650" y="49"/>
                  </a:lnTo>
                  <a:lnTo>
                    <a:pt x="716" y="8"/>
                  </a:lnTo>
                  <a:lnTo>
                    <a:pt x="716" y="16"/>
                  </a:lnTo>
                  <a:lnTo>
                    <a:pt x="750" y="13"/>
                  </a:lnTo>
                  <a:lnTo>
                    <a:pt x="760" y="0"/>
                  </a:lnTo>
                  <a:lnTo>
                    <a:pt x="791" y="0"/>
                  </a:lnTo>
                  <a:lnTo>
                    <a:pt x="838" y="10"/>
                  </a:lnTo>
                  <a:lnTo>
                    <a:pt x="793" y="26"/>
                  </a:lnTo>
                  <a:lnTo>
                    <a:pt x="799" y="36"/>
                  </a:lnTo>
                  <a:lnTo>
                    <a:pt x="701" y="44"/>
                  </a:lnTo>
                  <a:lnTo>
                    <a:pt x="778" y="47"/>
                  </a:lnTo>
                  <a:lnTo>
                    <a:pt x="713" y="59"/>
                  </a:lnTo>
                  <a:lnTo>
                    <a:pt x="721" y="69"/>
                  </a:lnTo>
                  <a:lnTo>
                    <a:pt x="760" y="59"/>
                  </a:lnTo>
                  <a:lnTo>
                    <a:pt x="732" y="75"/>
                  </a:lnTo>
                  <a:lnTo>
                    <a:pt x="726" y="91"/>
                  </a:lnTo>
                  <a:lnTo>
                    <a:pt x="737" y="85"/>
                  </a:lnTo>
                  <a:lnTo>
                    <a:pt x="706" y="101"/>
                  </a:lnTo>
                  <a:lnTo>
                    <a:pt x="695" y="135"/>
                  </a:lnTo>
                  <a:lnTo>
                    <a:pt x="711" y="130"/>
                  </a:lnTo>
                  <a:lnTo>
                    <a:pt x="735" y="135"/>
                  </a:lnTo>
                  <a:lnTo>
                    <a:pt x="713" y="135"/>
                  </a:lnTo>
                  <a:lnTo>
                    <a:pt x="713" y="145"/>
                  </a:lnTo>
                  <a:lnTo>
                    <a:pt x="747" y="147"/>
                  </a:lnTo>
                  <a:lnTo>
                    <a:pt x="750" y="163"/>
                  </a:lnTo>
                  <a:lnTo>
                    <a:pt x="698" y="160"/>
                  </a:lnTo>
                  <a:lnTo>
                    <a:pt x="711" y="163"/>
                  </a:lnTo>
                  <a:lnTo>
                    <a:pt x="684" y="168"/>
                  </a:lnTo>
                  <a:lnTo>
                    <a:pt x="698" y="181"/>
                  </a:lnTo>
                  <a:lnTo>
                    <a:pt x="726" y="181"/>
                  </a:lnTo>
                  <a:lnTo>
                    <a:pt x="708" y="192"/>
                  </a:lnTo>
                  <a:lnTo>
                    <a:pt x="729" y="197"/>
                  </a:lnTo>
                  <a:lnTo>
                    <a:pt x="729" y="213"/>
                  </a:lnTo>
                  <a:lnTo>
                    <a:pt x="692" y="205"/>
                  </a:lnTo>
                  <a:lnTo>
                    <a:pt x="713" y="213"/>
                  </a:lnTo>
                  <a:lnTo>
                    <a:pt x="701" y="218"/>
                  </a:lnTo>
                  <a:lnTo>
                    <a:pt x="711" y="218"/>
                  </a:lnTo>
                  <a:lnTo>
                    <a:pt x="708" y="226"/>
                  </a:lnTo>
                  <a:lnTo>
                    <a:pt x="737" y="236"/>
                  </a:lnTo>
                  <a:lnTo>
                    <a:pt x="692" y="234"/>
                  </a:lnTo>
                  <a:lnTo>
                    <a:pt x="687" y="239"/>
                  </a:lnTo>
                  <a:lnTo>
                    <a:pt x="716" y="251"/>
                  </a:lnTo>
                  <a:lnTo>
                    <a:pt x="713" y="261"/>
                  </a:lnTo>
                  <a:lnTo>
                    <a:pt x="687" y="269"/>
                  </a:lnTo>
                  <a:lnTo>
                    <a:pt x="661" y="251"/>
                  </a:lnTo>
                  <a:lnTo>
                    <a:pt x="623" y="264"/>
                  </a:lnTo>
                  <a:lnTo>
                    <a:pt x="650" y="275"/>
                  </a:lnTo>
                  <a:lnTo>
                    <a:pt x="623" y="283"/>
                  </a:lnTo>
                  <a:lnTo>
                    <a:pt x="653" y="283"/>
                  </a:lnTo>
                  <a:lnTo>
                    <a:pt x="642" y="298"/>
                  </a:lnTo>
                  <a:lnTo>
                    <a:pt x="656" y="290"/>
                  </a:lnTo>
                  <a:lnTo>
                    <a:pt x="687" y="303"/>
                  </a:lnTo>
                  <a:lnTo>
                    <a:pt x="674" y="314"/>
                  </a:lnTo>
                  <a:lnTo>
                    <a:pt x="692" y="311"/>
                  </a:lnTo>
                  <a:lnTo>
                    <a:pt x="687" y="322"/>
                  </a:lnTo>
                  <a:lnTo>
                    <a:pt x="698" y="317"/>
                  </a:lnTo>
                  <a:lnTo>
                    <a:pt x="701" y="343"/>
                  </a:lnTo>
                  <a:lnTo>
                    <a:pt x="687" y="335"/>
                  </a:lnTo>
                  <a:lnTo>
                    <a:pt x="684" y="343"/>
                  </a:lnTo>
                  <a:lnTo>
                    <a:pt x="671" y="343"/>
                  </a:lnTo>
                  <a:lnTo>
                    <a:pt x="653" y="322"/>
                  </a:lnTo>
                  <a:lnTo>
                    <a:pt x="612" y="309"/>
                  </a:lnTo>
                  <a:lnTo>
                    <a:pt x="642" y="324"/>
                  </a:lnTo>
                  <a:lnTo>
                    <a:pt x="604" y="330"/>
                  </a:lnTo>
                  <a:lnTo>
                    <a:pt x="591" y="343"/>
                  </a:lnTo>
                  <a:lnTo>
                    <a:pt x="628" y="347"/>
                  </a:lnTo>
                  <a:lnTo>
                    <a:pt x="596" y="355"/>
                  </a:lnTo>
                  <a:lnTo>
                    <a:pt x="645" y="347"/>
                  </a:lnTo>
                  <a:lnTo>
                    <a:pt x="690" y="358"/>
                  </a:lnTo>
                  <a:lnTo>
                    <a:pt x="630" y="389"/>
                  </a:lnTo>
                  <a:lnTo>
                    <a:pt x="575" y="405"/>
                  </a:lnTo>
                  <a:lnTo>
                    <a:pt x="552" y="405"/>
                  </a:lnTo>
                  <a:lnTo>
                    <a:pt x="539" y="392"/>
                  </a:lnTo>
                  <a:lnTo>
                    <a:pt x="547" y="405"/>
                  </a:lnTo>
                  <a:lnTo>
                    <a:pt x="531" y="412"/>
                  </a:lnTo>
                  <a:lnTo>
                    <a:pt x="507" y="445"/>
                  </a:lnTo>
                  <a:lnTo>
                    <a:pt x="491" y="443"/>
                  </a:lnTo>
                  <a:lnTo>
                    <a:pt x="489" y="456"/>
                  </a:lnTo>
                  <a:lnTo>
                    <a:pt x="472" y="459"/>
                  </a:lnTo>
                  <a:lnTo>
                    <a:pt x="463" y="453"/>
                  </a:lnTo>
                  <a:lnTo>
                    <a:pt x="472" y="445"/>
                  </a:lnTo>
                  <a:lnTo>
                    <a:pt x="463" y="443"/>
                  </a:lnTo>
                  <a:lnTo>
                    <a:pt x="456" y="464"/>
                  </a:lnTo>
                  <a:lnTo>
                    <a:pt x="427" y="467"/>
                  </a:lnTo>
                  <a:lnTo>
                    <a:pt x="430" y="477"/>
                  </a:lnTo>
                  <a:lnTo>
                    <a:pt x="414" y="480"/>
                  </a:lnTo>
                  <a:lnTo>
                    <a:pt x="427" y="493"/>
                  </a:lnTo>
                  <a:lnTo>
                    <a:pt x="411" y="493"/>
                  </a:lnTo>
                  <a:lnTo>
                    <a:pt x="424" y="509"/>
                  </a:lnTo>
                  <a:lnTo>
                    <a:pt x="411" y="509"/>
                  </a:lnTo>
                  <a:lnTo>
                    <a:pt x="421" y="511"/>
                  </a:lnTo>
                  <a:lnTo>
                    <a:pt x="411" y="524"/>
                  </a:lnTo>
                  <a:lnTo>
                    <a:pt x="401" y="521"/>
                  </a:lnTo>
                  <a:lnTo>
                    <a:pt x="411" y="527"/>
                  </a:lnTo>
                  <a:lnTo>
                    <a:pt x="390" y="532"/>
                  </a:lnTo>
                  <a:lnTo>
                    <a:pt x="401" y="552"/>
                  </a:lnTo>
                  <a:lnTo>
                    <a:pt x="390" y="581"/>
                  </a:lnTo>
                  <a:lnTo>
                    <a:pt x="377" y="581"/>
                  </a:lnTo>
                  <a:lnTo>
                    <a:pt x="387" y="589"/>
                  </a:lnTo>
                  <a:lnTo>
                    <a:pt x="356" y="589"/>
                  </a:lnTo>
                  <a:lnTo>
                    <a:pt x="351" y="570"/>
                  </a:lnTo>
                  <a:lnTo>
                    <a:pt x="312" y="573"/>
                  </a:lnTo>
                  <a:lnTo>
                    <a:pt x="321" y="568"/>
                  </a:lnTo>
                  <a:lnTo>
                    <a:pt x="302" y="560"/>
                  </a:lnTo>
                  <a:lnTo>
                    <a:pt x="312" y="557"/>
                  </a:lnTo>
                  <a:lnTo>
                    <a:pt x="297" y="557"/>
                  </a:lnTo>
                  <a:lnTo>
                    <a:pt x="302" y="547"/>
                  </a:lnTo>
                  <a:lnTo>
                    <a:pt x="292" y="547"/>
                  </a:lnTo>
                  <a:lnTo>
                    <a:pt x="265" y="511"/>
                  </a:lnTo>
                  <a:lnTo>
                    <a:pt x="265" y="498"/>
                  </a:lnTo>
                  <a:lnTo>
                    <a:pt x="284" y="487"/>
                  </a:lnTo>
                  <a:lnTo>
                    <a:pt x="276" y="482"/>
                  </a:lnTo>
                  <a:lnTo>
                    <a:pt x="257" y="495"/>
                  </a:lnTo>
                  <a:lnTo>
                    <a:pt x="255" y="469"/>
                  </a:lnTo>
                  <a:lnTo>
                    <a:pt x="236" y="453"/>
                  </a:lnTo>
                  <a:lnTo>
                    <a:pt x="239" y="434"/>
                  </a:lnTo>
                  <a:lnTo>
                    <a:pt x="228" y="426"/>
                  </a:lnTo>
                  <a:lnTo>
                    <a:pt x="244" y="405"/>
                  </a:lnTo>
                  <a:lnTo>
                    <a:pt x="236" y="402"/>
                  </a:lnTo>
                  <a:lnTo>
                    <a:pt x="270" y="405"/>
                  </a:lnTo>
                  <a:lnTo>
                    <a:pt x="268" y="397"/>
                  </a:lnTo>
                  <a:lnTo>
                    <a:pt x="242" y="397"/>
                  </a:lnTo>
                  <a:lnTo>
                    <a:pt x="278" y="378"/>
                  </a:lnTo>
                  <a:lnTo>
                    <a:pt x="270" y="373"/>
                  </a:lnTo>
                  <a:lnTo>
                    <a:pt x="278" y="355"/>
                  </a:lnTo>
                  <a:lnTo>
                    <a:pt x="250" y="353"/>
                  </a:lnTo>
                  <a:lnTo>
                    <a:pt x="221" y="337"/>
                  </a:lnTo>
                  <a:lnTo>
                    <a:pt x="276" y="347"/>
                  </a:lnTo>
                  <a:lnTo>
                    <a:pt x="268" y="340"/>
                  </a:lnTo>
                  <a:lnTo>
                    <a:pt x="276" y="337"/>
                  </a:lnTo>
                  <a:lnTo>
                    <a:pt x="255" y="327"/>
                  </a:lnTo>
                  <a:lnTo>
                    <a:pt x="263" y="322"/>
                  </a:lnTo>
                  <a:lnTo>
                    <a:pt x="247" y="324"/>
                  </a:lnTo>
                  <a:lnTo>
                    <a:pt x="257" y="317"/>
                  </a:lnTo>
                  <a:lnTo>
                    <a:pt x="242" y="319"/>
                  </a:lnTo>
                  <a:lnTo>
                    <a:pt x="260" y="311"/>
                  </a:lnTo>
                  <a:lnTo>
                    <a:pt x="234" y="301"/>
                  </a:lnTo>
                  <a:lnTo>
                    <a:pt x="226" y="317"/>
                  </a:lnTo>
                  <a:lnTo>
                    <a:pt x="206" y="319"/>
                  </a:lnTo>
                  <a:lnTo>
                    <a:pt x="201" y="311"/>
                  </a:lnTo>
                  <a:lnTo>
                    <a:pt x="216" y="301"/>
                  </a:lnTo>
                  <a:lnTo>
                    <a:pt x="203" y="301"/>
                  </a:lnTo>
                  <a:lnTo>
                    <a:pt x="221" y="280"/>
                  </a:lnTo>
                  <a:lnTo>
                    <a:pt x="203" y="275"/>
                  </a:lnTo>
                  <a:lnTo>
                    <a:pt x="209" y="261"/>
                  </a:lnTo>
                  <a:lnTo>
                    <a:pt x="188" y="236"/>
                  </a:lnTo>
                  <a:lnTo>
                    <a:pt x="195" y="234"/>
                  </a:lnTo>
                  <a:lnTo>
                    <a:pt x="161" y="208"/>
                  </a:lnTo>
                  <a:lnTo>
                    <a:pt x="158" y="197"/>
                  </a:lnTo>
                  <a:lnTo>
                    <a:pt x="125" y="184"/>
                  </a:lnTo>
                  <a:lnTo>
                    <a:pt x="93" y="178"/>
                  </a:lnTo>
                  <a:lnTo>
                    <a:pt x="63" y="186"/>
                  </a:lnTo>
                  <a:lnTo>
                    <a:pt x="39" y="181"/>
                  </a:lnTo>
                  <a:lnTo>
                    <a:pt x="47" y="194"/>
                  </a:lnTo>
                  <a:lnTo>
                    <a:pt x="21" y="186"/>
                  </a:lnTo>
                  <a:lnTo>
                    <a:pt x="0" y="176"/>
                  </a:lnTo>
                  <a:lnTo>
                    <a:pt x="21" y="168"/>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58" name="Freeform 558"/>
            <p:cNvSpPr/>
            <p:nvPr/>
          </p:nvSpPr>
          <p:spPr bwMode="auto">
            <a:xfrm>
              <a:off x="1865" y="892"/>
              <a:ext cx="625" cy="508"/>
            </a:xfrm>
            <a:custGeom>
              <a:avLst/>
              <a:gdLst/>
              <a:ahLst/>
              <a:cxnLst>
                <a:cxn ang="0">
                  <a:pos x="83" y="149"/>
                </a:cxn>
                <a:cxn ang="0">
                  <a:pos x="189" y="144"/>
                </a:cxn>
                <a:cxn ang="0">
                  <a:pos x="314" y="283"/>
                </a:cxn>
                <a:cxn ang="0">
                  <a:pos x="401" y="409"/>
                </a:cxn>
                <a:cxn ang="0">
                  <a:pos x="537" y="238"/>
                </a:cxn>
                <a:cxn ang="0">
                  <a:pos x="598" y="149"/>
                </a:cxn>
                <a:cxn ang="0">
                  <a:pos x="655" y="50"/>
                </a:cxn>
                <a:cxn ang="0">
                  <a:pos x="755" y="13"/>
                </a:cxn>
                <a:cxn ang="0">
                  <a:pos x="844" y="10"/>
                </a:cxn>
                <a:cxn ang="0">
                  <a:pos x="706" y="44"/>
                </a:cxn>
                <a:cxn ang="0">
                  <a:pos x="726" y="70"/>
                </a:cxn>
                <a:cxn ang="0">
                  <a:pos x="731" y="92"/>
                </a:cxn>
                <a:cxn ang="0">
                  <a:pos x="700" y="136"/>
                </a:cxn>
                <a:cxn ang="0">
                  <a:pos x="718" y="136"/>
                </a:cxn>
                <a:cxn ang="0">
                  <a:pos x="755" y="165"/>
                </a:cxn>
                <a:cxn ang="0">
                  <a:pos x="689" y="170"/>
                </a:cxn>
                <a:cxn ang="0">
                  <a:pos x="713" y="194"/>
                </a:cxn>
                <a:cxn ang="0">
                  <a:pos x="697" y="207"/>
                </a:cxn>
                <a:cxn ang="0">
                  <a:pos x="716" y="220"/>
                </a:cxn>
                <a:cxn ang="0">
                  <a:pos x="697" y="236"/>
                </a:cxn>
                <a:cxn ang="0">
                  <a:pos x="718" y="264"/>
                </a:cxn>
                <a:cxn ang="0">
                  <a:pos x="627" y="267"/>
                </a:cxn>
                <a:cxn ang="0">
                  <a:pos x="658" y="286"/>
                </a:cxn>
                <a:cxn ang="0">
                  <a:pos x="692" y="306"/>
                </a:cxn>
                <a:cxn ang="0">
                  <a:pos x="692" y="325"/>
                </a:cxn>
                <a:cxn ang="0">
                  <a:pos x="692" y="338"/>
                </a:cxn>
                <a:cxn ang="0">
                  <a:pos x="658" y="325"/>
                </a:cxn>
                <a:cxn ang="0">
                  <a:pos x="608" y="333"/>
                </a:cxn>
                <a:cxn ang="0">
                  <a:pos x="600" y="359"/>
                </a:cxn>
                <a:cxn ang="0">
                  <a:pos x="635" y="393"/>
                </a:cxn>
                <a:cxn ang="0">
                  <a:pos x="543" y="396"/>
                </a:cxn>
                <a:cxn ang="0">
                  <a:pos x="511" y="450"/>
                </a:cxn>
                <a:cxn ang="0">
                  <a:pos x="475" y="464"/>
                </a:cxn>
                <a:cxn ang="0">
                  <a:pos x="466" y="448"/>
                </a:cxn>
                <a:cxn ang="0">
                  <a:pos x="433" y="482"/>
                </a:cxn>
                <a:cxn ang="0">
                  <a:pos x="414" y="498"/>
                </a:cxn>
                <a:cxn ang="0">
                  <a:pos x="424" y="516"/>
                </a:cxn>
                <a:cxn ang="0">
                  <a:pos x="414" y="532"/>
                </a:cxn>
                <a:cxn ang="0">
                  <a:pos x="393" y="587"/>
                </a:cxn>
                <a:cxn ang="0">
                  <a:pos x="359" y="595"/>
                </a:cxn>
                <a:cxn ang="0">
                  <a:pos x="323" y="574"/>
                </a:cxn>
                <a:cxn ang="0">
                  <a:pos x="299" y="563"/>
                </a:cxn>
                <a:cxn ang="0">
                  <a:pos x="267" y="516"/>
                </a:cxn>
                <a:cxn ang="0">
                  <a:pos x="278" y="487"/>
                </a:cxn>
                <a:cxn ang="0">
                  <a:pos x="238" y="458"/>
                </a:cxn>
                <a:cxn ang="0">
                  <a:pos x="246" y="409"/>
                </a:cxn>
                <a:cxn ang="0">
                  <a:pos x="270" y="401"/>
                </a:cxn>
                <a:cxn ang="0">
                  <a:pos x="272" y="377"/>
                </a:cxn>
                <a:cxn ang="0">
                  <a:pos x="223" y="340"/>
                </a:cxn>
                <a:cxn ang="0">
                  <a:pos x="278" y="340"/>
                </a:cxn>
                <a:cxn ang="0">
                  <a:pos x="249" y="327"/>
                </a:cxn>
                <a:cxn ang="0">
                  <a:pos x="262" y="314"/>
                </a:cxn>
                <a:cxn ang="0">
                  <a:pos x="207" y="322"/>
                </a:cxn>
                <a:cxn ang="0">
                  <a:pos x="204" y="304"/>
                </a:cxn>
                <a:cxn ang="0">
                  <a:pos x="210" y="264"/>
                </a:cxn>
                <a:cxn ang="0">
                  <a:pos x="162" y="210"/>
                </a:cxn>
                <a:cxn ang="0">
                  <a:pos x="94" y="180"/>
                </a:cxn>
                <a:cxn ang="0">
                  <a:pos x="47" y="196"/>
                </a:cxn>
                <a:cxn ang="0">
                  <a:pos x="21" y="170"/>
                </a:cxn>
              </a:cxnLst>
              <a:rect l="0" t="0" r="r" b="b"/>
              <a:pathLst>
                <a:path w="845" h="596">
                  <a:moveTo>
                    <a:pt x="21" y="170"/>
                  </a:moveTo>
                  <a:lnTo>
                    <a:pt x="55" y="162"/>
                  </a:lnTo>
                  <a:lnTo>
                    <a:pt x="83" y="149"/>
                  </a:lnTo>
                  <a:lnTo>
                    <a:pt x="115" y="133"/>
                  </a:lnTo>
                  <a:lnTo>
                    <a:pt x="144" y="131"/>
                  </a:lnTo>
                  <a:lnTo>
                    <a:pt x="189" y="144"/>
                  </a:lnTo>
                  <a:lnTo>
                    <a:pt x="257" y="233"/>
                  </a:lnTo>
                  <a:lnTo>
                    <a:pt x="286" y="259"/>
                  </a:lnTo>
                  <a:lnTo>
                    <a:pt x="314" y="283"/>
                  </a:lnTo>
                  <a:lnTo>
                    <a:pt x="330" y="369"/>
                  </a:lnTo>
                  <a:lnTo>
                    <a:pt x="351" y="406"/>
                  </a:lnTo>
                  <a:lnTo>
                    <a:pt x="401" y="409"/>
                  </a:lnTo>
                  <a:lnTo>
                    <a:pt x="443" y="388"/>
                  </a:lnTo>
                  <a:lnTo>
                    <a:pt x="524" y="340"/>
                  </a:lnTo>
                  <a:lnTo>
                    <a:pt x="537" y="238"/>
                  </a:lnTo>
                  <a:lnTo>
                    <a:pt x="545" y="220"/>
                  </a:lnTo>
                  <a:lnTo>
                    <a:pt x="559" y="175"/>
                  </a:lnTo>
                  <a:lnTo>
                    <a:pt x="598" y="149"/>
                  </a:lnTo>
                  <a:lnTo>
                    <a:pt x="603" y="123"/>
                  </a:lnTo>
                  <a:lnTo>
                    <a:pt x="632" y="68"/>
                  </a:lnTo>
                  <a:lnTo>
                    <a:pt x="655" y="50"/>
                  </a:lnTo>
                  <a:lnTo>
                    <a:pt x="721" y="8"/>
                  </a:lnTo>
                  <a:lnTo>
                    <a:pt x="721" y="16"/>
                  </a:lnTo>
                  <a:lnTo>
                    <a:pt x="755" y="13"/>
                  </a:lnTo>
                  <a:lnTo>
                    <a:pt x="765" y="0"/>
                  </a:lnTo>
                  <a:lnTo>
                    <a:pt x="797" y="0"/>
                  </a:lnTo>
                  <a:lnTo>
                    <a:pt x="844" y="10"/>
                  </a:lnTo>
                  <a:lnTo>
                    <a:pt x="799" y="26"/>
                  </a:lnTo>
                  <a:lnTo>
                    <a:pt x="805" y="36"/>
                  </a:lnTo>
                  <a:lnTo>
                    <a:pt x="706" y="44"/>
                  </a:lnTo>
                  <a:lnTo>
                    <a:pt x="784" y="47"/>
                  </a:lnTo>
                  <a:lnTo>
                    <a:pt x="718" y="60"/>
                  </a:lnTo>
                  <a:lnTo>
                    <a:pt x="726" y="70"/>
                  </a:lnTo>
                  <a:lnTo>
                    <a:pt x="765" y="60"/>
                  </a:lnTo>
                  <a:lnTo>
                    <a:pt x="737" y="76"/>
                  </a:lnTo>
                  <a:lnTo>
                    <a:pt x="731" y="92"/>
                  </a:lnTo>
                  <a:lnTo>
                    <a:pt x="742" y="86"/>
                  </a:lnTo>
                  <a:lnTo>
                    <a:pt x="711" y="102"/>
                  </a:lnTo>
                  <a:lnTo>
                    <a:pt x="700" y="136"/>
                  </a:lnTo>
                  <a:lnTo>
                    <a:pt x="716" y="131"/>
                  </a:lnTo>
                  <a:lnTo>
                    <a:pt x="740" y="136"/>
                  </a:lnTo>
                  <a:lnTo>
                    <a:pt x="718" y="136"/>
                  </a:lnTo>
                  <a:lnTo>
                    <a:pt x="718" y="146"/>
                  </a:lnTo>
                  <a:lnTo>
                    <a:pt x="752" y="149"/>
                  </a:lnTo>
                  <a:lnTo>
                    <a:pt x="755" y="165"/>
                  </a:lnTo>
                  <a:lnTo>
                    <a:pt x="703" y="162"/>
                  </a:lnTo>
                  <a:lnTo>
                    <a:pt x="716" y="165"/>
                  </a:lnTo>
                  <a:lnTo>
                    <a:pt x="689" y="170"/>
                  </a:lnTo>
                  <a:lnTo>
                    <a:pt x="703" y="183"/>
                  </a:lnTo>
                  <a:lnTo>
                    <a:pt x="731" y="183"/>
                  </a:lnTo>
                  <a:lnTo>
                    <a:pt x="713" y="194"/>
                  </a:lnTo>
                  <a:lnTo>
                    <a:pt x="734" y="199"/>
                  </a:lnTo>
                  <a:lnTo>
                    <a:pt x="734" y="215"/>
                  </a:lnTo>
                  <a:lnTo>
                    <a:pt x="697" y="207"/>
                  </a:lnTo>
                  <a:lnTo>
                    <a:pt x="718" y="215"/>
                  </a:lnTo>
                  <a:lnTo>
                    <a:pt x="706" y="220"/>
                  </a:lnTo>
                  <a:lnTo>
                    <a:pt x="716" y="220"/>
                  </a:lnTo>
                  <a:lnTo>
                    <a:pt x="713" y="228"/>
                  </a:lnTo>
                  <a:lnTo>
                    <a:pt x="742" y="238"/>
                  </a:lnTo>
                  <a:lnTo>
                    <a:pt x="697" y="236"/>
                  </a:lnTo>
                  <a:lnTo>
                    <a:pt x="692" y="241"/>
                  </a:lnTo>
                  <a:lnTo>
                    <a:pt x="721" y="254"/>
                  </a:lnTo>
                  <a:lnTo>
                    <a:pt x="718" y="264"/>
                  </a:lnTo>
                  <a:lnTo>
                    <a:pt x="692" y="272"/>
                  </a:lnTo>
                  <a:lnTo>
                    <a:pt x="666" y="254"/>
                  </a:lnTo>
                  <a:lnTo>
                    <a:pt x="627" y="267"/>
                  </a:lnTo>
                  <a:lnTo>
                    <a:pt x="655" y="278"/>
                  </a:lnTo>
                  <a:lnTo>
                    <a:pt x="627" y="286"/>
                  </a:lnTo>
                  <a:lnTo>
                    <a:pt x="658" y="286"/>
                  </a:lnTo>
                  <a:lnTo>
                    <a:pt x="647" y="301"/>
                  </a:lnTo>
                  <a:lnTo>
                    <a:pt x="661" y="293"/>
                  </a:lnTo>
                  <a:lnTo>
                    <a:pt x="692" y="306"/>
                  </a:lnTo>
                  <a:lnTo>
                    <a:pt x="679" y="317"/>
                  </a:lnTo>
                  <a:lnTo>
                    <a:pt x="697" y="314"/>
                  </a:lnTo>
                  <a:lnTo>
                    <a:pt x="692" y="325"/>
                  </a:lnTo>
                  <a:lnTo>
                    <a:pt x="703" y="320"/>
                  </a:lnTo>
                  <a:lnTo>
                    <a:pt x="706" y="346"/>
                  </a:lnTo>
                  <a:lnTo>
                    <a:pt x="692" y="338"/>
                  </a:lnTo>
                  <a:lnTo>
                    <a:pt x="689" y="346"/>
                  </a:lnTo>
                  <a:lnTo>
                    <a:pt x="676" y="346"/>
                  </a:lnTo>
                  <a:lnTo>
                    <a:pt x="658" y="325"/>
                  </a:lnTo>
                  <a:lnTo>
                    <a:pt x="616" y="312"/>
                  </a:lnTo>
                  <a:lnTo>
                    <a:pt x="647" y="327"/>
                  </a:lnTo>
                  <a:lnTo>
                    <a:pt x="608" y="333"/>
                  </a:lnTo>
                  <a:lnTo>
                    <a:pt x="595" y="346"/>
                  </a:lnTo>
                  <a:lnTo>
                    <a:pt x="632" y="351"/>
                  </a:lnTo>
                  <a:lnTo>
                    <a:pt x="600" y="359"/>
                  </a:lnTo>
                  <a:lnTo>
                    <a:pt x="650" y="351"/>
                  </a:lnTo>
                  <a:lnTo>
                    <a:pt x="695" y="362"/>
                  </a:lnTo>
                  <a:lnTo>
                    <a:pt x="635" y="393"/>
                  </a:lnTo>
                  <a:lnTo>
                    <a:pt x="579" y="409"/>
                  </a:lnTo>
                  <a:lnTo>
                    <a:pt x="556" y="409"/>
                  </a:lnTo>
                  <a:lnTo>
                    <a:pt x="543" y="396"/>
                  </a:lnTo>
                  <a:lnTo>
                    <a:pt x="551" y="409"/>
                  </a:lnTo>
                  <a:lnTo>
                    <a:pt x="535" y="416"/>
                  </a:lnTo>
                  <a:lnTo>
                    <a:pt x="511" y="450"/>
                  </a:lnTo>
                  <a:lnTo>
                    <a:pt x="495" y="448"/>
                  </a:lnTo>
                  <a:lnTo>
                    <a:pt x="493" y="461"/>
                  </a:lnTo>
                  <a:lnTo>
                    <a:pt x="475" y="464"/>
                  </a:lnTo>
                  <a:lnTo>
                    <a:pt x="466" y="458"/>
                  </a:lnTo>
                  <a:lnTo>
                    <a:pt x="475" y="450"/>
                  </a:lnTo>
                  <a:lnTo>
                    <a:pt x="466" y="448"/>
                  </a:lnTo>
                  <a:lnTo>
                    <a:pt x="459" y="469"/>
                  </a:lnTo>
                  <a:lnTo>
                    <a:pt x="430" y="472"/>
                  </a:lnTo>
                  <a:lnTo>
                    <a:pt x="433" y="482"/>
                  </a:lnTo>
                  <a:lnTo>
                    <a:pt x="417" y="485"/>
                  </a:lnTo>
                  <a:lnTo>
                    <a:pt x="430" y="498"/>
                  </a:lnTo>
                  <a:lnTo>
                    <a:pt x="414" y="498"/>
                  </a:lnTo>
                  <a:lnTo>
                    <a:pt x="427" y="514"/>
                  </a:lnTo>
                  <a:lnTo>
                    <a:pt x="414" y="514"/>
                  </a:lnTo>
                  <a:lnTo>
                    <a:pt x="424" y="516"/>
                  </a:lnTo>
                  <a:lnTo>
                    <a:pt x="414" y="529"/>
                  </a:lnTo>
                  <a:lnTo>
                    <a:pt x="404" y="526"/>
                  </a:lnTo>
                  <a:lnTo>
                    <a:pt x="414" y="532"/>
                  </a:lnTo>
                  <a:lnTo>
                    <a:pt x="393" y="537"/>
                  </a:lnTo>
                  <a:lnTo>
                    <a:pt x="404" y="558"/>
                  </a:lnTo>
                  <a:lnTo>
                    <a:pt x="393" y="587"/>
                  </a:lnTo>
                  <a:lnTo>
                    <a:pt x="380" y="587"/>
                  </a:lnTo>
                  <a:lnTo>
                    <a:pt x="390" y="595"/>
                  </a:lnTo>
                  <a:lnTo>
                    <a:pt x="359" y="595"/>
                  </a:lnTo>
                  <a:lnTo>
                    <a:pt x="354" y="576"/>
                  </a:lnTo>
                  <a:lnTo>
                    <a:pt x="314" y="579"/>
                  </a:lnTo>
                  <a:lnTo>
                    <a:pt x="323" y="574"/>
                  </a:lnTo>
                  <a:lnTo>
                    <a:pt x="304" y="566"/>
                  </a:lnTo>
                  <a:lnTo>
                    <a:pt x="314" y="563"/>
                  </a:lnTo>
                  <a:lnTo>
                    <a:pt x="299" y="563"/>
                  </a:lnTo>
                  <a:lnTo>
                    <a:pt x="304" y="553"/>
                  </a:lnTo>
                  <a:lnTo>
                    <a:pt x="294" y="553"/>
                  </a:lnTo>
                  <a:lnTo>
                    <a:pt x="267" y="516"/>
                  </a:lnTo>
                  <a:lnTo>
                    <a:pt x="267" y="503"/>
                  </a:lnTo>
                  <a:lnTo>
                    <a:pt x="286" y="492"/>
                  </a:lnTo>
                  <a:lnTo>
                    <a:pt x="278" y="487"/>
                  </a:lnTo>
                  <a:lnTo>
                    <a:pt x="259" y="500"/>
                  </a:lnTo>
                  <a:lnTo>
                    <a:pt x="257" y="474"/>
                  </a:lnTo>
                  <a:lnTo>
                    <a:pt x="238" y="458"/>
                  </a:lnTo>
                  <a:lnTo>
                    <a:pt x="241" y="438"/>
                  </a:lnTo>
                  <a:lnTo>
                    <a:pt x="230" y="430"/>
                  </a:lnTo>
                  <a:lnTo>
                    <a:pt x="246" y="409"/>
                  </a:lnTo>
                  <a:lnTo>
                    <a:pt x="238" y="406"/>
                  </a:lnTo>
                  <a:lnTo>
                    <a:pt x="272" y="409"/>
                  </a:lnTo>
                  <a:lnTo>
                    <a:pt x="270" y="401"/>
                  </a:lnTo>
                  <a:lnTo>
                    <a:pt x="244" y="401"/>
                  </a:lnTo>
                  <a:lnTo>
                    <a:pt x="280" y="382"/>
                  </a:lnTo>
                  <a:lnTo>
                    <a:pt x="272" y="377"/>
                  </a:lnTo>
                  <a:lnTo>
                    <a:pt x="280" y="359"/>
                  </a:lnTo>
                  <a:lnTo>
                    <a:pt x="252" y="357"/>
                  </a:lnTo>
                  <a:lnTo>
                    <a:pt x="223" y="340"/>
                  </a:lnTo>
                  <a:lnTo>
                    <a:pt x="278" y="351"/>
                  </a:lnTo>
                  <a:lnTo>
                    <a:pt x="270" y="343"/>
                  </a:lnTo>
                  <a:lnTo>
                    <a:pt x="278" y="340"/>
                  </a:lnTo>
                  <a:lnTo>
                    <a:pt x="257" y="330"/>
                  </a:lnTo>
                  <a:lnTo>
                    <a:pt x="265" y="325"/>
                  </a:lnTo>
                  <a:lnTo>
                    <a:pt x="249" y="327"/>
                  </a:lnTo>
                  <a:lnTo>
                    <a:pt x="259" y="320"/>
                  </a:lnTo>
                  <a:lnTo>
                    <a:pt x="244" y="322"/>
                  </a:lnTo>
                  <a:lnTo>
                    <a:pt x="262" y="314"/>
                  </a:lnTo>
                  <a:lnTo>
                    <a:pt x="236" y="304"/>
                  </a:lnTo>
                  <a:lnTo>
                    <a:pt x="228" y="320"/>
                  </a:lnTo>
                  <a:lnTo>
                    <a:pt x="207" y="322"/>
                  </a:lnTo>
                  <a:lnTo>
                    <a:pt x="202" y="314"/>
                  </a:lnTo>
                  <a:lnTo>
                    <a:pt x="218" y="304"/>
                  </a:lnTo>
                  <a:lnTo>
                    <a:pt x="204" y="304"/>
                  </a:lnTo>
                  <a:lnTo>
                    <a:pt x="223" y="283"/>
                  </a:lnTo>
                  <a:lnTo>
                    <a:pt x="204" y="278"/>
                  </a:lnTo>
                  <a:lnTo>
                    <a:pt x="210" y="264"/>
                  </a:lnTo>
                  <a:lnTo>
                    <a:pt x="189" y="238"/>
                  </a:lnTo>
                  <a:lnTo>
                    <a:pt x="196" y="236"/>
                  </a:lnTo>
                  <a:lnTo>
                    <a:pt x="162" y="210"/>
                  </a:lnTo>
                  <a:lnTo>
                    <a:pt x="159" y="199"/>
                  </a:lnTo>
                  <a:lnTo>
                    <a:pt x="126" y="186"/>
                  </a:lnTo>
                  <a:lnTo>
                    <a:pt x="94" y="180"/>
                  </a:lnTo>
                  <a:lnTo>
                    <a:pt x="63" y="188"/>
                  </a:lnTo>
                  <a:lnTo>
                    <a:pt x="39" y="183"/>
                  </a:lnTo>
                  <a:lnTo>
                    <a:pt x="47" y="196"/>
                  </a:lnTo>
                  <a:lnTo>
                    <a:pt x="21" y="188"/>
                  </a:lnTo>
                  <a:lnTo>
                    <a:pt x="0" y="178"/>
                  </a:lnTo>
                  <a:lnTo>
                    <a:pt x="21" y="17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59" name="Freeform 559"/>
            <p:cNvSpPr/>
            <p:nvPr/>
          </p:nvSpPr>
          <p:spPr bwMode="auto">
            <a:xfrm>
              <a:off x="1802" y="2181"/>
              <a:ext cx="359" cy="276"/>
            </a:xfrm>
            <a:custGeom>
              <a:avLst/>
              <a:gdLst/>
              <a:ahLst/>
              <a:cxnLst>
                <a:cxn ang="0">
                  <a:pos x="324" y="62"/>
                </a:cxn>
                <a:cxn ang="0">
                  <a:pos x="303" y="60"/>
                </a:cxn>
                <a:cxn ang="0">
                  <a:pos x="275" y="65"/>
                </a:cxn>
                <a:cxn ang="0">
                  <a:pos x="233" y="70"/>
                </a:cxn>
                <a:cxn ang="0">
                  <a:pos x="225" y="57"/>
                </a:cxn>
                <a:cxn ang="0">
                  <a:pos x="228" y="28"/>
                </a:cxn>
                <a:cxn ang="0">
                  <a:pos x="212" y="19"/>
                </a:cxn>
                <a:cxn ang="0">
                  <a:pos x="202" y="3"/>
                </a:cxn>
                <a:cxn ang="0">
                  <a:pos x="174" y="0"/>
                </a:cxn>
                <a:cxn ang="0">
                  <a:pos x="140" y="0"/>
                </a:cxn>
                <a:cxn ang="0">
                  <a:pos x="114" y="3"/>
                </a:cxn>
                <a:cxn ang="0">
                  <a:pos x="85" y="3"/>
                </a:cxn>
                <a:cxn ang="0">
                  <a:pos x="62" y="16"/>
                </a:cxn>
                <a:cxn ang="0">
                  <a:pos x="41" y="31"/>
                </a:cxn>
                <a:cxn ang="0">
                  <a:pos x="23" y="46"/>
                </a:cxn>
                <a:cxn ang="0">
                  <a:pos x="8" y="73"/>
                </a:cxn>
                <a:cxn ang="0">
                  <a:pos x="0" y="95"/>
                </a:cxn>
                <a:cxn ang="0">
                  <a:pos x="34" y="127"/>
                </a:cxn>
                <a:cxn ang="0">
                  <a:pos x="73" y="132"/>
                </a:cxn>
                <a:cxn ang="0">
                  <a:pos x="70" y="147"/>
                </a:cxn>
                <a:cxn ang="0">
                  <a:pos x="78" y="152"/>
                </a:cxn>
                <a:cxn ang="0">
                  <a:pos x="41" y="168"/>
                </a:cxn>
                <a:cxn ang="0">
                  <a:pos x="21" y="201"/>
                </a:cxn>
                <a:cxn ang="0">
                  <a:pos x="34" y="227"/>
                </a:cxn>
                <a:cxn ang="0">
                  <a:pos x="51" y="237"/>
                </a:cxn>
                <a:cxn ang="0">
                  <a:pos x="70" y="227"/>
                </a:cxn>
                <a:cxn ang="0">
                  <a:pos x="70" y="250"/>
                </a:cxn>
                <a:cxn ang="0">
                  <a:pos x="80" y="250"/>
                </a:cxn>
                <a:cxn ang="0">
                  <a:pos x="93" y="271"/>
                </a:cxn>
                <a:cxn ang="0">
                  <a:pos x="85" y="317"/>
                </a:cxn>
                <a:cxn ang="0">
                  <a:pos x="114" y="322"/>
                </a:cxn>
                <a:cxn ang="0">
                  <a:pos x="140" y="322"/>
                </a:cxn>
                <a:cxn ang="0">
                  <a:pos x="168" y="314"/>
                </a:cxn>
                <a:cxn ang="0">
                  <a:pos x="195" y="304"/>
                </a:cxn>
                <a:cxn ang="0">
                  <a:pos x="212" y="294"/>
                </a:cxn>
                <a:cxn ang="0">
                  <a:pos x="259" y="276"/>
                </a:cxn>
                <a:cxn ang="0">
                  <a:pos x="298" y="265"/>
                </a:cxn>
                <a:cxn ang="0">
                  <a:pos x="324" y="252"/>
                </a:cxn>
                <a:cxn ang="0">
                  <a:pos x="355" y="230"/>
                </a:cxn>
                <a:cxn ang="0">
                  <a:pos x="378" y="211"/>
                </a:cxn>
                <a:cxn ang="0">
                  <a:pos x="438" y="198"/>
                </a:cxn>
                <a:cxn ang="0">
                  <a:pos x="484" y="134"/>
                </a:cxn>
                <a:cxn ang="0">
                  <a:pos x="450" y="132"/>
                </a:cxn>
                <a:cxn ang="0">
                  <a:pos x="441" y="114"/>
                </a:cxn>
                <a:cxn ang="0">
                  <a:pos x="412" y="103"/>
                </a:cxn>
                <a:cxn ang="0">
                  <a:pos x="396" y="103"/>
                </a:cxn>
                <a:cxn ang="0">
                  <a:pos x="378" y="127"/>
                </a:cxn>
                <a:cxn ang="0">
                  <a:pos x="378" y="119"/>
                </a:cxn>
                <a:cxn ang="0">
                  <a:pos x="347" y="121"/>
                </a:cxn>
                <a:cxn ang="0">
                  <a:pos x="358" y="116"/>
                </a:cxn>
                <a:cxn ang="0">
                  <a:pos x="347" y="101"/>
                </a:cxn>
                <a:cxn ang="0">
                  <a:pos x="368" y="70"/>
                </a:cxn>
                <a:cxn ang="0">
                  <a:pos x="345" y="34"/>
                </a:cxn>
                <a:cxn ang="0">
                  <a:pos x="324" y="62"/>
                </a:cxn>
              </a:cxnLst>
              <a:rect l="0" t="0" r="r" b="b"/>
              <a:pathLst>
                <a:path w="485" h="323">
                  <a:moveTo>
                    <a:pt x="324" y="62"/>
                  </a:moveTo>
                  <a:lnTo>
                    <a:pt x="303" y="60"/>
                  </a:lnTo>
                  <a:lnTo>
                    <a:pt x="275" y="65"/>
                  </a:lnTo>
                  <a:lnTo>
                    <a:pt x="233" y="70"/>
                  </a:lnTo>
                  <a:lnTo>
                    <a:pt x="225" y="57"/>
                  </a:lnTo>
                  <a:lnTo>
                    <a:pt x="228" y="28"/>
                  </a:lnTo>
                  <a:lnTo>
                    <a:pt x="212" y="19"/>
                  </a:lnTo>
                  <a:lnTo>
                    <a:pt x="202" y="3"/>
                  </a:lnTo>
                  <a:lnTo>
                    <a:pt x="174" y="0"/>
                  </a:lnTo>
                  <a:lnTo>
                    <a:pt x="140" y="0"/>
                  </a:lnTo>
                  <a:lnTo>
                    <a:pt x="114" y="3"/>
                  </a:lnTo>
                  <a:lnTo>
                    <a:pt x="85" y="3"/>
                  </a:lnTo>
                  <a:lnTo>
                    <a:pt x="62" y="16"/>
                  </a:lnTo>
                  <a:lnTo>
                    <a:pt x="41" y="31"/>
                  </a:lnTo>
                  <a:lnTo>
                    <a:pt x="23" y="46"/>
                  </a:lnTo>
                  <a:lnTo>
                    <a:pt x="8" y="73"/>
                  </a:lnTo>
                  <a:lnTo>
                    <a:pt x="0" y="95"/>
                  </a:lnTo>
                  <a:lnTo>
                    <a:pt x="34" y="127"/>
                  </a:lnTo>
                  <a:lnTo>
                    <a:pt x="73" y="132"/>
                  </a:lnTo>
                  <a:lnTo>
                    <a:pt x="70" y="147"/>
                  </a:lnTo>
                  <a:lnTo>
                    <a:pt x="78" y="152"/>
                  </a:lnTo>
                  <a:lnTo>
                    <a:pt x="41" y="168"/>
                  </a:lnTo>
                  <a:lnTo>
                    <a:pt x="21" y="201"/>
                  </a:lnTo>
                  <a:lnTo>
                    <a:pt x="34" y="227"/>
                  </a:lnTo>
                  <a:lnTo>
                    <a:pt x="51" y="237"/>
                  </a:lnTo>
                  <a:lnTo>
                    <a:pt x="70" y="227"/>
                  </a:lnTo>
                  <a:lnTo>
                    <a:pt x="70" y="250"/>
                  </a:lnTo>
                  <a:lnTo>
                    <a:pt x="80" y="250"/>
                  </a:lnTo>
                  <a:lnTo>
                    <a:pt x="93" y="271"/>
                  </a:lnTo>
                  <a:lnTo>
                    <a:pt x="85" y="317"/>
                  </a:lnTo>
                  <a:lnTo>
                    <a:pt x="114" y="322"/>
                  </a:lnTo>
                  <a:lnTo>
                    <a:pt x="140" y="322"/>
                  </a:lnTo>
                  <a:lnTo>
                    <a:pt x="168" y="314"/>
                  </a:lnTo>
                  <a:lnTo>
                    <a:pt x="195" y="304"/>
                  </a:lnTo>
                  <a:lnTo>
                    <a:pt x="212" y="294"/>
                  </a:lnTo>
                  <a:lnTo>
                    <a:pt x="259" y="276"/>
                  </a:lnTo>
                  <a:lnTo>
                    <a:pt x="298" y="265"/>
                  </a:lnTo>
                  <a:lnTo>
                    <a:pt x="324" y="252"/>
                  </a:lnTo>
                  <a:lnTo>
                    <a:pt x="355" y="230"/>
                  </a:lnTo>
                  <a:lnTo>
                    <a:pt x="378" y="211"/>
                  </a:lnTo>
                  <a:lnTo>
                    <a:pt x="438" y="198"/>
                  </a:lnTo>
                  <a:lnTo>
                    <a:pt x="484" y="134"/>
                  </a:lnTo>
                  <a:lnTo>
                    <a:pt x="450" y="132"/>
                  </a:lnTo>
                  <a:lnTo>
                    <a:pt x="441" y="114"/>
                  </a:lnTo>
                  <a:lnTo>
                    <a:pt x="412" y="103"/>
                  </a:lnTo>
                  <a:lnTo>
                    <a:pt x="396" y="103"/>
                  </a:lnTo>
                  <a:lnTo>
                    <a:pt x="378" y="127"/>
                  </a:lnTo>
                  <a:lnTo>
                    <a:pt x="378" y="119"/>
                  </a:lnTo>
                  <a:lnTo>
                    <a:pt x="347" y="121"/>
                  </a:lnTo>
                  <a:lnTo>
                    <a:pt x="358" y="116"/>
                  </a:lnTo>
                  <a:lnTo>
                    <a:pt x="347" y="101"/>
                  </a:lnTo>
                  <a:lnTo>
                    <a:pt x="368" y="70"/>
                  </a:lnTo>
                  <a:lnTo>
                    <a:pt x="345" y="34"/>
                  </a:lnTo>
                  <a:lnTo>
                    <a:pt x="324" y="62"/>
                  </a:lnTo>
                </a:path>
              </a:pathLst>
            </a:custGeom>
            <a:solidFill>
              <a:srgbClr val="FF0000"/>
            </a:solidFill>
            <a:ln w="12700" cap="rnd" cmpd="sng">
              <a:noFill/>
              <a:prstDash val="solid"/>
              <a:round/>
              <a:headEnd type="none" w="med" len="med"/>
              <a:tailEnd type="none" w="med" len="med"/>
            </a:ln>
            <a:effectLst/>
          </p:spPr>
          <p:txBody>
            <a:bodyPr/>
            <a:lstStyle/>
            <a:p>
              <a:endParaRPr lang="zh-CN" altLang="en-US" sz="2400"/>
            </a:p>
          </p:txBody>
        </p:sp>
        <p:sp>
          <p:nvSpPr>
            <p:cNvPr id="560" name="Freeform 560"/>
            <p:cNvSpPr/>
            <p:nvPr/>
          </p:nvSpPr>
          <p:spPr bwMode="auto">
            <a:xfrm>
              <a:off x="1802" y="2181"/>
              <a:ext cx="363" cy="281"/>
            </a:xfrm>
            <a:custGeom>
              <a:avLst/>
              <a:gdLst/>
              <a:ahLst/>
              <a:cxnLst>
                <a:cxn ang="0">
                  <a:pos x="328" y="63"/>
                </a:cxn>
                <a:cxn ang="0">
                  <a:pos x="307" y="61"/>
                </a:cxn>
                <a:cxn ang="0">
                  <a:pos x="278" y="66"/>
                </a:cxn>
                <a:cxn ang="0">
                  <a:pos x="236" y="71"/>
                </a:cxn>
                <a:cxn ang="0">
                  <a:pos x="228" y="58"/>
                </a:cxn>
                <a:cxn ang="0">
                  <a:pos x="231" y="29"/>
                </a:cxn>
                <a:cxn ang="0">
                  <a:pos x="215" y="19"/>
                </a:cxn>
                <a:cxn ang="0">
                  <a:pos x="204" y="3"/>
                </a:cxn>
                <a:cxn ang="0">
                  <a:pos x="176" y="0"/>
                </a:cxn>
                <a:cxn ang="0">
                  <a:pos x="142" y="0"/>
                </a:cxn>
                <a:cxn ang="0">
                  <a:pos x="115" y="3"/>
                </a:cxn>
                <a:cxn ang="0">
                  <a:pos x="86" y="3"/>
                </a:cxn>
                <a:cxn ang="0">
                  <a:pos x="63" y="16"/>
                </a:cxn>
                <a:cxn ang="0">
                  <a:pos x="42" y="32"/>
                </a:cxn>
                <a:cxn ang="0">
                  <a:pos x="23" y="47"/>
                </a:cxn>
                <a:cxn ang="0">
                  <a:pos x="8" y="74"/>
                </a:cxn>
                <a:cxn ang="0">
                  <a:pos x="0" y="97"/>
                </a:cxn>
                <a:cxn ang="0">
                  <a:pos x="34" y="129"/>
                </a:cxn>
                <a:cxn ang="0">
                  <a:pos x="74" y="134"/>
                </a:cxn>
                <a:cxn ang="0">
                  <a:pos x="71" y="150"/>
                </a:cxn>
                <a:cxn ang="0">
                  <a:pos x="79" y="155"/>
                </a:cxn>
                <a:cxn ang="0">
                  <a:pos x="42" y="171"/>
                </a:cxn>
                <a:cxn ang="0">
                  <a:pos x="21" y="205"/>
                </a:cxn>
                <a:cxn ang="0">
                  <a:pos x="34" y="231"/>
                </a:cxn>
                <a:cxn ang="0">
                  <a:pos x="52" y="241"/>
                </a:cxn>
                <a:cxn ang="0">
                  <a:pos x="71" y="231"/>
                </a:cxn>
                <a:cxn ang="0">
                  <a:pos x="71" y="255"/>
                </a:cxn>
                <a:cxn ang="0">
                  <a:pos x="81" y="255"/>
                </a:cxn>
                <a:cxn ang="0">
                  <a:pos x="94" y="276"/>
                </a:cxn>
                <a:cxn ang="0">
                  <a:pos x="86" y="323"/>
                </a:cxn>
                <a:cxn ang="0">
                  <a:pos x="115" y="328"/>
                </a:cxn>
                <a:cxn ang="0">
                  <a:pos x="142" y="328"/>
                </a:cxn>
                <a:cxn ang="0">
                  <a:pos x="170" y="320"/>
                </a:cxn>
                <a:cxn ang="0">
                  <a:pos x="197" y="310"/>
                </a:cxn>
                <a:cxn ang="0">
                  <a:pos x="215" y="299"/>
                </a:cxn>
                <a:cxn ang="0">
                  <a:pos x="262" y="281"/>
                </a:cxn>
                <a:cxn ang="0">
                  <a:pos x="302" y="270"/>
                </a:cxn>
                <a:cxn ang="0">
                  <a:pos x="328" y="257"/>
                </a:cxn>
                <a:cxn ang="0">
                  <a:pos x="359" y="234"/>
                </a:cxn>
                <a:cxn ang="0">
                  <a:pos x="383" y="215"/>
                </a:cxn>
                <a:cxn ang="0">
                  <a:pos x="443" y="202"/>
                </a:cxn>
                <a:cxn ang="0">
                  <a:pos x="490" y="137"/>
                </a:cxn>
                <a:cxn ang="0">
                  <a:pos x="456" y="134"/>
                </a:cxn>
                <a:cxn ang="0">
                  <a:pos x="446" y="116"/>
                </a:cxn>
                <a:cxn ang="0">
                  <a:pos x="417" y="105"/>
                </a:cxn>
                <a:cxn ang="0">
                  <a:pos x="401" y="105"/>
                </a:cxn>
                <a:cxn ang="0">
                  <a:pos x="383" y="129"/>
                </a:cxn>
                <a:cxn ang="0">
                  <a:pos x="383" y="121"/>
                </a:cxn>
                <a:cxn ang="0">
                  <a:pos x="351" y="123"/>
                </a:cxn>
                <a:cxn ang="0">
                  <a:pos x="362" y="118"/>
                </a:cxn>
                <a:cxn ang="0">
                  <a:pos x="351" y="103"/>
                </a:cxn>
                <a:cxn ang="0">
                  <a:pos x="373" y="71"/>
                </a:cxn>
                <a:cxn ang="0">
                  <a:pos x="349" y="35"/>
                </a:cxn>
                <a:cxn ang="0">
                  <a:pos x="328" y="63"/>
                </a:cxn>
              </a:cxnLst>
              <a:rect l="0" t="0" r="r" b="b"/>
              <a:pathLst>
                <a:path w="491" h="329">
                  <a:moveTo>
                    <a:pt x="328" y="63"/>
                  </a:moveTo>
                  <a:lnTo>
                    <a:pt x="307" y="61"/>
                  </a:lnTo>
                  <a:lnTo>
                    <a:pt x="278" y="66"/>
                  </a:lnTo>
                  <a:lnTo>
                    <a:pt x="236" y="71"/>
                  </a:lnTo>
                  <a:lnTo>
                    <a:pt x="228" y="58"/>
                  </a:lnTo>
                  <a:lnTo>
                    <a:pt x="231" y="29"/>
                  </a:lnTo>
                  <a:lnTo>
                    <a:pt x="215" y="19"/>
                  </a:lnTo>
                  <a:lnTo>
                    <a:pt x="204" y="3"/>
                  </a:lnTo>
                  <a:lnTo>
                    <a:pt x="176" y="0"/>
                  </a:lnTo>
                  <a:lnTo>
                    <a:pt x="142" y="0"/>
                  </a:lnTo>
                  <a:lnTo>
                    <a:pt x="115" y="3"/>
                  </a:lnTo>
                  <a:lnTo>
                    <a:pt x="86" y="3"/>
                  </a:lnTo>
                  <a:lnTo>
                    <a:pt x="63" y="16"/>
                  </a:lnTo>
                  <a:lnTo>
                    <a:pt x="42" y="32"/>
                  </a:lnTo>
                  <a:lnTo>
                    <a:pt x="23" y="47"/>
                  </a:lnTo>
                  <a:lnTo>
                    <a:pt x="8" y="74"/>
                  </a:lnTo>
                  <a:lnTo>
                    <a:pt x="0" y="97"/>
                  </a:lnTo>
                  <a:lnTo>
                    <a:pt x="34" y="129"/>
                  </a:lnTo>
                  <a:lnTo>
                    <a:pt x="74" y="134"/>
                  </a:lnTo>
                  <a:lnTo>
                    <a:pt x="71" y="150"/>
                  </a:lnTo>
                  <a:lnTo>
                    <a:pt x="79" y="155"/>
                  </a:lnTo>
                  <a:lnTo>
                    <a:pt x="42" y="171"/>
                  </a:lnTo>
                  <a:lnTo>
                    <a:pt x="21" y="205"/>
                  </a:lnTo>
                  <a:lnTo>
                    <a:pt x="34" y="231"/>
                  </a:lnTo>
                  <a:lnTo>
                    <a:pt x="52" y="241"/>
                  </a:lnTo>
                  <a:lnTo>
                    <a:pt x="71" y="231"/>
                  </a:lnTo>
                  <a:lnTo>
                    <a:pt x="71" y="255"/>
                  </a:lnTo>
                  <a:lnTo>
                    <a:pt x="81" y="255"/>
                  </a:lnTo>
                  <a:lnTo>
                    <a:pt x="94" y="276"/>
                  </a:lnTo>
                  <a:lnTo>
                    <a:pt x="86" y="323"/>
                  </a:lnTo>
                  <a:lnTo>
                    <a:pt x="115" y="328"/>
                  </a:lnTo>
                  <a:lnTo>
                    <a:pt x="142" y="328"/>
                  </a:lnTo>
                  <a:lnTo>
                    <a:pt x="170" y="320"/>
                  </a:lnTo>
                  <a:lnTo>
                    <a:pt x="197" y="310"/>
                  </a:lnTo>
                  <a:lnTo>
                    <a:pt x="215" y="299"/>
                  </a:lnTo>
                  <a:lnTo>
                    <a:pt x="262" y="281"/>
                  </a:lnTo>
                  <a:lnTo>
                    <a:pt x="302" y="270"/>
                  </a:lnTo>
                  <a:lnTo>
                    <a:pt x="328" y="257"/>
                  </a:lnTo>
                  <a:lnTo>
                    <a:pt x="359" y="234"/>
                  </a:lnTo>
                  <a:lnTo>
                    <a:pt x="383" y="215"/>
                  </a:lnTo>
                  <a:lnTo>
                    <a:pt x="443" y="202"/>
                  </a:lnTo>
                  <a:lnTo>
                    <a:pt x="490" y="137"/>
                  </a:lnTo>
                  <a:lnTo>
                    <a:pt x="456" y="134"/>
                  </a:lnTo>
                  <a:lnTo>
                    <a:pt x="446" y="116"/>
                  </a:lnTo>
                  <a:lnTo>
                    <a:pt x="417" y="105"/>
                  </a:lnTo>
                  <a:lnTo>
                    <a:pt x="401" y="105"/>
                  </a:lnTo>
                  <a:lnTo>
                    <a:pt x="383" y="129"/>
                  </a:lnTo>
                  <a:lnTo>
                    <a:pt x="383" y="121"/>
                  </a:lnTo>
                  <a:lnTo>
                    <a:pt x="351" y="123"/>
                  </a:lnTo>
                  <a:lnTo>
                    <a:pt x="362" y="118"/>
                  </a:lnTo>
                  <a:lnTo>
                    <a:pt x="351" y="103"/>
                  </a:lnTo>
                  <a:lnTo>
                    <a:pt x="373" y="71"/>
                  </a:lnTo>
                  <a:lnTo>
                    <a:pt x="349" y="35"/>
                  </a:lnTo>
                  <a:lnTo>
                    <a:pt x="328" y="6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61" name="Freeform 561"/>
            <p:cNvSpPr/>
            <p:nvPr/>
          </p:nvSpPr>
          <p:spPr bwMode="auto">
            <a:xfrm>
              <a:off x="1278" y="1256"/>
              <a:ext cx="56" cy="31"/>
            </a:xfrm>
            <a:custGeom>
              <a:avLst/>
              <a:gdLst/>
              <a:ahLst/>
              <a:cxnLst>
                <a:cxn ang="0">
                  <a:pos x="63" y="11"/>
                </a:cxn>
                <a:cxn ang="0">
                  <a:pos x="56" y="0"/>
                </a:cxn>
                <a:cxn ang="0">
                  <a:pos x="29" y="5"/>
                </a:cxn>
                <a:cxn ang="0">
                  <a:pos x="6" y="0"/>
                </a:cxn>
                <a:cxn ang="0">
                  <a:pos x="0" y="7"/>
                </a:cxn>
                <a:cxn ang="0">
                  <a:pos x="33" y="9"/>
                </a:cxn>
                <a:cxn ang="0">
                  <a:pos x="36" y="15"/>
                </a:cxn>
                <a:cxn ang="0">
                  <a:pos x="24" y="14"/>
                </a:cxn>
                <a:cxn ang="0">
                  <a:pos x="24" y="18"/>
                </a:cxn>
                <a:cxn ang="0">
                  <a:pos x="15" y="22"/>
                </a:cxn>
                <a:cxn ang="0">
                  <a:pos x="6" y="22"/>
                </a:cxn>
                <a:cxn ang="0">
                  <a:pos x="19" y="32"/>
                </a:cxn>
                <a:cxn ang="0">
                  <a:pos x="36" y="25"/>
                </a:cxn>
                <a:cxn ang="0">
                  <a:pos x="39" y="29"/>
                </a:cxn>
                <a:cxn ang="0">
                  <a:pos x="22" y="36"/>
                </a:cxn>
                <a:cxn ang="0">
                  <a:pos x="44" y="32"/>
                </a:cxn>
                <a:cxn ang="0">
                  <a:pos x="46" y="27"/>
                </a:cxn>
                <a:cxn ang="0">
                  <a:pos x="51" y="27"/>
                </a:cxn>
                <a:cxn ang="0">
                  <a:pos x="51" y="29"/>
                </a:cxn>
                <a:cxn ang="0">
                  <a:pos x="58" y="33"/>
                </a:cxn>
                <a:cxn ang="0">
                  <a:pos x="72" y="22"/>
                </a:cxn>
                <a:cxn ang="0">
                  <a:pos x="75" y="18"/>
                </a:cxn>
                <a:cxn ang="0">
                  <a:pos x="66" y="20"/>
                </a:cxn>
                <a:cxn ang="0">
                  <a:pos x="48" y="14"/>
                </a:cxn>
                <a:cxn ang="0">
                  <a:pos x="63" y="11"/>
                </a:cxn>
              </a:cxnLst>
              <a:rect l="0" t="0" r="r" b="b"/>
              <a:pathLst>
                <a:path w="76" h="37">
                  <a:moveTo>
                    <a:pt x="63" y="11"/>
                  </a:moveTo>
                  <a:lnTo>
                    <a:pt x="56" y="0"/>
                  </a:lnTo>
                  <a:lnTo>
                    <a:pt x="29" y="5"/>
                  </a:lnTo>
                  <a:lnTo>
                    <a:pt x="6" y="0"/>
                  </a:lnTo>
                  <a:lnTo>
                    <a:pt x="0" y="7"/>
                  </a:lnTo>
                  <a:lnTo>
                    <a:pt x="33" y="9"/>
                  </a:lnTo>
                  <a:lnTo>
                    <a:pt x="36" y="15"/>
                  </a:lnTo>
                  <a:lnTo>
                    <a:pt x="24" y="14"/>
                  </a:lnTo>
                  <a:lnTo>
                    <a:pt x="24" y="18"/>
                  </a:lnTo>
                  <a:lnTo>
                    <a:pt x="15" y="22"/>
                  </a:lnTo>
                  <a:lnTo>
                    <a:pt x="6" y="22"/>
                  </a:lnTo>
                  <a:lnTo>
                    <a:pt x="19" y="32"/>
                  </a:lnTo>
                  <a:lnTo>
                    <a:pt x="36" y="25"/>
                  </a:lnTo>
                  <a:lnTo>
                    <a:pt x="39" y="29"/>
                  </a:lnTo>
                  <a:lnTo>
                    <a:pt x="22" y="36"/>
                  </a:lnTo>
                  <a:lnTo>
                    <a:pt x="44" y="32"/>
                  </a:lnTo>
                  <a:lnTo>
                    <a:pt x="46" y="27"/>
                  </a:lnTo>
                  <a:lnTo>
                    <a:pt x="51" y="27"/>
                  </a:lnTo>
                  <a:lnTo>
                    <a:pt x="51" y="29"/>
                  </a:lnTo>
                  <a:lnTo>
                    <a:pt x="58" y="33"/>
                  </a:lnTo>
                  <a:lnTo>
                    <a:pt x="72" y="22"/>
                  </a:lnTo>
                  <a:lnTo>
                    <a:pt x="75" y="18"/>
                  </a:lnTo>
                  <a:lnTo>
                    <a:pt x="66" y="20"/>
                  </a:lnTo>
                  <a:lnTo>
                    <a:pt x="48" y="14"/>
                  </a:lnTo>
                  <a:lnTo>
                    <a:pt x="63" y="11"/>
                  </a:lnTo>
                </a:path>
              </a:pathLst>
            </a:custGeom>
            <a:solidFill>
              <a:srgbClr val="0000CC"/>
            </a:solidFill>
            <a:ln w="12700" cap="rnd" cmpd="sng">
              <a:noFill/>
              <a:prstDash val="solid"/>
              <a:round/>
              <a:headEnd type="none" w="med" len="med"/>
              <a:tailEnd type="none" w="med" len="med"/>
            </a:ln>
            <a:effectLst/>
          </p:spPr>
          <p:txBody>
            <a:bodyPr/>
            <a:lstStyle/>
            <a:p>
              <a:endParaRPr lang="zh-CN" altLang="en-US" sz="2400"/>
            </a:p>
          </p:txBody>
        </p:sp>
        <p:sp>
          <p:nvSpPr>
            <p:cNvPr id="562" name="Freeform 562"/>
            <p:cNvSpPr/>
            <p:nvPr/>
          </p:nvSpPr>
          <p:spPr bwMode="auto">
            <a:xfrm>
              <a:off x="1278" y="1256"/>
              <a:ext cx="60" cy="36"/>
            </a:xfrm>
            <a:custGeom>
              <a:avLst/>
              <a:gdLst/>
              <a:ahLst/>
              <a:cxnLst>
                <a:cxn ang="0">
                  <a:pos x="68" y="13"/>
                </a:cxn>
                <a:cxn ang="0">
                  <a:pos x="60" y="0"/>
                </a:cxn>
                <a:cxn ang="0">
                  <a:pos x="31" y="6"/>
                </a:cxn>
                <a:cxn ang="0">
                  <a:pos x="7" y="0"/>
                </a:cxn>
                <a:cxn ang="0">
                  <a:pos x="0" y="8"/>
                </a:cxn>
                <a:cxn ang="0">
                  <a:pos x="36" y="11"/>
                </a:cxn>
                <a:cxn ang="0">
                  <a:pos x="39" y="18"/>
                </a:cxn>
                <a:cxn ang="0">
                  <a:pos x="26" y="16"/>
                </a:cxn>
                <a:cxn ang="0">
                  <a:pos x="26" y="21"/>
                </a:cxn>
                <a:cxn ang="0">
                  <a:pos x="16" y="26"/>
                </a:cxn>
                <a:cxn ang="0">
                  <a:pos x="7" y="26"/>
                </a:cxn>
                <a:cxn ang="0">
                  <a:pos x="21" y="37"/>
                </a:cxn>
                <a:cxn ang="0">
                  <a:pos x="39" y="29"/>
                </a:cxn>
                <a:cxn ang="0">
                  <a:pos x="42" y="34"/>
                </a:cxn>
                <a:cxn ang="0">
                  <a:pos x="24" y="42"/>
                </a:cxn>
                <a:cxn ang="0">
                  <a:pos x="47" y="37"/>
                </a:cxn>
                <a:cxn ang="0">
                  <a:pos x="50" y="31"/>
                </a:cxn>
                <a:cxn ang="0">
                  <a:pos x="55" y="31"/>
                </a:cxn>
                <a:cxn ang="0">
                  <a:pos x="55" y="34"/>
                </a:cxn>
                <a:cxn ang="0">
                  <a:pos x="63" y="39"/>
                </a:cxn>
                <a:cxn ang="0">
                  <a:pos x="78" y="26"/>
                </a:cxn>
                <a:cxn ang="0">
                  <a:pos x="81" y="21"/>
                </a:cxn>
                <a:cxn ang="0">
                  <a:pos x="71" y="23"/>
                </a:cxn>
                <a:cxn ang="0">
                  <a:pos x="52" y="16"/>
                </a:cxn>
                <a:cxn ang="0">
                  <a:pos x="68" y="13"/>
                </a:cxn>
              </a:cxnLst>
              <a:rect l="0" t="0" r="r" b="b"/>
              <a:pathLst>
                <a:path w="82" h="43">
                  <a:moveTo>
                    <a:pt x="68" y="13"/>
                  </a:moveTo>
                  <a:lnTo>
                    <a:pt x="60" y="0"/>
                  </a:lnTo>
                  <a:lnTo>
                    <a:pt x="31" y="6"/>
                  </a:lnTo>
                  <a:lnTo>
                    <a:pt x="7" y="0"/>
                  </a:lnTo>
                  <a:lnTo>
                    <a:pt x="0" y="8"/>
                  </a:lnTo>
                  <a:lnTo>
                    <a:pt x="36" y="11"/>
                  </a:lnTo>
                  <a:lnTo>
                    <a:pt x="39" y="18"/>
                  </a:lnTo>
                  <a:lnTo>
                    <a:pt x="26" y="16"/>
                  </a:lnTo>
                  <a:lnTo>
                    <a:pt x="26" y="21"/>
                  </a:lnTo>
                  <a:lnTo>
                    <a:pt x="16" y="26"/>
                  </a:lnTo>
                  <a:lnTo>
                    <a:pt x="7" y="26"/>
                  </a:lnTo>
                  <a:lnTo>
                    <a:pt x="21" y="37"/>
                  </a:lnTo>
                  <a:lnTo>
                    <a:pt x="39" y="29"/>
                  </a:lnTo>
                  <a:lnTo>
                    <a:pt x="42" y="34"/>
                  </a:lnTo>
                  <a:lnTo>
                    <a:pt x="24" y="42"/>
                  </a:lnTo>
                  <a:lnTo>
                    <a:pt x="47" y="37"/>
                  </a:lnTo>
                  <a:lnTo>
                    <a:pt x="50" y="31"/>
                  </a:lnTo>
                  <a:lnTo>
                    <a:pt x="55" y="31"/>
                  </a:lnTo>
                  <a:lnTo>
                    <a:pt x="55" y="34"/>
                  </a:lnTo>
                  <a:lnTo>
                    <a:pt x="63" y="39"/>
                  </a:lnTo>
                  <a:lnTo>
                    <a:pt x="78" y="26"/>
                  </a:lnTo>
                  <a:lnTo>
                    <a:pt x="81" y="21"/>
                  </a:lnTo>
                  <a:lnTo>
                    <a:pt x="71" y="23"/>
                  </a:lnTo>
                  <a:lnTo>
                    <a:pt x="52" y="16"/>
                  </a:lnTo>
                  <a:lnTo>
                    <a:pt x="68" y="13"/>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63" name="Freeform 563"/>
            <p:cNvSpPr/>
            <p:nvPr/>
          </p:nvSpPr>
          <p:spPr bwMode="auto">
            <a:xfrm>
              <a:off x="1313" y="1345"/>
              <a:ext cx="87" cy="41"/>
            </a:xfrm>
            <a:custGeom>
              <a:avLst/>
              <a:gdLst/>
              <a:ahLst/>
              <a:cxnLst>
                <a:cxn ang="0">
                  <a:pos x="0" y="21"/>
                </a:cxn>
                <a:cxn ang="0">
                  <a:pos x="10" y="35"/>
                </a:cxn>
                <a:cxn ang="0">
                  <a:pos x="40" y="47"/>
                </a:cxn>
                <a:cxn ang="0">
                  <a:pos x="102" y="27"/>
                </a:cxn>
                <a:cxn ang="0">
                  <a:pos x="105" y="19"/>
                </a:cxn>
                <a:cxn ang="0">
                  <a:pos x="112" y="23"/>
                </a:cxn>
                <a:cxn ang="0">
                  <a:pos x="117" y="21"/>
                </a:cxn>
                <a:cxn ang="0">
                  <a:pos x="100" y="14"/>
                </a:cxn>
                <a:cxn ang="0">
                  <a:pos x="62" y="27"/>
                </a:cxn>
                <a:cxn ang="0">
                  <a:pos x="55" y="16"/>
                </a:cxn>
                <a:cxn ang="0">
                  <a:pos x="48" y="12"/>
                </a:cxn>
                <a:cxn ang="0">
                  <a:pos x="34" y="0"/>
                </a:cxn>
                <a:cxn ang="0">
                  <a:pos x="32" y="2"/>
                </a:cxn>
                <a:cxn ang="0">
                  <a:pos x="45" y="16"/>
                </a:cxn>
                <a:cxn ang="0">
                  <a:pos x="48" y="27"/>
                </a:cxn>
                <a:cxn ang="0">
                  <a:pos x="37" y="23"/>
                </a:cxn>
                <a:cxn ang="0">
                  <a:pos x="28" y="35"/>
                </a:cxn>
                <a:cxn ang="0">
                  <a:pos x="25" y="30"/>
                </a:cxn>
                <a:cxn ang="0">
                  <a:pos x="12" y="30"/>
                </a:cxn>
                <a:cxn ang="0">
                  <a:pos x="0" y="21"/>
                </a:cxn>
              </a:cxnLst>
              <a:rect l="0" t="0" r="r" b="b"/>
              <a:pathLst>
                <a:path w="118" h="48">
                  <a:moveTo>
                    <a:pt x="0" y="21"/>
                  </a:moveTo>
                  <a:lnTo>
                    <a:pt x="10" y="35"/>
                  </a:lnTo>
                  <a:lnTo>
                    <a:pt x="40" y="47"/>
                  </a:lnTo>
                  <a:lnTo>
                    <a:pt x="102" y="27"/>
                  </a:lnTo>
                  <a:lnTo>
                    <a:pt x="105" y="19"/>
                  </a:lnTo>
                  <a:lnTo>
                    <a:pt x="112" y="23"/>
                  </a:lnTo>
                  <a:lnTo>
                    <a:pt x="117" y="21"/>
                  </a:lnTo>
                  <a:lnTo>
                    <a:pt x="100" y="14"/>
                  </a:lnTo>
                  <a:lnTo>
                    <a:pt x="62" y="27"/>
                  </a:lnTo>
                  <a:lnTo>
                    <a:pt x="55" y="16"/>
                  </a:lnTo>
                  <a:lnTo>
                    <a:pt x="48" y="12"/>
                  </a:lnTo>
                  <a:lnTo>
                    <a:pt x="34" y="0"/>
                  </a:lnTo>
                  <a:lnTo>
                    <a:pt x="32" y="2"/>
                  </a:lnTo>
                  <a:lnTo>
                    <a:pt x="45" y="16"/>
                  </a:lnTo>
                  <a:lnTo>
                    <a:pt x="48" y="27"/>
                  </a:lnTo>
                  <a:lnTo>
                    <a:pt x="37" y="23"/>
                  </a:lnTo>
                  <a:lnTo>
                    <a:pt x="28" y="35"/>
                  </a:lnTo>
                  <a:lnTo>
                    <a:pt x="25" y="30"/>
                  </a:lnTo>
                  <a:lnTo>
                    <a:pt x="12" y="30"/>
                  </a:lnTo>
                  <a:lnTo>
                    <a:pt x="0" y="21"/>
                  </a:lnTo>
                </a:path>
              </a:pathLst>
            </a:custGeom>
            <a:solidFill>
              <a:srgbClr val="0000CC"/>
            </a:solidFill>
            <a:ln w="12700" cap="rnd" cmpd="sng">
              <a:noFill/>
              <a:prstDash val="solid"/>
              <a:round/>
              <a:headEnd type="none" w="med" len="med"/>
              <a:tailEnd type="none" w="med" len="med"/>
            </a:ln>
            <a:effectLst/>
          </p:spPr>
          <p:txBody>
            <a:bodyPr/>
            <a:lstStyle/>
            <a:p>
              <a:endParaRPr lang="zh-CN" altLang="en-US" sz="2400"/>
            </a:p>
          </p:txBody>
        </p:sp>
        <p:sp>
          <p:nvSpPr>
            <p:cNvPr id="564" name="Freeform 564"/>
            <p:cNvSpPr/>
            <p:nvPr/>
          </p:nvSpPr>
          <p:spPr bwMode="auto">
            <a:xfrm>
              <a:off x="1313" y="1345"/>
              <a:ext cx="93" cy="46"/>
            </a:xfrm>
            <a:custGeom>
              <a:avLst/>
              <a:gdLst/>
              <a:ahLst/>
              <a:cxnLst>
                <a:cxn ang="0">
                  <a:pos x="0" y="24"/>
                </a:cxn>
                <a:cxn ang="0">
                  <a:pos x="11" y="39"/>
                </a:cxn>
                <a:cxn ang="0">
                  <a:pos x="42" y="53"/>
                </a:cxn>
                <a:cxn ang="0">
                  <a:pos x="107" y="31"/>
                </a:cxn>
                <a:cxn ang="0">
                  <a:pos x="110" y="21"/>
                </a:cxn>
                <a:cxn ang="0">
                  <a:pos x="118" y="26"/>
                </a:cxn>
                <a:cxn ang="0">
                  <a:pos x="123" y="24"/>
                </a:cxn>
                <a:cxn ang="0">
                  <a:pos x="105" y="16"/>
                </a:cxn>
                <a:cxn ang="0">
                  <a:pos x="65" y="31"/>
                </a:cxn>
                <a:cxn ang="0">
                  <a:pos x="58" y="18"/>
                </a:cxn>
                <a:cxn ang="0">
                  <a:pos x="50" y="13"/>
                </a:cxn>
                <a:cxn ang="0">
                  <a:pos x="36" y="0"/>
                </a:cxn>
                <a:cxn ang="0">
                  <a:pos x="34" y="2"/>
                </a:cxn>
                <a:cxn ang="0">
                  <a:pos x="47" y="18"/>
                </a:cxn>
                <a:cxn ang="0">
                  <a:pos x="50" y="31"/>
                </a:cxn>
                <a:cxn ang="0">
                  <a:pos x="39" y="26"/>
                </a:cxn>
                <a:cxn ang="0">
                  <a:pos x="29" y="39"/>
                </a:cxn>
                <a:cxn ang="0">
                  <a:pos x="26" y="34"/>
                </a:cxn>
                <a:cxn ang="0">
                  <a:pos x="13" y="34"/>
                </a:cxn>
                <a:cxn ang="0">
                  <a:pos x="0" y="24"/>
                </a:cxn>
              </a:cxnLst>
              <a:rect l="0" t="0" r="r" b="b"/>
              <a:pathLst>
                <a:path w="124" h="54">
                  <a:moveTo>
                    <a:pt x="0" y="24"/>
                  </a:moveTo>
                  <a:lnTo>
                    <a:pt x="11" y="39"/>
                  </a:lnTo>
                  <a:lnTo>
                    <a:pt x="42" y="53"/>
                  </a:lnTo>
                  <a:lnTo>
                    <a:pt x="107" y="31"/>
                  </a:lnTo>
                  <a:lnTo>
                    <a:pt x="110" y="21"/>
                  </a:lnTo>
                  <a:lnTo>
                    <a:pt x="118" y="26"/>
                  </a:lnTo>
                  <a:lnTo>
                    <a:pt x="123" y="24"/>
                  </a:lnTo>
                  <a:lnTo>
                    <a:pt x="105" y="16"/>
                  </a:lnTo>
                  <a:lnTo>
                    <a:pt x="65" y="31"/>
                  </a:lnTo>
                  <a:lnTo>
                    <a:pt x="58" y="18"/>
                  </a:lnTo>
                  <a:lnTo>
                    <a:pt x="50" y="13"/>
                  </a:lnTo>
                  <a:lnTo>
                    <a:pt x="36" y="0"/>
                  </a:lnTo>
                  <a:lnTo>
                    <a:pt x="34" y="2"/>
                  </a:lnTo>
                  <a:lnTo>
                    <a:pt x="47" y="18"/>
                  </a:lnTo>
                  <a:lnTo>
                    <a:pt x="50" y="31"/>
                  </a:lnTo>
                  <a:lnTo>
                    <a:pt x="39" y="26"/>
                  </a:lnTo>
                  <a:lnTo>
                    <a:pt x="29" y="39"/>
                  </a:lnTo>
                  <a:lnTo>
                    <a:pt x="26" y="34"/>
                  </a:lnTo>
                  <a:lnTo>
                    <a:pt x="13" y="34"/>
                  </a:lnTo>
                  <a:lnTo>
                    <a:pt x="0" y="2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65" name="Freeform 565"/>
            <p:cNvSpPr/>
            <p:nvPr/>
          </p:nvSpPr>
          <p:spPr bwMode="auto">
            <a:xfrm>
              <a:off x="1515" y="1486"/>
              <a:ext cx="15" cy="22"/>
            </a:xfrm>
            <a:custGeom>
              <a:avLst/>
              <a:gdLst/>
              <a:ahLst/>
              <a:cxnLst>
                <a:cxn ang="0">
                  <a:pos x="2" y="0"/>
                </a:cxn>
                <a:cxn ang="0">
                  <a:pos x="0" y="13"/>
                </a:cxn>
                <a:cxn ang="0">
                  <a:pos x="14" y="25"/>
                </a:cxn>
                <a:cxn ang="0">
                  <a:pos x="20" y="25"/>
                </a:cxn>
                <a:cxn ang="0">
                  <a:pos x="20" y="21"/>
                </a:cxn>
                <a:cxn ang="0">
                  <a:pos x="16" y="21"/>
                </a:cxn>
                <a:cxn ang="0">
                  <a:pos x="10" y="13"/>
                </a:cxn>
                <a:cxn ang="0">
                  <a:pos x="14" y="2"/>
                </a:cxn>
                <a:cxn ang="0">
                  <a:pos x="2" y="0"/>
                </a:cxn>
              </a:cxnLst>
              <a:rect l="0" t="0" r="r" b="b"/>
              <a:pathLst>
                <a:path w="21" h="26">
                  <a:moveTo>
                    <a:pt x="2" y="0"/>
                  </a:moveTo>
                  <a:lnTo>
                    <a:pt x="0" y="13"/>
                  </a:lnTo>
                  <a:lnTo>
                    <a:pt x="14" y="25"/>
                  </a:lnTo>
                  <a:lnTo>
                    <a:pt x="20" y="25"/>
                  </a:lnTo>
                  <a:lnTo>
                    <a:pt x="20" y="21"/>
                  </a:lnTo>
                  <a:lnTo>
                    <a:pt x="16" y="21"/>
                  </a:lnTo>
                  <a:lnTo>
                    <a:pt x="10" y="13"/>
                  </a:lnTo>
                  <a:lnTo>
                    <a:pt x="14" y="2"/>
                  </a:lnTo>
                  <a:lnTo>
                    <a:pt x="2" y="0"/>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66" name="Freeform 566"/>
            <p:cNvSpPr/>
            <p:nvPr/>
          </p:nvSpPr>
          <p:spPr bwMode="auto">
            <a:xfrm>
              <a:off x="1515" y="1486"/>
              <a:ext cx="20" cy="27"/>
            </a:xfrm>
            <a:custGeom>
              <a:avLst/>
              <a:gdLst/>
              <a:ahLst/>
              <a:cxnLst>
                <a:cxn ang="0">
                  <a:pos x="3" y="0"/>
                </a:cxn>
                <a:cxn ang="0">
                  <a:pos x="0" y="16"/>
                </a:cxn>
                <a:cxn ang="0">
                  <a:pos x="18" y="31"/>
                </a:cxn>
                <a:cxn ang="0">
                  <a:pos x="26" y="31"/>
                </a:cxn>
                <a:cxn ang="0">
                  <a:pos x="26" y="26"/>
                </a:cxn>
                <a:cxn ang="0">
                  <a:pos x="21" y="26"/>
                </a:cxn>
                <a:cxn ang="0">
                  <a:pos x="13" y="16"/>
                </a:cxn>
                <a:cxn ang="0">
                  <a:pos x="18" y="3"/>
                </a:cxn>
                <a:cxn ang="0">
                  <a:pos x="3" y="0"/>
                </a:cxn>
              </a:cxnLst>
              <a:rect l="0" t="0" r="r" b="b"/>
              <a:pathLst>
                <a:path w="27" h="32">
                  <a:moveTo>
                    <a:pt x="3" y="0"/>
                  </a:moveTo>
                  <a:lnTo>
                    <a:pt x="0" y="16"/>
                  </a:lnTo>
                  <a:lnTo>
                    <a:pt x="18" y="31"/>
                  </a:lnTo>
                  <a:lnTo>
                    <a:pt x="26" y="31"/>
                  </a:lnTo>
                  <a:lnTo>
                    <a:pt x="26" y="26"/>
                  </a:lnTo>
                  <a:lnTo>
                    <a:pt x="21" y="26"/>
                  </a:lnTo>
                  <a:lnTo>
                    <a:pt x="13" y="16"/>
                  </a:lnTo>
                  <a:lnTo>
                    <a:pt x="18" y="3"/>
                  </a:lnTo>
                  <a:lnTo>
                    <a:pt x="3"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67" name="Freeform 567"/>
            <p:cNvSpPr/>
            <p:nvPr/>
          </p:nvSpPr>
          <p:spPr bwMode="auto">
            <a:xfrm>
              <a:off x="1540" y="1500"/>
              <a:ext cx="30" cy="73"/>
            </a:xfrm>
            <a:custGeom>
              <a:avLst/>
              <a:gdLst/>
              <a:ahLst/>
              <a:cxnLst>
                <a:cxn ang="0">
                  <a:pos x="7" y="0"/>
                </a:cxn>
                <a:cxn ang="0">
                  <a:pos x="0" y="5"/>
                </a:cxn>
                <a:cxn ang="0">
                  <a:pos x="0" y="14"/>
                </a:cxn>
                <a:cxn ang="0">
                  <a:pos x="14" y="44"/>
                </a:cxn>
                <a:cxn ang="0">
                  <a:pos x="23" y="39"/>
                </a:cxn>
                <a:cxn ang="0">
                  <a:pos x="29" y="56"/>
                </a:cxn>
                <a:cxn ang="0">
                  <a:pos x="27" y="64"/>
                </a:cxn>
                <a:cxn ang="0">
                  <a:pos x="24" y="71"/>
                </a:cxn>
                <a:cxn ang="0">
                  <a:pos x="27" y="85"/>
                </a:cxn>
                <a:cxn ang="0">
                  <a:pos x="39" y="73"/>
                </a:cxn>
                <a:cxn ang="0">
                  <a:pos x="39" y="59"/>
                </a:cxn>
                <a:cxn ang="0">
                  <a:pos x="27" y="34"/>
                </a:cxn>
                <a:cxn ang="0">
                  <a:pos x="16" y="2"/>
                </a:cxn>
                <a:cxn ang="0">
                  <a:pos x="7" y="0"/>
                </a:cxn>
              </a:cxnLst>
              <a:rect l="0" t="0" r="r" b="b"/>
              <a:pathLst>
                <a:path w="40" h="86">
                  <a:moveTo>
                    <a:pt x="7" y="0"/>
                  </a:moveTo>
                  <a:lnTo>
                    <a:pt x="0" y="5"/>
                  </a:lnTo>
                  <a:lnTo>
                    <a:pt x="0" y="14"/>
                  </a:lnTo>
                  <a:lnTo>
                    <a:pt x="14" y="44"/>
                  </a:lnTo>
                  <a:lnTo>
                    <a:pt x="23" y="39"/>
                  </a:lnTo>
                  <a:lnTo>
                    <a:pt x="29" y="56"/>
                  </a:lnTo>
                  <a:lnTo>
                    <a:pt x="27" y="64"/>
                  </a:lnTo>
                  <a:lnTo>
                    <a:pt x="24" y="71"/>
                  </a:lnTo>
                  <a:lnTo>
                    <a:pt x="27" y="85"/>
                  </a:lnTo>
                  <a:lnTo>
                    <a:pt x="39" y="73"/>
                  </a:lnTo>
                  <a:lnTo>
                    <a:pt x="39" y="59"/>
                  </a:lnTo>
                  <a:lnTo>
                    <a:pt x="27" y="34"/>
                  </a:lnTo>
                  <a:lnTo>
                    <a:pt x="16" y="2"/>
                  </a:lnTo>
                  <a:lnTo>
                    <a:pt x="7" y="0"/>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68" name="Freeform 568"/>
            <p:cNvSpPr/>
            <p:nvPr/>
          </p:nvSpPr>
          <p:spPr bwMode="auto">
            <a:xfrm>
              <a:off x="1540" y="1500"/>
              <a:ext cx="34" cy="78"/>
            </a:xfrm>
            <a:custGeom>
              <a:avLst/>
              <a:gdLst/>
              <a:ahLst/>
              <a:cxnLst>
                <a:cxn ang="0">
                  <a:pos x="8" y="0"/>
                </a:cxn>
                <a:cxn ang="0">
                  <a:pos x="0" y="5"/>
                </a:cxn>
                <a:cxn ang="0">
                  <a:pos x="0" y="15"/>
                </a:cxn>
                <a:cxn ang="0">
                  <a:pos x="16" y="47"/>
                </a:cxn>
                <a:cxn ang="0">
                  <a:pos x="26" y="42"/>
                </a:cxn>
                <a:cxn ang="0">
                  <a:pos x="34" y="60"/>
                </a:cxn>
                <a:cxn ang="0">
                  <a:pos x="31" y="68"/>
                </a:cxn>
                <a:cxn ang="0">
                  <a:pos x="28" y="76"/>
                </a:cxn>
                <a:cxn ang="0">
                  <a:pos x="31" y="91"/>
                </a:cxn>
                <a:cxn ang="0">
                  <a:pos x="45" y="78"/>
                </a:cxn>
                <a:cxn ang="0">
                  <a:pos x="45" y="63"/>
                </a:cxn>
                <a:cxn ang="0">
                  <a:pos x="31" y="36"/>
                </a:cxn>
                <a:cxn ang="0">
                  <a:pos x="18" y="2"/>
                </a:cxn>
                <a:cxn ang="0">
                  <a:pos x="8" y="0"/>
                </a:cxn>
              </a:cxnLst>
              <a:rect l="0" t="0" r="r" b="b"/>
              <a:pathLst>
                <a:path w="46" h="92">
                  <a:moveTo>
                    <a:pt x="8" y="0"/>
                  </a:moveTo>
                  <a:lnTo>
                    <a:pt x="0" y="5"/>
                  </a:lnTo>
                  <a:lnTo>
                    <a:pt x="0" y="15"/>
                  </a:lnTo>
                  <a:lnTo>
                    <a:pt x="16" y="47"/>
                  </a:lnTo>
                  <a:lnTo>
                    <a:pt x="26" y="42"/>
                  </a:lnTo>
                  <a:lnTo>
                    <a:pt x="34" y="60"/>
                  </a:lnTo>
                  <a:lnTo>
                    <a:pt x="31" y="68"/>
                  </a:lnTo>
                  <a:lnTo>
                    <a:pt x="28" y="76"/>
                  </a:lnTo>
                  <a:lnTo>
                    <a:pt x="31" y="91"/>
                  </a:lnTo>
                  <a:lnTo>
                    <a:pt x="45" y="78"/>
                  </a:lnTo>
                  <a:lnTo>
                    <a:pt x="45" y="63"/>
                  </a:lnTo>
                  <a:lnTo>
                    <a:pt x="31" y="36"/>
                  </a:lnTo>
                  <a:lnTo>
                    <a:pt x="18" y="2"/>
                  </a:lnTo>
                  <a:lnTo>
                    <a:pt x="8"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69" name="Freeform 569"/>
            <p:cNvSpPr/>
            <p:nvPr/>
          </p:nvSpPr>
          <p:spPr bwMode="auto">
            <a:xfrm>
              <a:off x="1510" y="1513"/>
              <a:ext cx="38" cy="60"/>
            </a:xfrm>
            <a:custGeom>
              <a:avLst/>
              <a:gdLst/>
              <a:ahLst/>
              <a:cxnLst>
                <a:cxn ang="0">
                  <a:pos x="43" y="70"/>
                </a:cxn>
                <a:cxn ang="0">
                  <a:pos x="50" y="61"/>
                </a:cxn>
                <a:cxn ang="0">
                  <a:pos x="38" y="49"/>
                </a:cxn>
                <a:cxn ang="0">
                  <a:pos x="36" y="49"/>
                </a:cxn>
                <a:cxn ang="0">
                  <a:pos x="33" y="29"/>
                </a:cxn>
                <a:cxn ang="0">
                  <a:pos x="29" y="27"/>
                </a:cxn>
                <a:cxn ang="0">
                  <a:pos x="26" y="8"/>
                </a:cxn>
                <a:cxn ang="0">
                  <a:pos x="14" y="0"/>
                </a:cxn>
                <a:cxn ang="0">
                  <a:pos x="0" y="0"/>
                </a:cxn>
                <a:cxn ang="0">
                  <a:pos x="3" y="6"/>
                </a:cxn>
                <a:cxn ang="0">
                  <a:pos x="17" y="3"/>
                </a:cxn>
                <a:cxn ang="0">
                  <a:pos x="21" y="13"/>
                </a:cxn>
                <a:cxn ang="0">
                  <a:pos x="21" y="31"/>
                </a:cxn>
                <a:cxn ang="0">
                  <a:pos x="30" y="39"/>
                </a:cxn>
                <a:cxn ang="0">
                  <a:pos x="30" y="49"/>
                </a:cxn>
                <a:cxn ang="0">
                  <a:pos x="43" y="68"/>
                </a:cxn>
                <a:cxn ang="0">
                  <a:pos x="43" y="70"/>
                </a:cxn>
              </a:cxnLst>
              <a:rect l="0" t="0" r="r" b="b"/>
              <a:pathLst>
                <a:path w="51" h="71">
                  <a:moveTo>
                    <a:pt x="43" y="70"/>
                  </a:moveTo>
                  <a:lnTo>
                    <a:pt x="50" y="61"/>
                  </a:lnTo>
                  <a:lnTo>
                    <a:pt x="38" y="49"/>
                  </a:lnTo>
                  <a:lnTo>
                    <a:pt x="36" y="49"/>
                  </a:lnTo>
                  <a:lnTo>
                    <a:pt x="33" y="29"/>
                  </a:lnTo>
                  <a:lnTo>
                    <a:pt x="29" y="27"/>
                  </a:lnTo>
                  <a:lnTo>
                    <a:pt x="26" y="8"/>
                  </a:lnTo>
                  <a:lnTo>
                    <a:pt x="14" y="0"/>
                  </a:lnTo>
                  <a:lnTo>
                    <a:pt x="0" y="0"/>
                  </a:lnTo>
                  <a:lnTo>
                    <a:pt x="3" y="6"/>
                  </a:lnTo>
                  <a:lnTo>
                    <a:pt x="17" y="3"/>
                  </a:lnTo>
                  <a:lnTo>
                    <a:pt x="21" y="13"/>
                  </a:lnTo>
                  <a:lnTo>
                    <a:pt x="21" y="31"/>
                  </a:lnTo>
                  <a:lnTo>
                    <a:pt x="30" y="39"/>
                  </a:lnTo>
                  <a:lnTo>
                    <a:pt x="30" y="49"/>
                  </a:lnTo>
                  <a:lnTo>
                    <a:pt x="43" y="68"/>
                  </a:lnTo>
                  <a:lnTo>
                    <a:pt x="43" y="70"/>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70" name="Freeform 570"/>
            <p:cNvSpPr/>
            <p:nvPr/>
          </p:nvSpPr>
          <p:spPr bwMode="auto">
            <a:xfrm>
              <a:off x="1510" y="1513"/>
              <a:ext cx="43" cy="65"/>
            </a:xfrm>
            <a:custGeom>
              <a:avLst/>
              <a:gdLst/>
              <a:ahLst/>
              <a:cxnLst>
                <a:cxn ang="0">
                  <a:pos x="48" y="76"/>
                </a:cxn>
                <a:cxn ang="0">
                  <a:pos x="56" y="66"/>
                </a:cxn>
                <a:cxn ang="0">
                  <a:pos x="43" y="53"/>
                </a:cxn>
                <a:cxn ang="0">
                  <a:pos x="40" y="53"/>
                </a:cxn>
                <a:cxn ang="0">
                  <a:pos x="37" y="32"/>
                </a:cxn>
                <a:cxn ang="0">
                  <a:pos x="32" y="29"/>
                </a:cxn>
                <a:cxn ang="0">
                  <a:pos x="29" y="9"/>
                </a:cxn>
                <a:cxn ang="0">
                  <a:pos x="16" y="0"/>
                </a:cxn>
                <a:cxn ang="0">
                  <a:pos x="0" y="0"/>
                </a:cxn>
                <a:cxn ang="0">
                  <a:pos x="3" y="6"/>
                </a:cxn>
                <a:cxn ang="0">
                  <a:pos x="19" y="3"/>
                </a:cxn>
                <a:cxn ang="0">
                  <a:pos x="24" y="14"/>
                </a:cxn>
                <a:cxn ang="0">
                  <a:pos x="24" y="34"/>
                </a:cxn>
                <a:cxn ang="0">
                  <a:pos x="34" y="42"/>
                </a:cxn>
                <a:cxn ang="0">
                  <a:pos x="34" y="53"/>
                </a:cxn>
                <a:cxn ang="0">
                  <a:pos x="48" y="74"/>
                </a:cxn>
                <a:cxn ang="0">
                  <a:pos x="48" y="76"/>
                </a:cxn>
              </a:cxnLst>
              <a:rect l="0" t="0" r="r" b="b"/>
              <a:pathLst>
                <a:path w="57" h="77">
                  <a:moveTo>
                    <a:pt x="48" y="76"/>
                  </a:moveTo>
                  <a:lnTo>
                    <a:pt x="56" y="66"/>
                  </a:lnTo>
                  <a:lnTo>
                    <a:pt x="43" y="53"/>
                  </a:lnTo>
                  <a:lnTo>
                    <a:pt x="40" y="53"/>
                  </a:lnTo>
                  <a:lnTo>
                    <a:pt x="37" y="32"/>
                  </a:lnTo>
                  <a:lnTo>
                    <a:pt x="32" y="29"/>
                  </a:lnTo>
                  <a:lnTo>
                    <a:pt x="29" y="9"/>
                  </a:lnTo>
                  <a:lnTo>
                    <a:pt x="16" y="0"/>
                  </a:lnTo>
                  <a:lnTo>
                    <a:pt x="0" y="0"/>
                  </a:lnTo>
                  <a:lnTo>
                    <a:pt x="3" y="6"/>
                  </a:lnTo>
                  <a:lnTo>
                    <a:pt x="19" y="3"/>
                  </a:lnTo>
                  <a:lnTo>
                    <a:pt x="24" y="14"/>
                  </a:lnTo>
                  <a:lnTo>
                    <a:pt x="24" y="34"/>
                  </a:lnTo>
                  <a:lnTo>
                    <a:pt x="34" y="42"/>
                  </a:lnTo>
                  <a:lnTo>
                    <a:pt x="34" y="53"/>
                  </a:lnTo>
                  <a:lnTo>
                    <a:pt x="48" y="74"/>
                  </a:lnTo>
                  <a:lnTo>
                    <a:pt x="48" y="76"/>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1" name="Freeform 571"/>
            <p:cNvSpPr/>
            <p:nvPr/>
          </p:nvSpPr>
          <p:spPr bwMode="auto">
            <a:xfrm>
              <a:off x="2954" y="1363"/>
              <a:ext cx="20" cy="37"/>
            </a:xfrm>
            <a:custGeom>
              <a:avLst/>
              <a:gdLst/>
              <a:ahLst/>
              <a:cxnLst>
                <a:cxn ang="0">
                  <a:pos x="0" y="7"/>
                </a:cxn>
                <a:cxn ang="0">
                  <a:pos x="8" y="16"/>
                </a:cxn>
                <a:cxn ang="0">
                  <a:pos x="4" y="25"/>
                </a:cxn>
                <a:cxn ang="0">
                  <a:pos x="4" y="41"/>
                </a:cxn>
                <a:cxn ang="0">
                  <a:pos x="13" y="32"/>
                </a:cxn>
                <a:cxn ang="0">
                  <a:pos x="20" y="41"/>
                </a:cxn>
                <a:cxn ang="0">
                  <a:pos x="26" y="25"/>
                </a:cxn>
                <a:cxn ang="0">
                  <a:pos x="20" y="4"/>
                </a:cxn>
                <a:cxn ang="0">
                  <a:pos x="8" y="0"/>
                </a:cxn>
                <a:cxn ang="0">
                  <a:pos x="0" y="7"/>
                </a:cxn>
              </a:cxnLst>
              <a:rect l="0" t="0" r="r" b="b"/>
              <a:pathLst>
                <a:path w="27" h="42">
                  <a:moveTo>
                    <a:pt x="0" y="7"/>
                  </a:moveTo>
                  <a:lnTo>
                    <a:pt x="8" y="16"/>
                  </a:lnTo>
                  <a:lnTo>
                    <a:pt x="4" y="25"/>
                  </a:lnTo>
                  <a:lnTo>
                    <a:pt x="4" y="41"/>
                  </a:lnTo>
                  <a:lnTo>
                    <a:pt x="13" y="32"/>
                  </a:lnTo>
                  <a:lnTo>
                    <a:pt x="20" y="41"/>
                  </a:lnTo>
                  <a:lnTo>
                    <a:pt x="26" y="25"/>
                  </a:lnTo>
                  <a:lnTo>
                    <a:pt x="20" y="4"/>
                  </a:lnTo>
                  <a:lnTo>
                    <a:pt x="8" y="0"/>
                  </a:lnTo>
                  <a:lnTo>
                    <a:pt x="0" y="7"/>
                  </a:lnTo>
                </a:path>
              </a:pathLst>
            </a:custGeom>
            <a:solidFill>
              <a:srgbClr val="0000CC"/>
            </a:solidFill>
            <a:ln w="12700" cap="rnd" cmpd="sng">
              <a:noFill/>
              <a:prstDash val="solid"/>
              <a:round/>
              <a:headEnd type="none" w="med" len="med"/>
              <a:tailEnd type="none" w="med" len="med"/>
            </a:ln>
            <a:effectLst/>
          </p:spPr>
          <p:txBody>
            <a:bodyPr/>
            <a:lstStyle/>
            <a:p>
              <a:endParaRPr lang="zh-CN" altLang="en-US" sz="2400"/>
            </a:p>
          </p:txBody>
        </p:sp>
        <p:sp>
          <p:nvSpPr>
            <p:cNvPr id="572" name="Freeform 572"/>
            <p:cNvSpPr/>
            <p:nvPr/>
          </p:nvSpPr>
          <p:spPr bwMode="auto">
            <a:xfrm>
              <a:off x="2954" y="1363"/>
              <a:ext cx="23" cy="41"/>
            </a:xfrm>
            <a:custGeom>
              <a:avLst/>
              <a:gdLst/>
              <a:ahLst/>
              <a:cxnLst>
                <a:cxn ang="0">
                  <a:pos x="0" y="8"/>
                </a:cxn>
                <a:cxn ang="0">
                  <a:pos x="10" y="18"/>
                </a:cxn>
                <a:cxn ang="0">
                  <a:pos x="5" y="29"/>
                </a:cxn>
                <a:cxn ang="0">
                  <a:pos x="5" y="47"/>
                </a:cxn>
                <a:cxn ang="0">
                  <a:pos x="16" y="37"/>
                </a:cxn>
                <a:cxn ang="0">
                  <a:pos x="24" y="47"/>
                </a:cxn>
                <a:cxn ang="0">
                  <a:pos x="32" y="29"/>
                </a:cxn>
                <a:cxn ang="0">
                  <a:pos x="24" y="5"/>
                </a:cxn>
                <a:cxn ang="0">
                  <a:pos x="10" y="0"/>
                </a:cxn>
                <a:cxn ang="0">
                  <a:pos x="0" y="8"/>
                </a:cxn>
              </a:cxnLst>
              <a:rect l="0" t="0" r="r" b="b"/>
              <a:pathLst>
                <a:path w="33" h="48">
                  <a:moveTo>
                    <a:pt x="0" y="8"/>
                  </a:moveTo>
                  <a:lnTo>
                    <a:pt x="10" y="18"/>
                  </a:lnTo>
                  <a:lnTo>
                    <a:pt x="5" y="29"/>
                  </a:lnTo>
                  <a:lnTo>
                    <a:pt x="5" y="47"/>
                  </a:lnTo>
                  <a:lnTo>
                    <a:pt x="16" y="37"/>
                  </a:lnTo>
                  <a:lnTo>
                    <a:pt x="24" y="47"/>
                  </a:lnTo>
                  <a:lnTo>
                    <a:pt x="32" y="29"/>
                  </a:lnTo>
                  <a:lnTo>
                    <a:pt x="24" y="5"/>
                  </a:lnTo>
                  <a:lnTo>
                    <a:pt x="10" y="0"/>
                  </a:lnTo>
                  <a:lnTo>
                    <a:pt x="0" y="8"/>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3" name="Freeform 573"/>
            <p:cNvSpPr/>
            <p:nvPr/>
          </p:nvSpPr>
          <p:spPr bwMode="auto">
            <a:xfrm>
              <a:off x="3433" y="1606"/>
              <a:ext cx="53" cy="25"/>
            </a:xfrm>
            <a:custGeom>
              <a:avLst/>
              <a:gdLst/>
              <a:ahLst/>
              <a:cxnLst>
                <a:cxn ang="0">
                  <a:pos x="70" y="12"/>
                </a:cxn>
                <a:cxn ang="0">
                  <a:pos x="63" y="12"/>
                </a:cxn>
                <a:cxn ang="0">
                  <a:pos x="36" y="0"/>
                </a:cxn>
                <a:cxn ang="0">
                  <a:pos x="22" y="0"/>
                </a:cxn>
                <a:cxn ang="0">
                  <a:pos x="12" y="5"/>
                </a:cxn>
                <a:cxn ang="0">
                  <a:pos x="0" y="14"/>
                </a:cxn>
                <a:cxn ang="0">
                  <a:pos x="6" y="28"/>
                </a:cxn>
                <a:cxn ang="0">
                  <a:pos x="19" y="9"/>
                </a:cxn>
                <a:cxn ang="0">
                  <a:pos x="31" y="7"/>
                </a:cxn>
                <a:cxn ang="0">
                  <a:pos x="63" y="16"/>
                </a:cxn>
                <a:cxn ang="0">
                  <a:pos x="70" y="12"/>
                </a:cxn>
              </a:cxnLst>
              <a:rect l="0" t="0" r="r" b="b"/>
              <a:pathLst>
                <a:path w="71" h="29">
                  <a:moveTo>
                    <a:pt x="70" y="12"/>
                  </a:moveTo>
                  <a:lnTo>
                    <a:pt x="63" y="12"/>
                  </a:lnTo>
                  <a:lnTo>
                    <a:pt x="36" y="0"/>
                  </a:lnTo>
                  <a:lnTo>
                    <a:pt x="22" y="0"/>
                  </a:lnTo>
                  <a:lnTo>
                    <a:pt x="12" y="5"/>
                  </a:lnTo>
                  <a:lnTo>
                    <a:pt x="0" y="14"/>
                  </a:lnTo>
                  <a:lnTo>
                    <a:pt x="6" y="28"/>
                  </a:lnTo>
                  <a:lnTo>
                    <a:pt x="19" y="9"/>
                  </a:lnTo>
                  <a:lnTo>
                    <a:pt x="31" y="7"/>
                  </a:lnTo>
                  <a:lnTo>
                    <a:pt x="63" y="16"/>
                  </a:lnTo>
                  <a:lnTo>
                    <a:pt x="70" y="12"/>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74" name="Freeform 574"/>
            <p:cNvSpPr/>
            <p:nvPr/>
          </p:nvSpPr>
          <p:spPr bwMode="auto">
            <a:xfrm>
              <a:off x="3433" y="1606"/>
              <a:ext cx="58" cy="30"/>
            </a:xfrm>
            <a:custGeom>
              <a:avLst/>
              <a:gdLst/>
              <a:ahLst/>
              <a:cxnLst>
                <a:cxn ang="0">
                  <a:pos x="76" y="14"/>
                </a:cxn>
                <a:cxn ang="0">
                  <a:pos x="68" y="14"/>
                </a:cxn>
                <a:cxn ang="0">
                  <a:pos x="39" y="0"/>
                </a:cxn>
                <a:cxn ang="0">
                  <a:pos x="24" y="0"/>
                </a:cxn>
                <a:cxn ang="0">
                  <a:pos x="13" y="6"/>
                </a:cxn>
                <a:cxn ang="0">
                  <a:pos x="0" y="17"/>
                </a:cxn>
                <a:cxn ang="0">
                  <a:pos x="7" y="34"/>
                </a:cxn>
                <a:cxn ang="0">
                  <a:pos x="21" y="11"/>
                </a:cxn>
                <a:cxn ang="0">
                  <a:pos x="34" y="8"/>
                </a:cxn>
                <a:cxn ang="0">
                  <a:pos x="68" y="19"/>
                </a:cxn>
                <a:cxn ang="0">
                  <a:pos x="76" y="14"/>
                </a:cxn>
              </a:cxnLst>
              <a:rect l="0" t="0" r="r" b="b"/>
              <a:pathLst>
                <a:path w="77" h="35">
                  <a:moveTo>
                    <a:pt x="76" y="14"/>
                  </a:moveTo>
                  <a:lnTo>
                    <a:pt x="68" y="14"/>
                  </a:lnTo>
                  <a:lnTo>
                    <a:pt x="39" y="0"/>
                  </a:lnTo>
                  <a:lnTo>
                    <a:pt x="24" y="0"/>
                  </a:lnTo>
                  <a:lnTo>
                    <a:pt x="13" y="6"/>
                  </a:lnTo>
                  <a:lnTo>
                    <a:pt x="0" y="17"/>
                  </a:lnTo>
                  <a:lnTo>
                    <a:pt x="7" y="34"/>
                  </a:lnTo>
                  <a:lnTo>
                    <a:pt x="21" y="11"/>
                  </a:lnTo>
                  <a:lnTo>
                    <a:pt x="34" y="8"/>
                  </a:lnTo>
                  <a:lnTo>
                    <a:pt x="68" y="19"/>
                  </a:lnTo>
                  <a:lnTo>
                    <a:pt x="76" y="14"/>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5" name="Freeform 575"/>
            <p:cNvSpPr/>
            <p:nvPr/>
          </p:nvSpPr>
          <p:spPr bwMode="auto">
            <a:xfrm>
              <a:off x="3533" y="1587"/>
              <a:ext cx="11" cy="15"/>
            </a:xfrm>
            <a:custGeom>
              <a:avLst/>
              <a:gdLst/>
              <a:ahLst/>
              <a:cxnLst>
                <a:cxn ang="0">
                  <a:pos x="6" y="0"/>
                </a:cxn>
                <a:cxn ang="0">
                  <a:pos x="0" y="4"/>
                </a:cxn>
                <a:cxn ang="0">
                  <a:pos x="0" y="17"/>
                </a:cxn>
                <a:cxn ang="0">
                  <a:pos x="13" y="17"/>
                </a:cxn>
                <a:cxn ang="0">
                  <a:pos x="14" y="13"/>
                </a:cxn>
                <a:cxn ang="0">
                  <a:pos x="6" y="13"/>
                </a:cxn>
                <a:cxn ang="0">
                  <a:pos x="1" y="4"/>
                </a:cxn>
                <a:cxn ang="0">
                  <a:pos x="9" y="2"/>
                </a:cxn>
                <a:cxn ang="0">
                  <a:pos x="6" y="0"/>
                </a:cxn>
              </a:cxnLst>
              <a:rect l="0" t="0" r="r" b="b"/>
              <a:pathLst>
                <a:path w="15" h="18">
                  <a:moveTo>
                    <a:pt x="6" y="0"/>
                  </a:moveTo>
                  <a:lnTo>
                    <a:pt x="0" y="4"/>
                  </a:lnTo>
                  <a:lnTo>
                    <a:pt x="0" y="17"/>
                  </a:lnTo>
                  <a:lnTo>
                    <a:pt x="13" y="17"/>
                  </a:lnTo>
                  <a:lnTo>
                    <a:pt x="14" y="13"/>
                  </a:lnTo>
                  <a:lnTo>
                    <a:pt x="6" y="13"/>
                  </a:lnTo>
                  <a:lnTo>
                    <a:pt x="1" y="4"/>
                  </a:lnTo>
                  <a:lnTo>
                    <a:pt x="9" y="2"/>
                  </a:lnTo>
                  <a:lnTo>
                    <a:pt x="6" y="0"/>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76" name="Freeform 576"/>
            <p:cNvSpPr/>
            <p:nvPr/>
          </p:nvSpPr>
          <p:spPr bwMode="auto">
            <a:xfrm>
              <a:off x="3533" y="1587"/>
              <a:ext cx="15" cy="20"/>
            </a:xfrm>
            <a:custGeom>
              <a:avLst/>
              <a:gdLst/>
              <a:ahLst/>
              <a:cxnLst>
                <a:cxn ang="0">
                  <a:pos x="8" y="0"/>
                </a:cxn>
                <a:cxn ang="0">
                  <a:pos x="0" y="5"/>
                </a:cxn>
                <a:cxn ang="0">
                  <a:pos x="0" y="23"/>
                </a:cxn>
                <a:cxn ang="0">
                  <a:pos x="18" y="23"/>
                </a:cxn>
                <a:cxn ang="0">
                  <a:pos x="20" y="18"/>
                </a:cxn>
                <a:cxn ang="0">
                  <a:pos x="8" y="18"/>
                </a:cxn>
                <a:cxn ang="0">
                  <a:pos x="2" y="5"/>
                </a:cxn>
                <a:cxn ang="0">
                  <a:pos x="13" y="3"/>
                </a:cxn>
                <a:cxn ang="0">
                  <a:pos x="8" y="0"/>
                </a:cxn>
              </a:cxnLst>
              <a:rect l="0" t="0" r="r" b="b"/>
              <a:pathLst>
                <a:path w="21" h="24">
                  <a:moveTo>
                    <a:pt x="8" y="0"/>
                  </a:moveTo>
                  <a:lnTo>
                    <a:pt x="0" y="5"/>
                  </a:lnTo>
                  <a:lnTo>
                    <a:pt x="0" y="23"/>
                  </a:lnTo>
                  <a:lnTo>
                    <a:pt x="18" y="23"/>
                  </a:lnTo>
                  <a:lnTo>
                    <a:pt x="20" y="18"/>
                  </a:lnTo>
                  <a:lnTo>
                    <a:pt x="8" y="18"/>
                  </a:lnTo>
                  <a:lnTo>
                    <a:pt x="2" y="5"/>
                  </a:lnTo>
                  <a:lnTo>
                    <a:pt x="13" y="3"/>
                  </a:lnTo>
                  <a:lnTo>
                    <a:pt x="8"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7" name="Freeform 577"/>
            <p:cNvSpPr/>
            <p:nvPr/>
          </p:nvSpPr>
          <p:spPr bwMode="auto">
            <a:xfrm>
              <a:off x="3754" y="1482"/>
              <a:ext cx="49" cy="60"/>
            </a:xfrm>
            <a:custGeom>
              <a:avLst/>
              <a:gdLst/>
              <a:ahLst/>
              <a:cxnLst>
                <a:cxn ang="0">
                  <a:pos x="59" y="0"/>
                </a:cxn>
                <a:cxn ang="0">
                  <a:pos x="50" y="10"/>
                </a:cxn>
                <a:cxn ang="0">
                  <a:pos x="50" y="24"/>
                </a:cxn>
                <a:cxn ang="0">
                  <a:pos x="43" y="33"/>
                </a:cxn>
                <a:cxn ang="0">
                  <a:pos x="31" y="43"/>
                </a:cxn>
                <a:cxn ang="0">
                  <a:pos x="18" y="55"/>
                </a:cxn>
                <a:cxn ang="0">
                  <a:pos x="0" y="63"/>
                </a:cxn>
                <a:cxn ang="0">
                  <a:pos x="5" y="70"/>
                </a:cxn>
                <a:cxn ang="0">
                  <a:pos x="16" y="67"/>
                </a:cxn>
                <a:cxn ang="0">
                  <a:pos x="23" y="63"/>
                </a:cxn>
                <a:cxn ang="0">
                  <a:pos x="26" y="58"/>
                </a:cxn>
                <a:cxn ang="0">
                  <a:pos x="33" y="55"/>
                </a:cxn>
                <a:cxn ang="0">
                  <a:pos x="36" y="51"/>
                </a:cxn>
                <a:cxn ang="0">
                  <a:pos x="45" y="48"/>
                </a:cxn>
                <a:cxn ang="0">
                  <a:pos x="55" y="31"/>
                </a:cxn>
                <a:cxn ang="0">
                  <a:pos x="62" y="26"/>
                </a:cxn>
                <a:cxn ang="0">
                  <a:pos x="64" y="0"/>
                </a:cxn>
                <a:cxn ang="0">
                  <a:pos x="59" y="0"/>
                </a:cxn>
              </a:cxnLst>
              <a:rect l="0" t="0" r="r" b="b"/>
              <a:pathLst>
                <a:path w="65" h="71">
                  <a:moveTo>
                    <a:pt x="59" y="0"/>
                  </a:moveTo>
                  <a:lnTo>
                    <a:pt x="50" y="10"/>
                  </a:lnTo>
                  <a:lnTo>
                    <a:pt x="50" y="24"/>
                  </a:lnTo>
                  <a:lnTo>
                    <a:pt x="43" y="33"/>
                  </a:lnTo>
                  <a:lnTo>
                    <a:pt x="31" y="43"/>
                  </a:lnTo>
                  <a:lnTo>
                    <a:pt x="18" y="55"/>
                  </a:lnTo>
                  <a:lnTo>
                    <a:pt x="0" y="63"/>
                  </a:lnTo>
                  <a:lnTo>
                    <a:pt x="5" y="70"/>
                  </a:lnTo>
                  <a:lnTo>
                    <a:pt x="16" y="67"/>
                  </a:lnTo>
                  <a:lnTo>
                    <a:pt x="23" y="63"/>
                  </a:lnTo>
                  <a:lnTo>
                    <a:pt x="26" y="58"/>
                  </a:lnTo>
                  <a:lnTo>
                    <a:pt x="33" y="55"/>
                  </a:lnTo>
                  <a:lnTo>
                    <a:pt x="36" y="51"/>
                  </a:lnTo>
                  <a:lnTo>
                    <a:pt x="45" y="48"/>
                  </a:lnTo>
                  <a:lnTo>
                    <a:pt x="55" y="31"/>
                  </a:lnTo>
                  <a:lnTo>
                    <a:pt x="62" y="26"/>
                  </a:lnTo>
                  <a:lnTo>
                    <a:pt x="64" y="0"/>
                  </a:lnTo>
                  <a:lnTo>
                    <a:pt x="59" y="0"/>
                  </a:lnTo>
                </a:path>
              </a:pathLst>
            </a:custGeom>
            <a:solidFill>
              <a:srgbClr val="0000FF"/>
            </a:solidFill>
            <a:ln w="12700" cap="rnd" cmpd="sng">
              <a:noFill/>
              <a:prstDash val="solid"/>
              <a:round/>
              <a:headEnd type="none" w="med" len="med"/>
              <a:tailEnd type="none" w="med" len="med"/>
            </a:ln>
            <a:effectLst/>
          </p:spPr>
          <p:txBody>
            <a:bodyPr/>
            <a:lstStyle/>
            <a:p>
              <a:endParaRPr lang="zh-CN" altLang="en-US" sz="2400"/>
            </a:p>
          </p:txBody>
        </p:sp>
        <p:sp>
          <p:nvSpPr>
            <p:cNvPr id="578" name="Freeform 578"/>
            <p:cNvSpPr/>
            <p:nvPr/>
          </p:nvSpPr>
          <p:spPr bwMode="auto">
            <a:xfrm>
              <a:off x="3754" y="1482"/>
              <a:ext cx="52" cy="65"/>
            </a:xfrm>
            <a:custGeom>
              <a:avLst/>
              <a:gdLst/>
              <a:ahLst/>
              <a:cxnLst>
                <a:cxn ang="0">
                  <a:pos x="65" y="0"/>
                </a:cxn>
                <a:cxn ang="0">
                  <a:pos x="55" y="11"/>
                </a:cxn>
                <a:cxn ang="0">
                  <a:pos x="55" y="26"/>
                </a:cxn>
                <a:cxn ang="0">
                  <a:pos x="47" y="36"/>
                </a:cxn>
                <a:cxn ang="0">
                  <a:pos x="34" y="47"/>
                </a:cxn>
                <a:cxn ang="0">
                  <a:pos x="20" y="60"/>
                </a:cxn>
                <a:cxn ang="0">
                  <a:pos x="0" y="68"/>
                </a:cxn>
                <a:cxn ang="0">
                  <a:pos x="5" y="76"/>
                </a:cxn>
                <a:cxn ang="0">
                  <a:pos x="18" y="73"/>
                </a:cxn>
                <a:cxn ang="0">
                  <a:pos x="25" y="68"/>
                </a:cxn>
                <a:cxn ang="0">
                  <a:pos x="28" y="63"/>
                </a:cxn>
                <a:cxn ang="0">
                  <a:pos x="36" y="60"/>
                </a:cxn>
                <a:cxn ang="0">
                  <a:pos x="39" y="55"/>
                </a:cxn>
                <a:cxn ang="0">
                  <a:pos x="49" y="52"/>
                </a:cxn>
                <a:cxn ang="0">
                  <a:pos x="60" y="34"/>
                </a:cxn>
                <a:cxn ang="0">
                  <a:pos x="68" y="28"/>
                </a:cxn>
                <a:cxn ang="0">
                  <a:pos x="70" y="0"/>
                </a:cxn>
                <a:cxn ang="0">
                  <a:pos x="65" y="0"/>
                </a:cxn>
              </a:cxnLst>
              <a:rect l="0" t="0" r="r" b="b"/>
              <a:pathLst>
                <a:path w="71" h="77">
                  <a:moveTo>
                    <a:pt x="65" y="0"/>
                  </a:moveTo>
                  <a:lnTo>
                    <a:pt x="55" y="11"/>
                  </a:lnTo>
                  <a:lnTo>
                    <a:pt x="55" y="26"/>
                  </a:lnTo>
                  <a:lnTo>
                    <a:pt x="47" y="36"/>
                  </a:lnTo>
                  <a:lnTo>
                    <a:pt x="34" y="47"/>
                  </a:lnTo>
                  <a:lnTo>
                    <a:pt x="20" y="60"/>
                  </a:lnTo>
                  <a:lnTo>
                    <a:pt x="0" y="68"/>
                  </a:lnTo>
                  <a:lnTo>
                    <a:pt x="5" y="76"/>
                  </a:lnTo>
                  <a:lnTo>
                    <a:pt x="18" y="73"/>
                  </a:lnTo>
                  <a:lnTo>
                    <a:pt x="25" y="68"/>
                  </a:lnTo>
                  <a:lnTo>
                    <a:pt x="28" y="63"/>
                  </a:lnTo>
                  <a:lnTo>
                    <a:pt x="36" y="60"/>
                  </a:lnTo>
                  <a:lnTo>
                    <a:pt x="39" y="55"/>
                  </a:lnTo>
                  <a:lnTo>
                    <a:pt x="49" y="52"/>
                  </a:lnTo>
                  <a:lnTo>
                    <a:pt x="60" y="34"/>
                  </a:lnTo>
                  <a:lnTo>
                    <a:pt x="68" y="28"/>
                  </a:lnTo>
                  <a:lnTo>
                    <a:pt x="70" y="0"/>
                  </a:lnTo>
                  <a:lnTo>
                    <a:pt x="65"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79" name="Freeform 579"/>
            <p:cNvSpPr/>
            <p:nvPr/>
          </p:nvSpPr>
          <p:spPr bwMode="auto">
            <a:xfrm>
              <a:off x="3701" y="1068"/>
              <a:ext cx="30" cy="20"/>
            </a:xfrm>
            <a:custGeom>
              <a:avLst/>
              <a:gdLst/>
              <a:ahLst/>
              <a:cxnLst>
                <a:cxn ang="0">
                  <a:pos x="3" y="0"/>
                </a:cxn>
                <a:cxn ang="0">
                  <a:pos x="0" y="23"/>
                </a:cxn>
                <a:cxn ang="0">
                  <a:pos x="38" y="12"/>
                </a:cxn>
                <a:cxn ang="0">
                  <a:pos x="27" y="0"/>
                </a:cxn>
                <a:cxn ang="0">
                  <a:pos x="24" y="8"/>
                </a:cxn>
                <a:cxn ang="0">
                  <a:pos x="11" y="12"/>
                </a:cxn>
                <a:cxn ang="0">
                  <a:pos x="3" y="0"/>
                </a:cxn>
              </a:cxnLst>
              <a:rect l="0" t="0" r="r" b="b"/>
              <a:pathLst>
                <a:path w="39" h="24">
                  <a:moveTo>
                    <a:pt x="3" y="0"/>
                  </a:moveTo>
                  <a:lnTo>
                    <a:pt x="0" y="23"/>
                  </a:lnTo>
                  <a:lnTo>
                    <a:pt x="38" y="12"/>
                  </a:lnTo>
                  <a:lnTo>
                    <a:pt x="27" y="0"/>
                  </a:lnTo>
                  <a:lnTo>
                    <a:pt x="24" y="8"/>
                  </a:lnTo>
                  <a:lnTo>
                    <a:pt x="11" y="12"/>
                  </a:lnTo>
                  <a:lnTo>
                    <a:pt x="3" y="0"/>
                  </a:lnTo>
                </a:path>
              </a:pathLst>
            </a:custGeom>
            <a:solidFill>
              <a:srgbClr val="0000CC"/>
            </a:solidFill>
            <a:ln w="12700" cap="rnd" cmpd="sng">
              <a:noFill/>
              <a:prstDash val="solid"/>
              <a:round/>
              <a:headEnd type="none" w="med" len="med"/>
              <a:tailEnd type="none" w="med" len="med"/>
            </a:ln>
            <a:effectLst/>
          </p:spPr>
          <p:txBody>
            <a:bodyPr/>
            <a:lstStyle/>
            <a:p>
              <a:endParaRPr lang="zh-CN" altLang="en-US" sz="2400"/>
            </a:p>
          </p:txBody>
        </p:sp>
        <p:sp>
          <p:nvSpPr>
            <p:cNvPr id="580" name="Freeform 580"/>
            <p:cNvSpPr/>
            <p:nvPr/>
          </p:nvSpPr>
          <p:spPr bwMode="auto">
            <a:xfrm>
              <a:off x="3701" y="1068"/>
              <a:ext cx="34" cy="25"/>
            </a:xfrm>
            <a:custGeom>
              <a:avLst/>
              <a:gdLst/>
              <a:ahLst/>
              <a:cxnLst>
                <a:cxn ang="0">
                  <a:pos x="3" y="0"/>
                </a:cxn>
                <a:cxn ang="0">
                  <a:pos x="0" y="29"/>
                </a:cxn>
                <a:cxn ang="0">
                  <a:pos x="44" y="15"/>
                </a:cxn>
                <a:cxn ang="0">
                  <a:pos x="31" y="0"/>
                </a:cxn>
                <a:cxn ang="0">
                  <a:pos x="28" y="10"/>
                </a:cxn>
                <a:cxn ang="0">
                  <a:pos x="13" y="15"/>
                </a:cxn>
                <a:cxn ang="0">
                  <a:pos x="3" y="0"/>
                </a:cxn>
              </a:cxnLst>
              <a:rect l="0" t="0" r="r" b="b"/>
              <a:pathLst>
                <a:path w="45" h="30">
                  <a:moveTo>
                    <a:pt x="3" y="0"/>
                  </a:moveTo>
                  <a:lnTo>
                    <a:pt x="0" y="29"/>
                  </a:lnTo>
                  <a:lnTo>
                    <a:pt x="44" y="15"/>
                  </a:lnTo>
                  <a:lnTo>
                    <a:pt x="31" y="0"/>
                  </a:lnTo>
                  <a:lnTo>
                    <a:pt x="28" y="10"/>
                  </a:lnTo>
                  <a:lnTo>
                    <a:pt x="13" y="15"/>
                  </a:lnTo>
                  <a:lnTo>
                    <a:pt x="3" y="0"/>
                  </a:lnTo>
                </a:path>
              </a:pathLst>
            </a:custGeom>
            <a:noFill/>
            <a:ln w="12700" cap="rnd" cmpd="sng">
              <a:solidFill>
                <a:srgbClr val="000000"/>
              </a:solidFill>
              <a:prstDash val="solid"/>
              <a:round/>
              <a:headEnd type="none" w="med" len="med"/>
              <a:tailEnd type="none" w="med" len="med"/>
            </a:ln>
            <a:effectLst/>
          </p:spPr>
          <p:txBody>
            <a:bodyPr/>
            <a:lstStyle/>
            <a:p>
              <a:endParaRPr lang="zh-CN" altLang="en-US" sz="2400"/>
            </a:p>
          </p:txBody>
        </p:sp>
        <p:sp>
          <p:nvSpPr>
            <p:cNvPr id="581" name="Freeform 581"/>
            <p:cNvSpPr/>
            <p:nvPr/>
          </p:nvSpPr>
          <p:spPr bwMode="auto">
            <a:xfrm>
              <a:off x="1823" y="2539"/>
              <a:ext cx="215" cy="447"/>
            </a:xfrm>
            <a:custGeom>
              <a:avLst/>
              <a:gdLst/>
              <a:ahLst/>
              <a:cxnLst>
                <a:cxn ang="0">
                  <a:pos x="0" y="479"/>
                </a:cxn>
                <a:cxn ang="0">
                  <a:pos x="3" y="493"/>
                </a:cxn>
                <a:cxn ang="0">
                  <a:pos x="13" y="490"/>
                </a:cxn>
                <a:cxn ang="0">
                  <a:pos x="18" y="516"/>
                </a:cxn>
                <a:cxn ang="0">
                  <a:pos x="71" y="522"/>
                </a:cxn>
                <a:cxn ang="0">
                  <a:pos x="57" y="508"/>
                </a:cxn>
                <a:cxn ang="0">
                  <a:pos x="68" y="472"/>
                </a:cxn>
                <a:cxn ang="0">
                  <a:pos x="79" y="477"/>
                </a:cxn>
                <a:cxn ang="0">
                  <a:pos x="110" y="430"/>
                </a:cxn>
                <a:cxn ang="0">
                  <a:pos x="86" y="401"/>
                </a:cxn>
                <a:cxn ang="0">
                  <a:pos x="115" y="385"/>
                </a:cxn>
                <a:cxn ang="0">
                  <a:pos x="121" y="359"/>
                </a:cxn>
                <a:cxn ang="0">
                  <a:pos x="133" y="349"/>
                </a:cxn>
                <a:cxn ang="0">
                  <a:pos x="123" y="343"/>
                </a:cxn>
                <a:cxn ang="0">
                  <a:pos x="141" y="343"/>
                </a:cxn>
                <a:cxn ang="0">
                  <a:pos x="138" y="330"/>
                </a:cxn>
                <a:cxn ang="0">
                  <a:pos x="131" y="341"/>
                </a:cxn>
                <a:cxn ang="0">
                  <a:pos x="123" y="330"/>
                </a:cxn>
                <a:cxn ang="0">
                  <a:pos x="121" y="312"/>
                </a:cxn>
                <a:cxn ang="0">
                  <a:pos x="160" y="312"/>
                </a:cxn>
                <a:cxn ang="0">
                  <a:pos x="162" y="275"/>
                </a:cxn>
                <a:cxn ang="0">
                  <a:pos x="223" y="270"/>
                </a:cxn>
                <a:cxn ang="0">
                  <a:pos x="244" y="241"/>
                </a:cxn>
                <a:cxn ang="0">
                  <a:pos x="217" y="194"/>
                </a:cxn>
                <a:cxn ang="0">
                  <a:pos x="228" y="131"/>
                </a:cxn>
                <a:cxn ang="0">
                  <a:pos x="288" y="81"/>
                </a:cxn>
                <a:cxn ang="0">
                  <a:pos x="285" y="57"/>
                </a:cxn>
                <a:cxn ang="0">
                  <a:pos x="278" y="57"/>
                </a:cxn>
                <a:cxn ang="0">
                  <a:pos x="259" y="86"/>
                </a:cxn>
                <a:cxn ang="0">
                  <a:pos x="217" y="84"/>
                </a:cxn>
                <a:cxn ang="0">
                  <a:pos x="225" y="52"/>
                </a:cxn>
                <a:cxn ang="0">
                  <a:pos x="157" y="8"/>
                </a:cxn>
                <a:cxn ang="0">
                  <a:pos x="136" y="2"/>
                </a:cxn>
                <a:cxn ang="0">
                  <a:pos x="131" y="13"/>
                </a:cxn>
                <a:cxn ang="0">
                  <a:pos x="104" y="0"/>
                </a:cxn>
                <a:cxn ang="0">
                  <a:pos x="89" y="15"/>
                </a:cxn>
                <a:cxn ang="0">
                  <a:pos x="89" y="34"/>
                </a:cxn>
                <a:cxn ang="0">
                  <a:pos x="71" y="42"/>
                </a:cxn>
                <a:cxn ang="0">
                  <a:pos x="71" y="79"/>
                </a:cxn>
                <a:cxn ang="0">
                  <a:pos x="55" y="97"/>
                </a:cxn>
                <a:cxn ang="0">
                  <a:pos x="42" y="149"/>
                </a:cxn>
                <a:cxn ang="0">
                  <a:pos x="50" y="196"/>
                </a:cxn>
                <a:cxn ang="0">
                  <a:pos x="31" y="238"/>
                </a:cxn>
                <a:cxn ang="0">
                  <a:pos x="18" y="341"/>
                </a:cxn>
                <a:cxn ang="0">
                  <a:pos x="28" y="380"/>
                </a:cxn>
                <a:cxn ang="0">
                  <a:pos x="18" y="383"/>
                </a:cxn>
                <a:cxn ang="0">
                  <a:pos x="23" y="414"/>
                </a:cxn>
                <a:cxn ang="0">
                  <a:pos x="0" y="479"/>
                </a:cxn>
              </a:cxnLst>
              <a:rect l="0" t="0" r="r" b="b"/>
              <a:pathLst>
                <a:path w="289" h="523">
                  <a:moveTo>
                    <a:pt x="0" y="479"/>
                  </a:moveTo>
                  <a:lnTo>
                    <a:pt x="3" y="493"/>
                  </a:lnTo>
                  <a:lnTo>
                    <a:pt x="13" y="490"/>
                  </a:lnTo>
                  <a:lnTo>
                    <a:pt x="18" y="516"/>
                  </a:lnTo>
                  <a:lnTo>
                    <a:pt x="71" y="522"/>
                  </a:lnTo>
                  <a:lnTo>
                    <a:pt x="57" y="508"/>
                  </a:lnTo>
                  <a:lnTo>
                    <a:pt x="68" y="472"/>
                  </a:lnTo>
                  <a:lnTo>
                    <a:pt x="79" y="477"/>
                  </a:lnTo>
                  <a:lnTo>
                    <a:pt x="110" y="430"/>
                  </a:lnTo>
                  <a:lnTo>
                    <a:pt x="86" y="401"/>
                  </a:lnTo>
                  <a:lnTo>
                    <a:pt x="115" y="385"/>
                  </a:lnTo>
                  <a:lnTo>
                    <a:pt x="121" y="359"/>
                  </a:lnTo>
                  <a:lnTo>
                    <a:pt x="133" y="349"/>
                  </a:lnTo>
                  <a:lnTo>
                    <a:pt x="123" y="343"/>
                  </a:lnTo>
                  <a:lnTo>
                    <a:pt x="141" y="343"/>
                  </a:lnTo>
                  <a:lnTo>
                    <a:pt x="138" y="330"/>
                  </a:lnTo>
                  <a:lnTo>
                    <a:pt x="131" y="341"/>
                  </a:lnTo>
                  <a:lnTo>
                    <a:pt x="123" y="330"/>
                  </a:lnTo>
                  <a:lnTo>
                    <a:pt x="121" y="312"/>
                  </a:lnTo>
                  <a:lnTo>
                    <a:pt x="160" y="312"/>
                  </a:lnTo>
                  <a:lnTo>
                    <a:pt x="162" y="275"/>
                  </a:lnTo>
                  <a:lnTo>
                    <a:pt x="223" y="270"/>
                  </a:lnTo>
                  <a:lnTo>
                    <a:pt x="244" y="241"/>
                  </a:lnTo>
                  <a:lnTo>
                    <a:pt x="217" y="194"/>
                  </a:lnTo>
                  <a:lnTo>
                    <a:pt x="228" y="131"/>
                  </a:lnTo>
                  <a:lnTo>
                    <a:pt x="288" y="81"/>
                  </a:lnTo>
                  <a:lnTo>
                    <a:pt x="285" y="57"/>
                  </a:lnTo>
                  <a:lnTo>
                    <a:pt x="278" y="57"/>
                  </a:lnTo>
                  <a:lnTo>
                    <a:pt x="259" y="86"/>
                  </a:lnTo>
                  <a:lnTo>
                    <a:pt x="217" y="84"/>
                  </a:lnTo>
                  <a:lnTo>
                    <a:pt x="225" y="52"/>
                  </a:lnTo>
                  <a:lnTo>
                    <a:pt x="157" y="8"/>
                  </a:lnTo>
                  <a:lnTo>
                    <a:pt x="136" y="2"/>
                  </a:lnTo>
                  <a:lnTo>
                    <a:pt x="131" y="13"/>
                  </a:lnTo>
                  <a:lnTo>
                    <a:pt x="104" y="0"/>
                  </a:lnTo>
                  <a:lnTo>
                    <a:pt x="89" y="15"/>
                  </a:lnTo>
                  <a:lnTo>
                    <a:pt x="89" y="34"/>
                  </a:lnTo>
                  <a:lnTo>
                    <a:pt x="71" y="42"/>
                  </a:lnTo>
                  <a:lnTo>
                    <a:pt x="71" y="79"/>
                  </a:lnTo>
                  <a:lnTo>
                    <a:pt x="55" y="97"/>
                  </a:lnTo>
                  <a:lnTo>
                    <a:pt x="42" y="149"/>
                  </a:lnTo>
                  <a:lnTo>
                    <a:pt x="50" y="196"/>
                  </a:lnTo>
                  <a:lnTo>
                    <a:pt x="31" y="238"/>
                  </a:lnTo>
                  <a:lnTo>
                    <a:pt x="18" y="341"/>
                  </a:lnTo>
                  <a:lnTo>
                    <a:pt x="28" y="380"/>
                  </a:lnTo>
                  <a:lnTo>
                    <a:pt x="18" y="383"/>
                  </a:lnTo>
                  <a:lnTo>
                    <a:pt x="23" y="414"/>
                  </a:lnTo>
                  <a:lnTo>
                    <a:pt x="0" y="47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2" name="Freeform 582"/>
            <p:cNvSpPr/>
            <p:nvPr/>
          </p:nvSpPr>
          <p:spPr bwMode="auto">
            <a:xfrm>
              <a:off x="1874" y="2989"/>
              <a:ext cx="40" cy="40"/>
            </a:xfrm>
            <a:custGeom>
              <a:avLst/>
              <a:gdLst/>
              <a:ahLst/>
              <a:cxnLst>
                <a:cxn ang="0">
                  <a:pos x="0" y="0"/>
                </a:cxn>
                <a:cxn ang="0">
                  <a:pos x="0" y="45"/>
                </a:cxn>
                <a:cxn ang="0">
                  <a:pos x="53" y="42"/>
                </a:cxn>
                <a:cxn ang="0">
                  <a:pos x="13" y="23"/>
                </a:cxn>
                <a:cxn ang="0">
                  <a:pos x="0" y="0"/>
                </a:cxn>
              </a:cxnLst>
              <a:rect l="0" t="0" r="r" b="b"/>
              <a:pathLst>
                <a:path w="54" h="46">
                  <a:moveTo>
                    <a:pt x="0" y="0"/>
                  </a:moveTo>
                  <a:lnTo>
                    <a:pt x="0" y="45"/>
                  </a:lnTo>
                  <a:lnTo>
                    <a:pt x="53" y="42"/>
                  </a:lnTo>
                  <a:lnTo>
                    <a:pt x="13" y="23"/>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3" name="Freeform 583"/>
            <p:cNvSpPr/>
            <p:nvPr/>
          </p:nvSpPr>
          <p:spPr bwMode="auto">
            <a:xfrm>
              <a:off x="3854" y="2399"/>
              <a:ext cx="441" cy="380"/>
            </a:xfrm>
            <a:custGeom>
              <a:avLst/>
              <a:gdLst/>
              <a:ahLst/>
              <a:cxnLst>
                <a:cxn ang="0">
                  <a:pos x="8" y="238"/>
                </a:cxn>
                <a:cxn ang="0">
                  <a:pos x="13" y="230"/>
                </a:cxn>
                <a:cxn ang="0">
                  <a:pos x="8" y="167"/>
                </a:cxn>
                <a:cxn ang="0">
                  <a:pos x="50" y="144"/>
                </a:cxn>
                <a:cxn ang="0">
                  <a:pos x="131" y="107"/>
                </a:cxn>
                <a:cxn ang="0">
                  <a:pos x="139" y="84"/>
                </a:cxn>
                <a:cxn ang="0">
                  <a:pos x="149" y="81"/>
                </a:cxn>
                <a:cxn ang="0">
                  <a:pos x="165" y="68"/>
                </a:cxn>
                <a:cxn ang="0">
                  <a:pos x="210" y="50"/>
                </a:cxn>
                <a:cxn ang="0">
                  <a:pos x="223" y="57"/>
                </a:cxn>
                <a:cxn ang="0">
                  <a:pos x="236" y="52"/>
                </a:cxn>
                <a:cxn ang="0">
                  <a:pos x="283" y="18"/>
                </a:cxn>
                <a:cxn ang="0">
                  <a:pos x="341" y="21"/>
                </a:cxn>
                <a:cxn ang="0">
                  <a:pos x="396" y="102"/>
                </a:cxn>
                <a:cxn ang="0">
                  <a:pos x="417" y="18"/>
                </a:cxn>
                <a:cxn ang="0">
                  <a:pos x="448" y="50"/>
                </a:cxn>
                <a:cxn ang="0">
                  <a:pos x="488" y="123"/>
                </a:cxn>
                <a:cxn ang="0">
                  <a:pos x="535" y="175"/>
                </a:cxn>
                <a:cxn ang="0">
                  <a:pos x="553" y="194"/>
                </a:cxn>
                <a:cxn ang="0">
                  <a:pos x="593" y="264"/>
                </a:cxn>
                <a:cxn ang="0">
                  <a:pos x="559" y="354"/>
                </a:cxn>
                <a:cxn ang="0">
                  <a:pos x="509" y="427"/>
                </a:cxn>
                <a:cxn ang="0">
                  <a:pos x="488" y="445"/>
                </a:cxn>
                <a:cxn ang="0">
                  <a:pos x="443" y="440"/>
                </a:cxn>
                <a:cxn ang="0">
                  <a:pos x="393" y="416"/>
                </a:cxn>
                <a:cxn ang="0">
                  <a:pos x="367" y="388"/>
                </a:cxn>
                <a:cxn ang="0">
                  <a:pos x="359" y="377"/>
                </a:cxn>
                <a:cxn ang="0">
                  <a:pos x="362" y="332"/>
                </a:cxn>
                <a:cxn ang="0">
                  <a:pos x="323" y="369"/>
                </a:cxn>
                <a:cxn ang="0">
                  <a:pos x="265" y="320"/>
                </a:cxn>
                <a:cxn ang="0">
                  <a:pos x="152" y="356"/>
                </a:cxn>
                <a:cxn ang="0">
                  <a:pos x="66" y="374"/>
                </a:cxn>
                <a:cxn ang="0">
                  <a:pos x="34" y="320"/>
                </a:cxn>
              </a:cxnLst>
              <a:rect l="0" t="0" r="r" b="b"/>
              <a:pathLst>
                <a:path w="594" h="446">
                  <a:moveTo>
                    <a:pt x="0" y="236"/>
                  </a:moveTo>
                  <a:lnTo>
                    <a:pt x="8" y="238"/>
                  </a:lnTo>
                  <a:lnTo>
                    <a:pt x="2" y="222"/>
                  </a:lnTo>
                  <a:lnTo>
                    <a:pt x="13" y="230"/>
                  </a:lnTo>
                  <a:lnTo>
                    <a:pt x="0" y="207"/>
                  </a:lnTo>
                  <a:lnTo>
                    <a:pt x="8" y="167"/>
                  </a:lnTo>
                  <a:lnTo>
                    <a:pt x="10" y="175"/>
                  </a:lnTo>
                  <a:lnTo>
                    <a:pt x="50" y="144"/>
                  </a:lnTo>
                  <a:lnTo>
                    <a:pt x="110" y="131"/>
                  </a:lnTo>
                  <a:lnTo>
                    <a:pt x="131" y="107"/>
                  </a:lnTo>
                  <a:lnTo>
                    <a:pt x="131" y="91"/>
                  </a:lnTo>
                  <a:lnTo>
                    <a:pt x="139" y="84"/>
                  </a:lnTo>
                  <a:lnTo>
                    <a:pt x="147" y="99"/>
                  </a:lnTo>
                  <a:lnTo>
                    <a:pt x="149" y="81"/>
                  </a:lnTo>
                  <a:lnTo>
                    <a:pt x="165" y="84"/>
                  </a:lnTo>
                  <a:lnTo>
                    <a:pt x="165" y="68"/>
                  </a:lnTo>
                  <a:lnTo>
                    <a:pt x="186" y="47"/>
                  </a:lnTo>
                  <a:lnTo>
                    <a:pt x="210" y="50"/>
                  </a:lnTo>
                  <a:lnTo>
                    <a:pt x="215" y="73"/>
                  </a:lnTo>
                  <a:lnTo>
                    <a:pt x="223" y="57"/>
                  </a:lnTo>
                  <a:lnTo>
                    <a:pt x="241" y="62"/>
                  </a:lnTo>
                  <a:lnTo>
                    <a:pt x="236" y="52"/>
                  </a:lnTo>
                  <a:lnTo>
                    <a:pt x="249" y="26"/>
                  </a:lnTo>
                  <a:lnTo>
                    <a:pt x="283" y="18"/>
                  </a:lnTo>
                  <a:lnTo>
                    <a:pt x="275" y="5"/>
                  </a:lnTo>
                  <a:lnTo>
                    <a:pt x="341" y="21"/>
                  </a:lnTo>
                  <a:lnTo>
                    <a:pt x="328" y="60"/>
                  </a:lnTo>
                  <a:lnTo>
                    <a:pt x="396" y="102"/>
                  </a:lnTo>
                  <a:lnTo>
                    <a:pt x="409" y="86"/>
                  </a:lnTo>
                  <a:lnTo>
                    <a:pt x="417" y="18"/>
                  </a:lnTo>
                  <a:lnTo>
                    <a:pt x="435" y="0"/>
                  </a:lnTo>
                  <a:lnTo>
                    <a:pt x="448" y="50"/>
                  </a:lnTo>
                  <a:lnTo>
                    <a:pt x="472" y="60"/>
                  </a:lnTo>
                  <a:lnTo>
                    <a:pt x="488" y="123"/>
                  </a:lnTo>
                  <a:lnTo>
                    <a:pt x="522" y="141"/>
                  </a:lnTo>
                  <a:lnTo>
                    <a:pt x="535" y="175"/>
                  </a:lnTo>
                  <a:lnTo>
                    <a:pt x="551" y="173"/>
                  </a:lnTo>
                  <a:lnTo>
                    <a:pt x="553" y="194"/>
                  </a:lnTo>
                  <a:lnTo>
                    <a:pt x="579" y="217"/>
                  </a:lnTo>
                  <a:lnTo>
                    <a:pt x="593" y="264"/>
                  </a:lnTo>
                  <a:lnTo>
                    <a:pt x="588" y="312"/>
                  </a:lnTo>
                  <a:lnTo>
                    <a:pt x="559" y="354"/>
                  </a:lnTo>
                  <a:lnTo>
                    <a:pt x="540" y="416"/>
                  </a:lnTo>
                  <a:lnTo>
                    <a:pt x="509" y="427"/>
                  </a:lnTo>
                  <a:lnTo>
                    <a:pt x="485" y="437"/>
                  </a:lnTo>
                  <a:lnTo>
                    <a:pt x="488" y="445"/>
                  </a:lnTo>
                  <a:lnTo>
                    <a:pt x="464" y="422"/>
                  </a:lnTo>
                  <a:lnTo>
                    <a:pt x="443" y="440"/>
                  </a:lnTo>
                  <a:lnTo>
                    <a:pt x="414" y="432"/>
                  </a:lnTo>
                  <a:lnTo>
                    <a:pt x="393" y="416"/>
                  </a:lnTo>
                  <a:lnTo>
                    <a:pt x="382" y="380"/>
                  </a:lnTo>
                  <a:lnTo>
                    <a:pt x="367" y="388"/>
                  </a:lnTo>
                  <a:lnTo>
                    <a:pt x="365" y="361"/>
                  </a:lnTo>
                  <a:lnTo>
                    <a:pt x="359" y="377"/>
                  </a:lnTo>
                  <a:lnTo>
                    <a:pt x="346" y="377"/>
                  </a:lnTo>
                  <a:lnTo>
                    <a:pt x="362" y="332"/>
                  </a:lnTo>
                  <a:lnTo>
                    <a:pt x="333" y="374"/>
                  </a:lnTo>
                  <a:lnTo>
                    <a:pt x="323" y="369"/>
                  </a:lnTo>
                  <a:lnTo>
                    <a:pt x="306" y="335"/>
                  </a:lnTo>
                  <a:lnTo>
                    <a:pt x="265" y="320"/>
                  </a:lnTo>
                  <a:lnTo>
                    <a:pt x="183" y="330"/>
                  </a:lnTo>
                  <a:lnTo>
                    <a:pt x="152" y="356"/>
                  </a:lnTo>
                  <a:lnTo>
                    <a:pt x="100" y="356"/>
                  </a:lnTo>
                  <a:lnTo>
                    <a:pt x="66" y="374"/>
                  </a:lnTo>
                  <a:lnTo>
                    <a:pt x="26" y="361"/>
                  </a:lnTo>
                  <a:lnTo>
                    <a:pt x="34" y="320"/>
                  </a:lnTo>
                  <a:lnTo>
                    <a:pt x="0" y="23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4" name="Freeform 584"/>
            <p:cNvSpPr/>
            <p:nvPr/>
          </p:nvSpPr>
          <p:spPr bwMode="auto">
            <a:xfrm>
              <a:off x="4196" y="2802"/>
              <a:ext cx="42" cy="45"/>
            </a:xfrm>
            <a:custGeom>
              <a:avLst/>
              <a:gdLst/>
              <a:ahLst/>
              <a:cxnLst>
                <a:cxn ang="0">
                  <a:pos x="0" y="10"/>
                </a:cxn>
                <a:cxn ang="0">
                  <a:pos x="0" y="0"/>
                </a:cxn>
                <a:cxn ang="0">
                  <a:pos x="29" y="7"/>
                </a:cxn>
                <a:cxn ang="0">
                  <a:pos x="51" y="2"/>
                </a:cxn>
                <a:cxn ang="0">
                  <a:pos x="56" y="12"/>
                </a:cxn>
                <a:cxn ang="0">
                  <a:pos x="56" y="29"/>
                </a:cxn>
                <a:cxn ang="0">
                  <a:pos x="32" y="52"/>
                </a:cxn>
                <a:cxn ang="0">
                  <a:pos x="21" y="49"/>
                </a:cxn>
                <a:cxn ang="0">
                  <a:pos x="0" y="10"/>
                </a:cxn>
              </a:cxnLst>
              <a:rect l="0" t="0" r="r" b="b"/>
              <a:pathLst>
                <a:path w="57" h="53">
                  <a:moveTo>
                    <a:pt x="0" y="10"/>
                  </a:moveTo>
                  <a:lnTo>
                    <a:pt x="0" y="0"/>
                  </a:lnTo>
                  <a:lnTo>
                    <a:pt x="29" y="7"/>
                  </a:lnTo>
                  <a:lnTo>
                    <a:pt x="51" y="2"/>
                  </a:lnTo>
                  <a:lnTo>
                    <a:pt x="56" y="12"/>
                  </a:lnTo>
                  <a:lnTo>
                    <a:pt x="56" y="29"/>
                  </a:lnTo>
                  <a:lnTo>
                    <a:pt x="32" y="52"/>
                  </a:lnTo>
                  <a:lnTo>
                    <a:pt x="21" y="49"/>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5" name="Freeform 585"/>
            <p:cNvSpPr/>
            <p:nvPr/>
          </p:nvSpPr>
          <p:spPr bwMode="auto">
            <a:xfrm>
              <a:off x="2724" y="1596"/>
              <a:ext cx="86" cy="39"/>
            </a:xfrm>
            <a:custGeom>
              <a:avLst/>
              <a:gdLst/>
              <a:ahLst/>
              <a:cxnLst>
                <a:cxn ang="0">
                  <a:pos x="0" y="23"/>
                </a:cxn>
                <a:cxn ang="0">
                  <a:pos x="2" y="26"/>
                </a:cxn>
                <a:cxn ang="0">
                  <a:pos x="2" y="34"/>
                </a:cxn>
                <a:cxn ang="0">
                  <a:pos x="13" y="36"/>
                </a:cxn>
                <a:cxn ang="0">
                  <a:pos x="39" y="34"/>
                </a:cxn>
                <a:cxn ang="0">
                  <a:pos x="60" y="44"/>
                </a:cxn>
                <a:cxn ang="0">
                  <a:pos x="96" y="36"/>
                </a:cxn>
                <a:cxn ang="0">
                  <a:pos x="113" y="12"/>
                </a:cxn>
                <a:cxn ang="0">
                  <a:pos x="105" y="0"/>
                </a:cxn>
                <a:cxn ang="0">
                  <a:pos x="62" y="2"/>
                </a:cxn>
                <a:cxn ang="0">
                  <a:pos x="49" y="23"/>
                </a:cxn>
                <a:cxn ang="0">
                  <a:pos x="0" y="23"/>
                </a:cxn>
              </a:cxnLst>
              <a:rect l="0" t="0" r="r" b="b"/>
              <a:pathLst>
                <a:path w="114" h="45">
                  <a:moveTo>
                    <a:pt x="0" y="23"/>
                  </a:moveTo>
                  <a:lnTo>
                    <a:pt x="2" y="26"/>
                  </a:lnTo>
                  <a:lnTo>
                    <a:pt x="2" y="34"/>
                  </a:lnTo>
                  <a:lnTo>
                    <a:pt x="13" y="36"/>
                  </a:lnTo>
                  <a:lnTo>
                    <a:pt x="39" y="34"/>
                  </a:lnTo>
                  <a:lnTo>
                    <a:pt x="60" y="44"/>
                  </a:lnTo>
                  <a:lnTo>
                    <a:pt x="96" y="36"/>
                  </a:lnTo>
                  <a:lnTo>
                    <a:pt x="113" y="12"/>
                  </a:lnTo>
                  <a:lnTo>
                    <a:pt x="105" y="0"/>
                  </a:lnTo>
                  <a:lnTo>
                    <a:pt x="62" y="2"/>
                  </a:lnTo>
                  <a:lnTo>
                    <a:pt x="49" y="23"/>
                  </a:lnTo>
                  <a:lnTo>
                    <a:pt x="0" y="2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6" name="Freeform 586"/>
            <p:cNvSpPr/>
            <p:nvPr/>
          </p:nvSpPr>
          <p:spPr bwMode="auto">
            <a:xfrm>
              <a:off x="2652" y="1550"/>
              <a:ext cx="37" cy="33"/>
            </a:xfrm>
            <a:custGeom>
              <a:avLst/>
              <a:gdLst/>
              <a:ahLst/>
              <a:cxnLst>
                <a:cxn ang="0">
                  <a:pos x="0" y="11"/>
                </a:cxn>
                <a:cxn ang="0">
                  <a:pos x="8" y="3"/>
                </a:cxn>
                <a:cxn ang="0">
                  <a:pos x="32" y="0"/>
                </a:cxn>
                <a:cxn ang="0">
                  <a:pos x="45" y="16"/>
                </a:cxn>
                <a:cxn ang="0">
                  <a:pos x="48" y="26"/>
                </a:cxn>
                <a:cxn ang="0">
                  <a:pos x="42" y="37"/>
                </a:cxn>
                <a:cxn ang="0">
                  <a:pos x="0" y="11"/>
                </a:cxn>
              </a:cxnLst>
              <a:rect l="0" t="0" r="r" b="b"/>
              <a:pathLst>
                <a:path w="49" h="38">
                  <a:moveTo>
                    <a:pt x="0" y="11"/>
                  </a:moveTo>
                  <a:lnTo>
                    <a:pt x="8" y="3"/>
                  </a:lnTo>
                  <a:lnTo>
                    <a:pt x="32" y="0"/>
                  </a:lnTo>
                  <a:lnTo>
                    <a:pt x="45" y="16"/>
                  </a:lnTo>
                  <a:lnTo>
                    <a:pt x="48" y="26"/>
                  </a:lnTo>
                  <a:lnTo>
                    <a:pt x="42" y="37"/>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7" name="Freeform 587"/>
            <p:cNvSpPr/>
            <p:nvPr/>
          </p:nvSpPr>
          <p:spPr bwMode="auto">
            <a:xfrm>
              <a:off x="1862" y="2383"/>
              <a:ext cx="131" cy="171"/>
            </a:xfrm>
            <a:custGeom>
              <a:avLst/>
              <a:gdLst/>
              <a:ahLst/>
              <a:cxnLst>
                <a:cxn ang="0">
                  <a:pos x="0" y="19"/>
                </a:cxn>
                <a:cxn ang="0">
                  <a:pos x="13" y="40"/>
                </a:cxn>
                <a:cxn ang="0">
                  <a:pos x="5" y="87"/>
                </a:cxn>
                <a:cxn ang="0">
                  <a:pos x="13" y="92"/>
                </a:cxn>
                <a:cxn ang="0">
                  <a:pos x="8" y="97"/>
                </a:cxn>
                <a:cxn ang="0">
                  <a:pos x="3" y="118"/>
                </a:cxn>
                <a:cxn ang="0">
                  <a:pos x="16" y="145"/>
                </a:cxn>
                <a:cxn ang="0">
                  <a:pos x="27" y="199"/>
                </a:cxn>
                <a:cxn ang="0">
                  <a:pos x="37" y="199"/>
                </a:cxn>
                <a:cxn ang="0">
                  <a:pos x="52" y="184"/>
                </a:cxn>
                <a:cxn ang="0">
                  <a:pos x="79" y="197"/>
                </a:cxn>
                <a:cxn ang="0">
                  <a:pos x="84" y="186"/>
                </a:cxn>
                <a:cxn ang="0">
                  <a:pos x="105" y="192"/>
                </a:cxn>
                <a:cxn ang="0">
                  <a:pos x="116" y="152"/>
                </a:cxn>
                <a:cxn ang="0">
                  <a:pos x="157" y="145"/>
                </a:cxn>
                <a:cxn ang="0">
                  <a:pos x="171" y="157"/>
                </a:cxn>
                <a:cxn ang="0">
                  <a:pos x="176" y="126"/>
                </a:cxn>
                <a:cxn ang="0">
                  <a:pos x="165" y="103"/>
                </a:cxn>
                <a:cxn ang="0">
                  <a:pos x="142" y="100"/>
                </a:cxn>
                <a:cxn ang="0">
                  <a:pos x="131" y="61"/>
                </a:cxn>
                <a:cxn ang="0">
                  <a:pos x="69" y="34"/>
                </a:cxn>
                <a:cxn ang="0">
                  <a:pos x="63" y="0"/>
                </a:cxn>
                <a:cxn ang="0">
                  <a:pos x="19" y="21"/>
                </a:cxn>
                <a:cxn ang="0">
                  <a:pos x="0" y="19"/>
                </a:cxn>
              </a:cxnLst>
              <a:rect l="0" t="0" r="r" b="b"/>
              <a:pathLst>
                <a:path w="177" h="200">
                  <a:moveTo>
                    <a:pt x="0" y="19"/>
                  </a:moveTo>
                  <a:lnTo>
                    <a:pt x="13" y="40"/>
                  </a:lnTo>
                  <a:lnTo>
                    <a:pt x="5" y="87"/>
                  </a:lnTo>
                  <a:lnTo>
                    <a:pt x="13" y="92"/>
                  </a:lnTo>
                  <a:lnTo>
                    <a:pt x="8" y="97"/>
                  </a:lnTo>
                  <a:lnTo>
                    <a:pt x="3" y="118"/>
                  </a:lnTo>
                  <a:lnTo>
                    <a:pt x="16" y="145"/>
                  </a:lnTo>
                  <a:lnTo>
                    <a:pt x="27" y="199"/>
                  </a:lnTo>
                  <a:lnTo>
                    <a:pt x="37" y="199"/>
                  </a:lnTo>
                  <a:lnTo>
                    <a:pt x="52" y="184"/>
                  </a:lnTo>
                  <a:lnTo>
                    <a:pt x="79" y="197"/>
                  </a:lnTo>
                  <a:lnTo>
                    <a:pt x="84" y="186"/>
                  </a:lnTo>
                  <a:lnTo>
                    <a:pt x="105" y="192"/>
                  </a:lnTo>
                  <a:lnTo>
                    <a:pt x="116" y="152"/>
                  </a:lnTo>
                  <a:lnTo>
                    <a:pt x="157" y="145"/>
                  </a:lnTo>
                  <a:lnTo>
                    <a:pt x="171" y="157"/>
                  </a:lnTo>
                  <a:lnTo>
                    <a:pt x="176" y="126"/>
                  </a:lnTo>
                  <a:lnTo>
                    <a:pt x="165" y="103"/>
                  </a:lnTo>
                  <a:lnTo>
                    <a:pt x="142" y="100"/>
                  </a:lnTo>
                  <a:lnTo>
                    <a:pt x="131" y="61"/>
                  </a:lnTo>
                  <a:lnTo>
                    <a:pt x="69" y="34"/>
                  </a:lnTo>
                  <a:lnTo>
                    <a:pt x="63" y="0"/>
                  </a:lnTo>
                  <a:lnTo>
                    <a:pt x="19" y="21"/>
                  </a:lnTo>
                  <a:lnTo>
                    <a:pt x="0" y="1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588" name="Freeform 588"/>
            <p:cNvSpPr/>
            <p:nvPr/>
          </p:nvSpPr>
          <p:spPr bwMode="auto">
            <a:xfrm>
              <a:off x="1650" y="2027"/>
              <a:ext cx="9" cy="35"/>
            </a:xfrm>
            <a:custGeom>
              <a:avLst/>
              <a:gdLst/>
              <a:ahLst/>
              <a:cxnLst>
                <a:cxn ang="0">
                  <a:pos x="0" y="11"/>
                </a:cxn>
                <a:cxn ang="0">
                  <a:pos x="6" y="40"/>
                </a:cxn>
                <a:cxn ang="0">
                  <a:pos x="11" y="0"/>
                </a:cxn>
                <a:cxn ang="0">
                  <a:pos x="0" y="11"/>
                </a:cxn>
              </a:cxnLst>
              <a:rect l="0" t="0" r="r" b="b"/>
              <a:pathLst>
                <a:path w="12" h="41">
                  <a:moveTo>
                    <a:pt x="0" y="11"/>
                  </a:moveTo>
                  <a:lnTo>
                    <a:pt x="6" y="40"/>
                  </a:lnTo>
                  <a:lnTo>
                    <a:pt x="11" y="0"/>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89" name="Freeform 589"/>
            <p:cNvSpPr/>
            <p:nvPr/>
          </p:nvSpPr>
          <p:spPr bwMode="auto">
            <a:xfrm>
              <a:off x="1085" y="1151"/>
              <a:ext cx="932" cy="553"/>
            </a:xfrm>
            <a:custGeom>
              <a:avLst/>
              <a:gdLst/>
              <a:ahLst/>
              <a:cxnLst>
                <a:cxn ang="0">
                  <a:pos x="97" y="78"/>
                </a:cxn>
                <a:cxn ang="0">
                  <a:pos x="147" y="68"/>
                </a:cxn>
                <a:cxn ang="0">
                  <a:pos x="223" y="70"/>
                </a:cxn>
                <a:cxn ang="0">
                  <a:pos x="343" y="81"/>
                </a:cxn>
                <a:cxn ang="0">
                  <a:pos x="388" y="110"/>
                </a:cxn>
                <a:cxn ang="0">
                  <a:pos x="498" y="129"/>
                </a:cxn>
                <a:cxn ang="0">
                  <a:pos x="475" y="97"/>
                </a:cxn>
                <a:cxn ang="0">
                  <a:pos x="569" y="112"/>
                </a:cxn>
                <a:cxn ang="0">
                  <a:pos x="645" y="107"/>
                </a:cxn>
                <a:cxn ang="0">
                  <a:pos x="653" y="105"/>
                </a:cxn>
                <a:cxn ang="0">
                  <a:pos x="669" y="105"/>
                </a:cxn>
                <a:cxn ang="0">
                  <a:pos x="698" y="68"/>
                </a:cxn>
                <a:cxn ang="0">
                  <a:pos x="674" y="0"/>
                </a:cxn>
                <a:cxn ang="0">
                  <a:pos x="713" y="53"/>
                </a:cxn>
                <a:cxn ang="0">
                  <a:pos x="732" y="70"/>
                </a:cxn>
                <a:cxn ang="0">
                  <a:pos x="782" y="99"/>
                </a:cxn>
                <a:cxn ang="0">
                  <a:pos x="813" y="92"/>
                </a:cxn>
                <a:cxn ang="0">
                  <a:pos x="879" y="76"/>
                </a:cxn>
                <a:cxn ang="0">
                  <a:pos x="879" y="131"/>
                </a:cxn>
                <a:cxn ang="0">
                  <a:pos x="803" y="141"/>
                </a:cxn>
                <a:cxn ang="0">
                  <a:pos x="766" y="173"/>
                </a:cxn>
                <a:cxn ang="0">
                  <a:pos x="742" y="215"/>
                </a:cxn>
                <a:cxn ang="0">
                  <a:pos x="713" y="230"/>
                </a:cxn>
                <a:cxn ang="0">
                  <a:pos x="684" y="262"/>
                </a:cxn>
                <a:cxn ang="0">
                  <a:pos x="711" y="362"/>
                </a:cxn>
                <a:cxn ang="0">
                  <a:pos x="816" y="404"/>
                </a:cxn>
                <a:cxn ang="0">
                  <a:pos x="879" y="453"/>
                </a:cxn>
                <a:cxn ang="0">
                  <a:pos x="902" y="480"/>
                </a:cxn>
                <a:cxn ang="0">
                  <a:pos x="955" y="375"/>
                </a:cxn>
                <a:cxn ang="0">
                  <a:pos x="941" y="301"/>
                </a:cxn>
                <a:cxn ang="0">
                  <a:pos x="934" y="259"/>
                </a:cxn>
                <a:cxn ang="0">
                  <a:pos x="986" y="238"/>
                </a:cxn>
                <a:cxn ang="0">
                  <a:pos x="1054" y="293"/>
                </a:cxn>
                <a:cxn ang="0">
                  <a:pos x="1034" y="328"/>
                </a:cxn>
                <a:cxn ang="0">
                  <a:pos x="1078" y="325"/>
                </a:cxn>
                <a:cxn ang="0">
                  <a:pos x="1118" y="304"/>
                </a:cxn>
                <a:cxn ang="0">
                  <a:pos x="1130" y="314"/>
                </a:cxn>
                <a:cxn ang="0">
                  <a:pos x="1157" y="330"/>
                </a:cxn>
                <a:cxn ang="0">
                  <a:pos x="1157" y="348"/>
                </a:cxn>
                <a:cxn ang="0">
                  <a:pos x="1165" y="375"/>
                </a:cxn>
                <a:cxn ang="0">
                  <a:pos x="1233" y="409"/>
                </a:cxn>
                <a:cxn ang="0">
                  <a:pos x="1233" y="433"/>
                </a:cxn>
                <a:cxn ang="0">
                  <a:pos x="1256" y="456"/>
                </a:cxn>
                <a:cxn ang="0">
                  <a:pos x="1028" y="558"/>
                </a:cxn>
                <a:cxn ang="0">
                  <a:pos x="1096" y="534"/>
                </a:cxn>
                <a:cxn ang="0">
                  <a:pos x="1175" y="582"/>
                </a:cxn>
                <a:cxn ang="0">
                  <a:pos x="1175" y="587"/>
                </a:cxn>
                <a:cxn ang="0">
                  <a:pos x="1144" y="585"/>
                </a:cxn>
                <a:cxn ang="0">
                  <a:pos x="1078" y="579"/>
                </a:cxn>
                <a:cxn ang="0">
                  <a:pos x="963" y="603"/>
                </a:cxn>
                <a:cxn ang="0">
                  <a:pos x="915" y="629"/>
                </a:cxn>
                <a:cxn ang="0">
                  <a:pos x="863" y="627"/>
                </a:cxn>
                <a:cxn ang="0">
                  <a:pos x="902" y="598"/>
                </a:cxn>
                <a:cxn ang="0">
                  <a:pos x="813" y="537"/>
                </a:cxn>
                <a:cxn ang="0">
                  <a:pos x="779" y="519"/>
                </a:cxn>
                <a:cxn ang="0">
                  <a:pos x="674" y="519"/>
                </a:cxn>
                <a:cxn ang="0">
                  <a:pos x="242" y="490"/>
                </a:cxn>
                <a:cxn ang="0">
                  <a:pos x="181" y="451"/>
                </a:cxn>
                <a:cxn ang="0">
                  <a:pos x="137" y="367"/>
                </a:cxn>
                <a:cxn ang="0">
                  <a:pos x="29" y="288"/>
                </a:cxn>
              </a:cxnLst>
              <a:rect l="0" t="0" r="r" b="b"/>
              <a:pathLst>
                <a:path w="1257" h="648">
                  <a:moveTo>
                    <a:pt x="0" y="288"/>
                  </a:moveTo>
                  <a:lnTo>
                    <a:pt x="0" y="63"/>
                  </a:lnTo>
                  <a:lnTo>
                    <a:pt x="102" y="92"/>
                  </a:lnTo>
                  <a:lnTo>
                    <a:pt x="97" y="78"/>
                  </a:lnTo>
                  <a:lnTo>
                    <a:pt x="105" y="70"/>
                  </a:lnTo>
                  <a:lnTo>
                    <a:pt x="166" y="50"/>
                  </a:lnTo>
                  <a:lnTo>
                    <a:pt x="118" y="76"/>
                  </a:lnTo>
                  <a:lnTo>
                    <a:pt x="147" y="68"/>
                  </a:lnTo>
                  <a:lnTo>
                    <a:pt x="147" y="76"/>
                  </a:lnTo>
                  <a:lnTo>
                    <a:pt x="197" y="50"/>
                  </a:lnTo>
                  <a:lnTo>
                    <a:pt x="191" y="39"/>
                  </a:lnTo>
                  <a:lnTo>
                    <a:pt x="223" y="70"/>
                  </a:lnTo>
                  <a:lnTo>
                    <a:pt x="244" y="53"/>
                  </a:lnTo>
                  <a:lnTo>
                    <a:pt x="242" y="70"/>
                  </a:lnTo>
                  <a:lnTo>
                    <a:pt x="270" y="58"/>
                  </a:lnTo>
                  <a:lnTo>
                    <a:pt x="343" y="81"/>
                  </a:lnTo>
                  <a:lnTo>
                    <a:pt x="380" y="81"/>
                  </a:lnTo>
                  <a:lnTo>
                    <a:pt x="396" y="94"/>
                  </a:lnTo>
                  <a:lnTo>
                    <a:pt x="375" y="107"/>
                  </a:lnTo>
                  <a:lnTo>
                    <a:pt x="388" y="110"/>
                  </a:lnTo>
                  <a:lnTo>
                    <a:pt x="456" y="105"/>
                  </a:lnTo>
                  <a:lnTo>
                    <a:pt x="485" y="120"/>
                  </a:lnTo>
                  <a:lnTo>
                    <a:pt x="490" y="136"/>
                  </a:lnTo>
                  <a:lnTo>
                    <a:pt x="498" y="129"/>
                  </a:lnTo>
                  <a:lnTo>
                    <a:pt x="485" y="110"/>
                  </a:lnTo>
                  <a:lnTo>
                    <a:pt x="517" y="89"/>
                  </a:lnTo>
                  <a:lnTo>
                    <a:pt x="488" y="102"/>
                  </a:lnTo>
                  <a:lnTo>
                    <a:pt x="475" y="97"/>
                  </a:lnTo>
                  <a:lnTo>
                    <a:pt x="512" y="78"/>
                  </a:lnTo>
                  <a:lnTo>
                    <a:pt x="535" y="102"/>
                  </a:lnTo>
                  <a:lnTo>
                    <a:pt x="554" y="102"/>
                  </a:lnTo>
                  <a:lnTo>
                    <a:pt x="569" y="112"/>
                  </a:lnTo>
                  <a:lnTo>
                    <a:pt x="627" y="110"/>
                  </a:lnTo>
                  <a:lnTo>
                    <a:pt x="625" y="105"/>
                  </a:lnTo>
                  <a:lnTo>
                    <a:pt x="645" y="115"/>
                  </a:lnTo>
                  <a:lnTo>
                    <a:pt x="645" y="107"/>
                  </a:lnTo>
                  <a:lnTo>
                    <a:pt x="632" y="110"/>
                  </a:lnTo>
                  <a:lnTo>
                    <a:pt x="622" y="97"/>
                  </a:lnTo>
                  <a:lnTo>
                    <a:pt x="645" y="94"/>
                  </a:lnTo>
                  <a:lnTo>
                    <a:pt x="653" y="105"/>
                  </a:lnTo>
                  <a:lnTo>
                    <a:pt x="661" y="99"/>
                  </a:lnTo>
                  <a:lnTo>
                    <a:pt x="659" y="115"/>
                  </a:lnTo>
                  <a:lnTo>
                    <a:pt x="672" y="126"/>
                  </a:lnTo>
                  <a:lnTo>
                    <a:pt x="669" y="105"/>
                  </a:lnTo>
                  <a:lnTo>
                    <a:pt x="698" y="92"/>
                  </a:lnTo>
                  <a:lnTo>
                    <a:pt x="693" y="78"/>
                  </a:lnTo>
                  <a:lnTo>
                    <a:pt x="682" y="89"/>
                  </a:lnTo>
                  <a:lnTo>
                    <a:pt x="698" y="68"/>
                  </a:lnTo>
                  <a:lnTo>
                    <a:pt x="656" y="53"/>
                  </a:lnTo>
                  <a:lnTo>
                    <a:pt x="659" y="21"/>
                  </a:lnTo>
                  <a:lnTo>
                    <a:pt x="669" y="21"/>
                  </a:lnTo>
                  <a:lnTo>
                    <a:pt x="674" y="0"/>
                  </a:lnTo>
                  <a:lnTo>
                    <a:pt x="706" y="21"/>
                  </a:lnTo>
                  <a:lnTo>
                    <a:pt x="706" y="34"/>
                  </a:lnTo>
                  <a:lnTo>
                    <a:pt x="729" y="53"/>
                  </a:lnTo>
                  <a:lnTo>
                    <a:pt x="713" y="53"/>
                  </a:lnTo>
                  <a:lnTo>
                    <a:pt x="724" y="55"/>
                  </a:lnTo>
                  <a:lnTo>
                    <a:pt x="711" y="63"/>
                  </a:lnTo>
                  <a:lnTo>
                    <a:pt x="737" y="68"/>
                  </a:lnTo>
                  <a:lnTo>
                    <a:pt x="732" y="70"/>
                  </a:lnTo>
                  <a:lnTo>
                    <a:pt x="745" y="99"/>
                  </a:lnTo>
                  <a:lnTo>
                    <a:pt x="761" y="73"/>
                  </a:lnTo>
                  <a:lnTo>
                    <a:pt x="777" y="81"/>
                  </a:lnTo>
                  <a:lnTo>
                    <a:pt x="782" y="99"/>
                  </a:lnTo>
                  <a:lnTo>
                    <a:pt x="774" y="107"/>
                  </a:lnTo>
                  <a:lnTo>
                    <a:pt x="789" y="126"/>
                  </a:lnTo>
                  <a:lnTo>
                    <a:pt x="803" y="120"/>
                  </a:lnTo>
                  <a:lnTo>
                    <a:pt x="813" y="92"/>
                  </a:lnTo>
                  <a:lnTo>
                    <a:pt x="829" y="89"/>
                  </a:lnTo>
                  <a:lnTo>
                    <a:pt x="818" y="60"/>
                  </a:lnTo>
                  <a:lnTo>
                    <a:pt x="860" y="63"/>
                  </a:lnTo>
                  <a:lnTo>
                    <a:pt x="879" y="76"/>
                  </a:lnTo>
                  <a:lnTo>
                    <a:pt x="868" y="86"/>
                  </a:lnTo>
                  <a:lnTo>
                    <a:pt x="881" y="92"/>
                  </a:lnTo>
                  <a:lnTo>
                    <a:pt x="860" y="94"/>
                  </a:lnTo>
                  <a:lnTo>
                    <a:pt x="879" y="131"/>
                  </a:lnTo>
                  <a:lnTo>
                    <a:pt x="850" y="146"/>
                  </a:lnTo>
                  <a:lnTo>
                    <a:pt x="839" y="139"/>
                  </a:lnTo>
                  <a:lnTo>
                    <a:pt x="845" y="149"/>
                  </a:lnTo>
                  <a:lnTo>
                    <a:pt x="803" y="141"/>
                  </a:lnTo>
                  <a:lnTo>
                    <a:pt x="811" y="152"/>
                  </a:lnTo>
                  <a:lnTo>
                    <a:pt x="792" y="170"/>
                  </a:lnTo>
                  <a:lnTo>
                    <a:pt x="750" y="157"/>
                  </a:lnTo>
                  <a:lnTo>
                    <a:pt x="766" y="173"/>
                  </a:lnTo>
                  <a:lnTo>
                    <a:pt x="797" y="176"/>
                  </a:lnTo>
                  <a:lnTo>
                    <a:pt x="777" y="199"/>
                  </a:lnTo>
                  <a:lnTo>
                    <a:pt x="753" y="199"/>
                  </a:lnTo>
                  <a:lnTo>
                    <a:pt x="742" y="215"/>
                  </a:lnTo>
                  <a:lnTo>
                    <a:pt x="701" y="205"/>
                  </a:lnTo>
                  <a:lnTo>
                    <a:pt x="737" y="215"/>
                  </a:lnTo>
                  <a:lnTo>
                    <a:pt x="742" y="225"/>
                  </a:lnTo>
                  <a:lnTo>
                    <a:pt x="713" y="230"/>
                  </a:lnTo>
                  <a:lnTo>
                    <a:pt x="724" y="236"/>
                  </a:lnTo>
                  <a:lnTo>
                    <a:pt x="711" y="236"/>
                  </a:lnTo>
                  <a:lnTo>
                    <a:pt x="711" y="249"/>
                  </a:lnTo>
                  <a:lnTo>
                    <a:pt x="684" y="262"/>
                  </a:lnTo>
                  <a:lnTo>
                    <a:pt x="679" y="314"/>
                  </a:lnTo>
                  <a:lnTo>
                    <a:pt x="687" y="328"/>
                  </a:lnTo>
                  <a:lnTo>
                    <a:pt x="703" y="322"/>
                  </a:lnTo>
                  <a:lnTo>
                    <a:pt x="711" y="362"/>
                  </a:lnTo>
                  <a:lnTo>
                    <a:pt x="735" y="351"/>
                  </a:lnTo>
                  <a:lnTo>
                    <a:pt x="763" y="364"/>
                  </a:lnTo>
                  <a:lnTo>
                    <a:pt x="818" y="390"/>
                  </a:lnTo>
                  <a:lnTo>
                    <a:pt x="816" y="404"/>
                  </a:lnTo>
                  <a:lnTo>
                    <a:pt x="821" y="393"/>
                  </a:lnTo>
                  <a:lnTo>
                    <a:pt x="863" y="396"/>
                  </a:lnTo>
                  <a:lnTo>
                    <a:pt x="863" y="440"/>
                  </a:lnTo>
                  <a:lnTo>
                    <a:pt x="879" y="453"/>
                  </a:lnTo>
                  <a:lnTo>
                    <a:pt x="865" y="458"/>
                  </a:lnTo>
                  <a:lnTo>
                    <a:pt x="889" y="464"/>
                  </a:lnTo>
                  <a:lnTo>
                    <a:pt x="881" y="480"/>
                  </a:lnTo>
                  <a:lnTo>
                    <a:pt x="902" y="480"/>
                  </a:lnTo>
                  <a:lnTo>
                    <a:pt x="929" y="456"/>
                  </a:lnTo>
                  <a:lnTo>
                    <a:pt x="918" y="451"/>
                  </a:lnTo>
                  <a:lnTo>
                    <a:pt x="902" y="409"/>
                  </a:lnTo>
                  <a:lnTo>
                    <a:pt x="955" y="375"/>
                  </a:lnTo>
                  <a:lnTo>
                    <a:pt x="944" y="372"/>
                  </a:lnTo>
                  <a:lnTo>
                    <a:pt x="934" y="333"/>
                  </a:lnTo>
                  <a:lnTo>
                    <a:pt x="918" y="322"/>
                  </a:lnTo>
                  <a:lnTo>
                    <a:pt x="941" y="301"/>
                  </a:lnTo>
                  <a:lnTo>
                    <a:pt x="931" y="296"/>
                  </a:lnTo>
                  <a:lnTo>
                    <a:pt x="934" y="278"/>
                  </a:lnTo>
                  <a:lnTo>
                    <a:pt x="926" y="275"/>
                  </a:lnTo>
                  <a:lnTo>
                    <a:pt x="934" y="259"/>
                  </a:lnTo>
                  <a:lnTo>
                    <a:pt x="924" y="252"/>
                  </a:lnTo>
                  <a:lnTo>
                    <a:pt x="931" y="238"/>
                  </a:lnTo>
                  <a:lnTo>
                    <a:pt x="971" y="246"/>
                  </a:lnTo>
                  <a:lnTo>
                    <a:pt x="986" y="238"/>
                  </a:lnTo>
                  <a:lnTo>
                    <a:pt x="1020" y="259"/>
                  </a:lnTo>
                  <a:lnTo>
                    <a:pt x="1020" y="267"/>
                  </a:lnTo>
                  <a:lnTo>
                    <a:pt x="1052" y="270"/>
                  </a:lnTo>
                  <a:lnTo>
                    <a:pt x="1054" y="293"/>
                  </a:lnTo>
                  <a:lnTo>
                    <a:pt x="1025" y="293"/>
                  </a:lnTo>
                  <a:lnTo>
                    <a:pt x="1049" y="296"/>
                  </a:lnTo>
                  <a:lnTo>
                    <a:pt x="1057" y="309"/>
                  </a:lnTo>
                  <a:lnTo>
                    <a:pt x="1034" y="328"/>
                  </a:lnTo>
                  <a:lnTo>
                    <a:pt x="1068" y="317"/>
                  </a:lnTo>
                  <a:lnTo>
                    <a:pt x="1073" y="333"/>
                  </a:lnTo>
                  <a:lnTo>
                    <a:pt x="1054" y="340"/>
                  </a:lnTo>
                  <a:lnTo>
                    <a:pt x="1078" y="325"/>
                  </a:lnTo>
                  <a:lnTo>
                    <a:pt x="1081" y="335"/>
                  </a:lnTo>
                  <a:lnTo>
                    <a:pt x="1096" y="317"/>
                  </a:lnTo>
                  <a:lnTo>
                    <a:pt x="1101" y="328"/>
                  </a:lnTo>
                  <a:lnTo>
                    <a:pt x="1118" y="304"/>
                  </a:lnTo>
                  <a:lnTo>
                    <a:pt x="1112" y="299"/>
                  </a:lnTo>
                  <a:lnTo>
                    <a:pt x="1125" y="288"/>
                  </a:lnTo>
                  <a:lnTo>
                    <a:pt x="1141" y="309"/>
                  </a:lnTo>
                  <a:lnTo>
                    <a:pt x="1130" y="314"/>
                  </a:lnTo>
                  <a:lnTo>
                    <a:pt x="1144" y="314"/>
                  </a:lnTo>
                  <a:lnTo>
                    <a:pt x="1152" y="325"/>
                  </a:lnTo>
                  <a:lnTo>
                    <a:pt x="1141" y="328"/>
                  </a:lnTo>
                  <a:lnTo>
                    <a:pt x="1157" y="330"/>
                  </a:lnTo>
                  <a:lnTo>
                    <a:pt x="1144" y="335"/>
                  </a:lnTo>
                  <a:lnTo>
                    <a:pt x="1157" y="333"/>
                  </a:lnTo>
                  <a:lnTo>
                    <a:pt x="1165" y="343"/>
                  </a:lnTo>
                  <a:lnTo>
                    <a:pt x="1157" y="348"/>
                  </a:lnTo>
                  <a:lnTo>
                    <a:pt x="1172" y="357"/>
                  </a:lnTo>
                  <a:lnTo>
                    <a:pt x="1152" y="367"/>
                  </a:lnTo>
                  <a:lnTo>
                    <a:pt x="1167" y="367"/>
                  </a:lnTo>
                  <a:lnTo>
                    <a:pt x="1165" y="375"/>
                  </a:lnTo>
                  <a:lnTo>
                    <a:pt x="1191" y="382"/>
                  </a:lnTo>
                  <a:lnTo>
                    <a:pt x="1199" y="404"/>
                  </a:lnTo>
                  <a:lnTo>
                    <a:pt x="1206" y="393"/>
                  </a:lnTo>
                  <a:lnTo>
                    <a:pt x="1233" y="409"/>
                  </a:lnTo>
                  <a:lnTo>
                    <a:pt x="1178" y="424"/>
                  </a:lnTo>
                  <a:lnTo>
                    <a:pt x="1191" y="433"/>
                  </a:lnTo>
                  <a:lnTo>
                    <a:pt x="1233" y="416"/>
                  </a:lnTo>
                  <a:lnTo>
                    <a:pt x="1233" y="433"/>
                  </a:lnTo>
                  <a:lnTo>
                    <a:pt x="1251" y="427"/>
                  </a:lnTo>
                  <a:lnTo>
                    <a:pt x="1256" y="435"/>
                  </a:lnTo>
                  <a:lnTo>
                    <a:pt x="1246" y="435"/>
                  </a:lnTo>
                  <a:lnTo>
                    <a:pt x="1256" y="456"/>
                  </a:lnTo>
                  <a:lnTo>
                    <a:pt x="1194" y="492"/>
                  </a:lnTo>
                  <a:lnTo>
                    <a:pt x="1099" y="492"/>
                  </a:lnTo>
                  <a:lnTo>
                    <a:pt x="1062" y="522"/>
                  </a:lnTo>
                  <a:lnTo>
                    <a:pt x="1028" y="558"/>
                  </a:lnTo>
                  <a:lnTo>
                    <a:pt x="1062" y="529"/>
                  </a:lnTo>
                  <a:lnTo>
                    <a:pt x="1112" y="511"/>
                  </a:lnTo>
                  <a:lnTo>
                    <a:pt x="1130" y="527"/>
                  </a:lnTo>
                  <a:lnTo>
                    <a:pt x="1096" y="534"/>
                  </a:lnTo>
                  <a:lnTo>
                    <a:pt x="1123" y="540"/>
                  </a:lnTo>
                  <a:lnTo>
                    <a:pt x="1118" y="556"/>
                  </a:lnTo>
                  <a:lnTo>
                    <a:pt x="1135" y="574"/>
                  </a:lnTo>
                  <a:lnTo>
                    <a:pt x="1175" y="582"/>
                  </a:lnTo>
                  <a:lnTo>
                    <a:pt x="1183" y="556"/>
                  </a:lnTo>
                  <a:lnTo>
                    <a:pt x="1183" y="571"/>
                  </a:lnTo>
                  <a:lnTo>
                    <a:pt x="1196" y="571"/>
                  </a:lnTo>
                  <a:lnTo>
                    <a:pt x="1175" y="587"/>
                  </a:lnTo>
                  <a:lnTo>
                    <a:pt x="1133" y="600"/>
                  </a:lnTo>
                  <a:lnTo>
                    <a:pt x="1115" y="619"/>
                  </a:lnTo>
                  <a:lnTo>
                    <a:pt x="1101" y="600"/>
                  </a:lnTo>
                  <a:lnTo>
                    <a:pt x="1144" y="585"/>
                  </a:lnTo>
                  <a:lnTo>
                    <a:pt x="1123" y="585"/>
                  </a:lnTo>
                  <a:lnTo>
                    <a:pt x="1125" y="574"/>
                  </a:lnTo>
                  <a:lnTo>
                    <a:pt x="1088" y="587"/>
                  </a:lnTo>
                  <a:lnTo>
                    <a:pt x="1078" y="579"/>
                  </a:lnTo>
                  <a:lnTo>
                    <a:pt x="1078" y="556"/>
                  </a:lnTo>
                  <a:lnTo>
                    <a:pt x="1054" y="548"/>
                  </a:lnTo>
                  <a:lnTo>
                    <a:pt x="1039" y="585"/>
                  </a:lnTo>
                  <a:lnTo>
                    <a:pt x="963" y="603"/>
                  </a:lnTo>
                  <a:lnTo>
                    <a:pt x="910" y="613"/>
                  </a:lnTo>
                  <a:lnTo>
                    <a:pt x="900" y="624"/>
                  </a:lnTo>
                  <a:lnTo>
                    <a:pt x="910" y="624"/>
                  </a:lnTo>
                  <a:lnTo>
                    <a:pt x="915" y="629"/>
                  </a:lnTo>
                  <a:lnTo>
                    <a:pt x="853" y="647"/>
                  </a:lnTo>
                  <a:lnTo>
                    <a:pt x="855" y="639"/>
                  </a:lnTo>
                  <a:lnTo>
                    <a:pt x="860" y="637"/>
                  </a:lnTo>
                  <a:lnTo>
                    <a:pt x="863" y="627"/>
                  </a:lnTo>
                  <a:lnTo>
                    <a:pt x="871" y="621"/>
                  </a:lnTo>
                  <a:lnTo>
                    <a:pt x="876" y="587"/>
                  </a:lnTo>
                  <a:lnTo>
                    <a:pt x="887" y="600"/>
                  </a:lnTo>
                  <a:lnTo>
                    <a:pt x="902" y="598"/>
                  </a:lnTo>
                  <a:lnTo>
                    <a:pt x="887" y="574"/>
                  </a:lnTo>
                  <a:lnTo>
                    <a:pt x="831" y="566"/>
                  </a:lnTo>
                  <a:lnTo>
                    <a:pt x="826" y="537"/>
                  </a:lnTo>
                  <a:lnTo>
                    <a:pt x="813" y="537"/>
                  </a:lnTo>
                  <a:lnTo>
                    <a:pt x="805" y="524"/>
                  </a:lnTo>
                  <a:lnTo>
                    <a:pt x="792" y="522"/>
                  </a:lnTo>
                  <a:lnTo>
                    <a:pt x="792" y="532"/>
                  </a:lnTo>
                  <a:lnTo>
                    <a:pt x="779" y="519"/>
                  </a:lnTo>
                  <a:lnTo>
                    <a:pt x="753" y="537"/>
                  </a:lnTo>
                  <a:lnTo>
                    <a:pt x="684" y="524"/>
                  </a:lnTo>
                  <a:lnTo>
                    <a:pt x="674" y="509"/>
                  </a:lnTo>
                  <a:lnTo>
                    <a:pt x="674" y="519"/>
                  </a:lnTo>
                  <a:lnTo>
                    <a:pt x="270" y="519"/>
                  </a:lnTo>
                  <a:lnTo>
                    <a:pt x="265" y="503"/>
                  </a:lnTo>
                  <a:lnTo>
                    <a:pt x="242" y="500"/>
                  </a:lnTo>
                  <a:lnTo>
                    <a:pt x="242" y="490"/>
                  </a:lnTo>
                  <a:lnTo>
                    <a:pt x="197" y="475"/>
                  </a:lnTo>
                  <a:lnTo>
                    <a:pt x="202" y="469"/>
                  </a:lnTo>
                  <a:lnTo>
                    <a:pt x="194" y="451"/>
                  </a:lnTo>
                  <a:lnTo>
                    <a:pt x="181" y="451"/>
                  </a:lnTo>
                  <a:lnTo>
                    <a:pt x="157" y="411"/>
                  </a:lnTo>
                  <a:lnTo>
                    <a:pt x="160" y="401"/>
                  </a:lnTo>
                  <a:lnTo>
                    <a:pt x="163" y="380"/>
                  </a:lnTo>
                  <a:lnTo>
                    <a:pt x="137" y="367"/>
                  </a:lnTo>
                  <a:lnTo>
                    <a:pt x="81" y="299"/>
                  </a:lnTo>
                  <a:lnTo>
                    <a:pt x="53" y="317"/>
                  </a:lnTo>
                  <a:lnTo>
                    <a:pt x="42" y="306"/>
                  </a:lnTo>
                  <a:lnTo>
                    <a:pt x="29" y="288"/>
                  </a:lnTo>
                  <a:lnTo>
                    <a:pt x="0" y="28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0" name="Freeform 590"/>
            <p:cNvSpPr/>
            <p:nvPr/>
          </p:nvSpPr>
          <p:spPr bwMode="auto">
            <a:xfrm>
              <a:off x="1225" y="1565"/>
              <a:ext cx="56" cy="36"/>
            </a:xfrm>
            <a:custGeom>
              <a:avLst/>
              <a:gdLst/>
              <a:ahLst/>
              <a:cxnLst>
                <a:cxn ang="0">
                  <a:pos x="0" y="0"/>
                </a:cxn>
                <a:cxn ang="0">
                  <a:pos x="39" y="7"/>
                </a:cxn>
                <a:cxn ang="0">
                  <a:pos x="73" y="42"/>
                </a:cxn>
                <a:cxn ang="0">
                  <a:pos x="53" y="37"/>
                </a:cxn>
                <a:cxn ang="0">
                  <a:pos x="0" y="0"/>
                </a:cxn>
              </a:cxnLst>
              <a:rect l="0" t="0" r="r" b="b"/>
              <a:pathLst>
                <a:path w="74" h="43">
                  <a:moveTo>
                    <a:pt x="0" y="0"/>
                  </a:moveTo>
                  <a:lnTo>
                    <a:pt x="39" y="7"/>
                  </a:lnTo>
                  <a:lnTo>
                    <a:pt x="73" y="42"/>
                  </a:lnTo>
                  <a:lnTo>
                    <a:pt x="53" y="37"/>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1" name="Freeform 591"/>
            <p:cNvSpPr/>
            <p:nvPr/>
          </p:nvSpPr>
          <p:spPr bwMode="auto">
            <a:xfrm>
              <a:off x="1283" y="1011"/>
              <a:ext cx="81" cy="49"/>
            </a:xfrm>
            <a:custGeom>
              <a:avLst/>
              <a:gdLst/>
              <a:ahLst/>
              <a:cxnLst>
                <a:cxn ang="0">
                  <a:pos x="0" y="42"/>
                </a:cxn>
                <a:cxn ang="0">
                  <a:pos x="24" y="53"/>
                </a:cxn>
                <a:cxn ang="0">
                  <a:pos x="32" y="42"/>
                </a:cxn>
                <a:cxn ang="0">
                  <a:pos x="37" y="55"/>
                </a:cxn>
                <a:cxn ang="0">
                  <a:pos x="48" y="47"/>
                </a:cxn>
                <a:cxn ang="0">
                  <a:pos x="45" y="37"/>
                </a:cxn>
                <a:cxn ang="0">
                  <a:pos x="56" y="45"/>
                </a:cxn>
                <a:cxn ang="0">
                  <a:pos x="66" y="27"/>
                </a:cxn>
                <a:cxn ang="0">
                  <a:pos x="74" y="24"/>
                </a:cxn>
                <a:cxn ang="0">
                  <a:pos x="76" y="39"/>
                </a:cxn>
                <a:cxn ang="0">
                  <a:pos x="103" y="27"/>
                </a:cxn>
                <a:cxn ang="0">
                  <a:pos x="93" y="13"/>
                </a:cxn>
                <a:cxn ang="0">
                  <a:pos x="108" y="8"/>
                </a:cxn>
                <a:cxn ang="0">
                  <a:pos x="93" y="0"/>
                </a:cxn>
                <a:cxn ang="0">
                  <a:pos x="53" y="8"/>
                </a:cxn>
                <a:cxn ang="0">
                  <a:pos x="0" y="42"/>
                </a:cxn>
              </a:cxnLst>
              <a:rect l="0" t="0" r="r" b="b"/>
              <a:pathLst>
                <a:path w="109" h="56">
                  <a:moveTo>
                    <a:pt x="0" y="42"/>
                  </a:moveTo>
                  <a:lnTo>
                    <a:pt x="24" y="53"/>
                  </a:lnTo>
                  <a:lnTo>
                    <a:pt x="32" y="42"/>
                  </a:lnTo>
                  <a:lnTo>
                    <a:pt x="37" y="55"/>
                  </a:lnTo>
                  <a:lnTo>
                    <a:pt x="48" y="47"/>
                  </a:lnTo>
                  <a:lnTo>
                    <a:pt x="45" y="37"/>
                  </a:lnTo>
                  <a:lnTo>
                    <a:pt x="56" y="45"/>
                  </a:lnTo>
                  <a:lnTo>
                    <a:pt x="66" y="27"/>
                  </a:lnTo>
                  <a:lnTo>
                    <a:pt x="74" y="24"/>
                  </a:lnTo>
                  <a:lnTo>
                    <a:pt x="76" y="39"/>
                  </a:lnTo>
                  <a:lnTo>
                    <a:pt x="103" y="27"/>
                  </a:lnTo>
                  <a:lnTo>
                    <a:pt x="93" y="13"/>
                  </a:lnTo>
                  <a:lnTo>
                    <a:pt x="108" y="8"/>
                  </a:lnTo>
                  <a:lnTo>
                    <a:pt x="93" y="0"/>
                  </a:lnTo>
                  <a:lnTo>
                    <a:pt x="53" y="8"/>
                  </a:lnTo>
                  <a:lnTo>
                    <a:pt x="0" y="4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2" name="Freeform 592"/>
            <p:cNvSpPr/>
            <p:nvPr/>
          </p:nvSpPr>
          <p:spPr bwMode="auto">
            <a:xfrm>
              <a:off x="1338" y="1032"/>
              <a:ext cx="137" cy="61"/>
            </a:xfrm>
            <a:custGeom>
              <a:avLst/>
              <a:gdLst/>
              <a:ahLst/>
              <a:cxnLst>
                <a:cxn ang="0">
                  <a:pos x="0" y="47"/>
                </a:cxn>
                <a:cxn ang="0">
                  <a:pos x="6" y="39"/>
                </a:cxn>
                <a:cxn ang="0">
                  <a:pos x="37" y="34"/>
                </a:cxn>
                <a:cxn ang="0">
                  <a:pos x="6" y="37"/>
                </a:cxn>
                <a:cxn ang="0">
                  <a:pos x="43" y="29"/>
                </a:cxn>
                <a:cxn ang="0">
                  <a:pos x="14" y="29"/>
                </a:cxn>
                <a:cxn ang="0">
                  <a:pos x="17" y="18"/>
                </a:cxn>
                <a:cxn ang="0">
                  <a:pos x="43" y="18"/>
                </a:cxn>
                <a:cxn ang="0">
                  <a:pos x="27" y="15"/>
                </a:cxn>
                <a:cxn ang="0">
                  <a:pos x="40" y="10"/>
                </a:cxn>
                <a:cxn ang="0">
                  <a:pos x="77" y="18"/>
                </a:cxn>
                <a:cxn ang="0">
                  <a:pos x="95" y="39"/>
                </a:cxn>
                <a:cxn ang="0">
                  <a:pos x="129" y="39"/>
                </a:cxn>
                <a:cxn ang="0">
                  <a:pos x="116" y="29"/>
                </a:cxn>
                <a:cxn ang="0">
                  <a:pos x="124" y="18"/>
                </a:cxn>
                <a:cxn ang="0">
                  <a:pos x="108" y="10"/>
                </a:cxn>
                <a:cxn ang="0">
                  <a:pos x="132" y="0"/>
                </a:cxn>
                <a:cxn ang="0">
                  <a:pos x="142" y="15"/>
                </a:cxn>
                <a:cxn ang="0">
                  <a:pos x="135" y="21"/>
                </a:cxn>
                <a:cxn ang="0">
                  <a:pos x="150" y="23"/>
                </a:cxn>
                <a:cxn ang="0">
                  <a:pos x="145" y="31"/>
                </a:cxn>
                <a:cxn ang="0">
                  <a:pos x="161" y="34"/>
                </a:cxn>
                <a:cxn ang="0">
                  <a:pos x="169" y="23"/>
                </a:cxn>
                <a:cxn ang="0">
                  <a:pos x="182" y="37"/>
                </a:cxn>
                <a:cxn ang="0">
                  <a:pos x="171" y="52"/>
                </a:cxn>
                <a:cxn ang="0">
                  <a:pos x="132" y="50"/>
                </a:cxn>
                <a:cxn ang="0">
                  <a:pos x="74" y="71"/>
                </a:cxn>
                <a:cxn ang="0">
                  <a:pos x="51" y="60"/>
                </a:cxn>
                <a:cxn ang="0">
                  <a:pos x="98" y="45"/>
                </a:cxn>
                <a:cxn ang="0">
                  <a:pos x="56" y="52"/>
                </a:cxn>
                <a:cxn ang="0">
                  <a:pos x="66" y="42"/>
                </a:cxn>
                <a:cxn ang="0">
                  <a:pos x="43" y="55"/>
                </a:cxn>
                <a:cxn ang="0">
                  <a:pos x="17" y="50"/>
                </a:cxn>
                <a:cxn ang="0">
                  <a:pos x="0" y="47"/>
                </a:cxn>
              </a:cxnLst>
              <a:rect l="0" t="0" r="r" b="b"/>
              <a:pathLst>
                <a:path w="183" h="72">
                  <a:moveTo>
                    <a:pt x="0" y="47"/>
                  </a:moveTo>
                  <a:lnTo>
                    <a:pt x="6" y="39"/>
                  </a:lnTo>
                  <a:lnTo>
                    <a:pt x="37" y="34"/>
                  </a:lnTo>
                  <a:lnTo>
                    <a:pt x="6" y="37"/>
                  </a:lnTo>
                  <a:lnTo>
                    <a:pt x="43" y="29"/>
                  </a:lnTo>
                  <a:lnTo>
                    <a:pt x="14" y="29"/>
                  </a:lnTo>
                  <a:lnTo>
                    <a:pt x="17" y="18"/>
                  </a:lnTo>
                  <a:lnTo>
                    <a:pt x="43" y="18"/>
                  </a:lnTo>
                  <a:lnTo>
                    <a:pt x="27" y="15"/>
                  </a:lnTo>
                  <a:lnTo>
                    <a:pt x="40" y="10"/>
                  </a:lnTo>
                  <a:lnTo>
                    <a:pt x="77" y="18"/>
                  </a:lnTo>
                  <a:lnTo>
                    <a:pt x="95" y="39"/>
                  </a:lnTo>
                  <a:lnTo>
                    <a:pt x="129" y="39"/>
                  </a:lnTo>
                  <a:lnTo>
                    <a:pt x="116" y="29"/>
                  </a:lnTo>
                  <a:lnTo>
                    <a:pt x="124" y="18"/>
                  </a:lnTo>
                  <a:lnTo>
                    <a:pt x="108" y="10"/>
                  </a:lnTo>
                  <a:lnTo>
                    <a:pt x="132" y="0"/>
                  </a:lnTo>
                  <a:lnTo>
                    <a:pt x="142" y="15"/>
                  </a:lnTo>
                  <a:lnTo>
                    <a:pt x="135" y="21"/>
                  </a:lnTo>
                  <a:lnTo>
                    <a:pt x="150" y="23"/>
                  </a:lnTo>
                  <a:lnTo>
                    <a:pt x="145" y="31"/>
                  </a:lnTo>
                  <a:lnTo>
                    <a:pt x="161" y="34"/>
                  </a:lnTo>
                  <a:lnTo>
                    <a:pt x="169" y="23"/>
                  </a:lnTo>
                  <a:lnTo>
                    <a:pt x="182" y="37"/>
                  </a:lnTo>
                  <a:lnTo>
                    <a:pt x="171" y="52"/>
                  </a:lnTo>
                  <a:lnTo>
                    <a:pt x="132" y="50"/>
                  </a:lnTo>
                  <a:lnTo>
                    <a:pt x="74" y="71"/>
                  </a:lnTo>
                  <a:lnTo>
                    <a:pt x="51" y="60"/>
                  </a:lnTo>
                  <a:lnTo>
                    <a:pt x="98" y="45"/>
                  </a:lnTo>
                  <a:lnTo>
                    <a:pt x="56" y="52"/>
                  </a:lnTo>
                  <a:lnTo>
                    <a:pt x="66" y="42"/>
                  </a:lnTo>
                  <a:lnTo>
                    <a:pt x="43" y="55"/>
                  </a:lnTo>
                  <a:lnTo>
                    <a:pt x="17" y="50"/>
                  </a:lnTo>
                  <a:lnTo>
                    <a:pt x="0" y="4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3" name="Freeform 593"/>
            <p:cNvSpPr/>
            <p:nvPr/>
          </p:nvSpPr>
          <p:spPr bwMode="auto">
            <a:xfrm>
              <a:off x="1474" y="964"/>
              <a:ext cx="69" cy="41"/>
            </a:xfrm>
            <a:custGeom>
              <a:avLst/>
              <a:gdLst/>
              <a:ahLst/>
              <a:cxnLst>
                <a:cxn ang="0">
                  <a:pos x="0" y="0"/>
                </a:cxn>
                <a:cxn ang="0">
                  <a:pos x="7" y="16"/>
                </a:cxn>
                <a:cxn ang="0">
                  <a:pos x="26" y="16"/>
                </a:cxn>
                <a:cxn ang="0">
                  <a:pos x="21" y="21"/>
                </a:cxn>
                <a:cxn ang="0">
                  <a:pos x="26" y="24"/>
                </a:cxn>
                <a:cxn ang="0">
                  <a:pos x="7" y="32"/>
                </a:cxn>
                <a:cxn ang="0">
                  <a:pos x="41" y="34"/>
                </a:cxn>
                <a:cxn ang="0">
                  <a:pos x="92" y="47"/>
                </a:cxn>
                <a:cxn ang="0">
                  <a:pos x="83" y="18"/>
                </a:cxn>
                <a:cxn ang="0">
                  <a:pos x="47" y="6"/>
                </a:cxn>
                <a:cxn ang="0">
                  <a:pos x="31" y="11"/>
                </a:cxn>
                <a:cxn ang="0">
                  <a:pos x="29" y="3"/>
                </a:cxn>
                <a:cxn ang="0">
                  <a:pos x="0" y="0"/>
                </a:cxn>
              </a:cxnLst>
              <a:rect l="0" t="0" r="r" b="b"/>
              <a:pathLst>
                <a:path w="93" h="48">
                  <a:moveTo>
                    <a:pt x="0" y="0"/>
                  </a:moveTo>
                  <a:lnTo>
                    <a:pt x="7" y="16"/>
                  </a:lnTo>
                  <a:lnTo>
                    <a:pt x="26" y="16"/>
                  </a:lnTo>
                  <a:lnTo>
                    <a:pt x="21" y="21"/>
                  </a:lnTo>
                  <a:lnTo>
                    <a:pt x="26" y="24"/>
                  </a:lnTo>
                  <a:lnTo>
                    <a:pt x="7" y="32"/>
                  </a:lnTo>
                  <a:lnTo>
                    <a:pt x="41" y="34"/>
                  </a:lnTo>
                  <a:lnTo>
                    <a:pt x="92" y="47"/>
                  </a:lnTo>
                  <a:lnTo>
                    <a:pt x="83" y="18"/>
                  </a:lnTo>
                  <a:lnTo>
                    <a:pt x="47" y="6"/>
                  </a:lnTo>
                  <a:lnTo>
                    <a:pt x="31" y="11"/>
                  </a:lnTo>
                  <a:lnTo>
                    <a:pt x="29" y="3"/>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4" name="Freeform 594"/>
            <p:cNvSpPr/>
            <p:nvPr/>
          </p:nvSpPr>
          <p:spPr bwMode="auto">
            <a:xfrm>
              <a:off x="1507" y="1039"/>
              <a:ext cx="55" cy="39"/>
            </a:xfrm>
            <a:custGeom>
              <a:avLst/>
              <a:gdLst/>
              <a:ahLst/>
              <a:cxnLst>
                <a:cxn ang="0">
                  <a:pos x="0" y="31"/>
                </a:cxn>
                <a:cxn ang="0">
                  <a:pos x="5" y="21"/>
                </a:cxn>
                <a:cxn ang="0">
                  <a:pos x="21" y="23"/>
                </a:cxn>
                <a:cxn ang="0">
                  <a:pos x="3" y="10"/>
                </a:cxn>
                <a:cxn ang="0">
                  <a:pos x="5" y="2"/>
                </a:cxn>
                <a:cxn ang="0">
                  <a:pos x="37" y="15"/>
                </a:cxn>
                <a:cxn ang="0">
                  <a:pos x="19" y="2"/>
                </a:cxn>
                <a:cxn ang="0">
                  <a:pos x="63" y="0"/>
                </a:cxn>
                <a:cxn ang="0">
                  <a:pos x="73" y="34"/>
                </a:cxn>
                <a:cxn ang="0">
                  <a:pos x="63" y="29"/>
                </a:cxn>
                <a:cxn ang="0">
                  <a:pos x="61" y="44"/>
                </a:cxn>
                <a:cxn ang="0">
                  <a:pos x="26" y="44"/>
                </a:cxn>
                <a:cxn ang="0">
                  <a:pos x="34" y="39"/>
                </a:cxn>
                <a:cxn ang="0">
                  <a:pos x="24" y="34"/>
                </a:cxn>
                <a:cxn ang="0">
                  <a:pos x="50" y="23"/>
                </a:cxn>
                <a:cxn ang="0">
                  <a:pos x="0" y="31"/>
                </a:cxn>
              </a:cxnLst>
              <a:rect l="0" t="0" r="r" b="b"/>
              <a:pathLst>
                <a:path w="74" h="45">
                  <a:moveTo>
                    <a:pt x="0" y="31"/>
                  </a:moveTo>
                  <a:lnTo>
                    <a:pt x="5" y="21"/>
                  </a:lnTo>
                  <a:lnTo>
                    <a:pt x="21" y="23"/>
                  </a:lnTo>
                  <a:lnTo>
                    <a:pt x="3" y="10"/>
                  </a:lnTo>
                  <a:lnTo>
                    <a:pt x="5" y="2"/>
                  </a:lnTo>
                  <a:lnTo>
                    <a:pt x="37" y="15"/>
                  </a:lnTo>
                  <a:lnTo>
                    <a:pt x="19" y="2"/>
                  </a:lnTo>
                  <a:lnTo>
                    <a:pt x="63" y="0"/>
                  </a:lnTo>
                  <a:lnTo>
                    <a:pt x="73" y="34"/>
                  </a:lnTo>
                  <a:lnTo>
                    <a:pt x="63" y="29"/>
                  </a:lnTo>
                  <a:lnTo>
                    <a:pt x="61" y="44"/>
                  </a:lnTo>
                  <a:lnTo>
                    <a:pt x="26" y="44"/>
                  </a:lnTo>
                  <a:lnTo>
                    <a:pt x="34" y="39"/>
                  </a:lnTo>
                  <a:lnTo>
                    <a:pt x="24" y="34"/>
                  </a:lnTo>
                  <a:lnTo>
                    <a:pt x="50" y="23"/>
                  </a:lnTo>
                  <a:lnTo>
                    <a:pt x="0" y="3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5" name="Freeform 595"/>
            <p:cNvSpPr/>
            <p:nvPr/>
          </p:nvSpPr>
          <p:spPr bwMode="auto">
            <a:xfrm>
              <a:off x="1507" y="1105"/>
              <a:ext cx="65" cy="64"/>
            </a:xfrm>
            <a:custGeom>
              <a:avLst/>
              <a:gdLst/>
              <a:ahLst/>
              <a:cxnLst>
                <a:cxn ang="0">
                  <a:pos x="0" y="37"/>
                </a:cxn>
                <a:cxn ang="0">
                  <a:pos x="3" y="29"/>
                </a:cxn>
                <a:cxn ang="0">
                  <a:pos x="34" y="35"/>
                </a:cxn>
                <a:cxn ang="0">
                  <a:pos x="32" y="24"/>
                </a:cxn>
                <a:cxn ang="0">
                  <a:pos x="37" y="24"/>
                </a:cxn>
                <a:cxn ang="0">
                  <a:pos x="16" y="16"/>
                </a:cxn>
                <a:cxn ang="0">
                  <a:pos x="26" y="13"/>
                </a:cxn>
                <a:cxn ang="0">
                  <a:pos x="16" y="8"/>
                </a:cxn>
                <a:cxn ang="0">
                  <a:pos x="73" y="0"/>
                </a:cxn>
                <a:cxn ang="0">
                  <a:pos x="76" y="16"/>
                </a:cxn>
                <a:cxn ang="0">
                  <a:pos x="58" y="32"/>
                </a:cxn>
                <a:cxn ang="0">
                  <a:pos x="84" y="35"/>
                </a:cxn>
                <a:cxn ang="0">
                  <a:pos x="87" y="61"/>
                </a:cxn>
                <a:cxn ang="0">
                  <a:pos x="50" y="74"/>
                </a:cxn>
                <a:cxn ang="0">
                  <a:pos x="34" y="50"/>
                </a:cxn>
                <a:cxn ang="0">
                  <a:pos x="0" y="37"/>
                </a:cxn>
              </a:cxnLst>
              <a:rect l="0" t="0" r="r" b="b"/>
              <a:pathLst>
                <a:path w="88" h="75">
                  <a:moveTo>
                    <a:pt x="0" y="37"/>
                  </a:moveTo>
                  <a:lnTo>
                    <a:pt x="3" y="29"/>
                  </a:lnTo>
                  <a:lnTo>
                    <a:pt x="34" y="35"/>
                  </a:lnTo>
                  <a:lnTo>
                    <a:pt x="32" y="24"/>
                  </a:lnTo>
                  <a:lnTo>
                    <a:pt x="37" y="24"/>
                  </a:lnTo>
                  <a:lnTo>
                    <a:pt x="16" y="16"/>
                  </a:lnTo>
                  <a:lnTo>
                    <a:pt x="26" y="13"/>
                  </a:lnTo>
                  <a:lnTo>
                    <a:pt x="16" y="8"/>
                  </a:lnTo>
                  <a:lnTo>
                    <a:pt x="73" y="0"/>
                  </a:lnTo>
                  <a:lnTo>
                    <a:pt x="76" y="16"/>
                  </a:lnTo>
                  <a:lnTo>
                    <a:pt x="58" y="32"/>
                  </a:lnTo>
                  <a:lnTo>
                    <a:pt x="84" y="35"/>
                  </a:lnTo>
                  <a:lnTo>
                    <a:pt x="87" y="61"/>
                  </a:lnTo>
                  <a:lnTo>
                    <a:pt x="50" y="74"/>
                  </a:lnTo>
                  <a:lnTo>
                    <a:pt x="34" y="50"/>
                  </a:lnTo>
                  <a:lnTo>
                    <a:pt x="0" y="3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6" name="Freeform 596"/>
            <p:cNvSpPr/>
            <p:nvPr/>
          </p:nvSpPr>
          <p:spPr bwMode="auto">
            <a:xfrm>
              <a:off x="1552" y="976"/>
              <a:ext cx="40" cy="29"/>
            </a:xfrm>
            <a:custGeom>
              <a:avLst/>
              <a:gdLst/>
              <a:ahLst/>
              <a:cxnLst>
                <a:cxn ang="0">
                  <a:pos x="0" y="0"/>
                </a:cxn>
                <a:cxn ang="0">
                  <a:pos x="5" y="21"/>
                </a:cxn>
                <a:cxn ang="0">
                  <a:pos x="23" y="24"/>
                </a:cxn>
                <a:cxn ang="0">
                  <a:pos x="5" y="27"/>
                </a:cxn>
                <a:cxn ang="0">
                  <a:pos x="18" y="34"/>
                </a:cxn>
                <a:cxn ang="0">
                  <a:pos x="49" y="32"/>
                </a:cxn>
                <a:cxn ang="0">
                  <a:pos x="52" y="19"/>
                </a:cxn>
                <a:cxn ang="0">
                  <a:pos x="0" y="0"/>
                </a:cxn>
              </a:cxnLst>
              <a:rect l="0" t="0" r="r" b="b"/>
              <a:pathLst>
                <a:path w="53" h="35">
                  <a:moveTo>
                    <a:pt x="0" y="0"/>
                  </a:moveTo>
                  <a:lnTo>
                    <a:pt x="5" y="21"/>
                  </a:lnTo>
                  <a:lnTo>
                    <a:pt x="23" y="24"/>
                  </a:lnTo>
                  <a:lnTo>
                    <a:pt x="5" y="27"/>
                  </a:lnTo>
                  <a:lnTo>
                    <a:pt x="18" y="34"/>
                  </a:lnTo>
                  <a:lnTo>
                    <a:pt x="49" y="32"/>
                  </a:lnTo>
                  <a:lnTo>
                    <a:pt x="52" y="19"/>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7" name="Freeform 597"/>
            <p:cNvSpPr/>
            <p:nvPr/>
          </p:nvSpPr>
          <p:spPr bwMode="auto">
            <a:xfrm>
              <a:off x="1574" y="906"/>
              <a:ext cx="122" cy="94"/>
            </a:xfrm>
            <a:custGeom>
              <a:avLst/>
              <a:gdLst/>
              <a:ahLst/>
              <a:cxnLst>
                <a:cxn ang="0">
                  <a:pos x="0" y="34"/>
                </a:cxn>
                <a:cxn ang="0">
                  <a:pos x="39" y="29"/>
                </a:cxn>
                <a:cxn ang="0">
                  <a:pos x="20" y="10"/>
                </a:cxn>
                <a:cxn ang="0">
                  <a:pos x="52" y="5"/>
                </a:cxn>
                <a:cxn ang="0">
                  <a:pos x="25" y="0"/>
                </a:cxn>
                <a:cxn ang="0">
                  <a:pos x="70" y="8"/>
                </a:cxn>
                <a:cxn ang="0">
                  <a:pos x="81" y="29"/>
                </a:cxn>
                <a:cxn ang="0">
                  <a:pos x="107" y="29"/>
                </a:cxn>
                <a:cxn ang="0">
                  <a:pos x="115" y="42"/>
                </a:cxn>
                <a:cxn ang="0">
                  <a:pos x="115" y="32"/>
                </a:cxn>
                <a:cxn ang="0">
                  <a:pos x="128" y="34"/>
                </a:cxn>
                <a:cxn ang="0">
                  <a:pos x="123" y="42"/>
                </a:cxn>
                <a:cxn ang="0">
                  <a:pos x="138" y="47"/>
                </a:cxn>
                <a:cxn ang="0">
                  <a:pos x="128" y="60"/>
                </a:cxn>
                <a:cxn ang="0">
                  <a:pos x="154" y="60"/>
                </a:cxn>
                <a:cxn ang="0">
                  <a:pos x="165" y="71"/>
                </a:cxn>
                <a:cxn ang="0">
                  <a:pos x="133" y="76"/>
                </a:cxn>
                <a:cxn ang="0">
                  <a:pos x="125" y="89"/>
                </a:cxn>
                <a:cxn ang="0">
                  <a:pos x="120" y="76"/>
                </a:cxn>
                <a:cxn ang="0">
                  <a:pos x="112" y="108"/>
                </a:cxn>
                <a:cxn ang="0">
                  <a:pos x="91" y="92"/>
                </a:cxn>
                <a:cxn ang="0">
                  <a:pos x="102" y="108"/>
                </a:cxn>
                <a:cxn ang="0">
                  <a:pos x="65" y="105"/>
                </a:cxn>
                <a:cxn ang="0">
                  <a:pos x="49" y="97"/>
                </a:cxn>
                <a:cxn ang="0">
                  <a:pos x="68" y="92"/>
                </a:cxn>
                <a:cxn ang="0">
                  <a:pos x="49" y="92"/>
                </a:cxn>
                <a:cxn ang="0">
                  <a:pos x="44" y="86"/>
                </a:cxn>
                <a:cxn ang="0">
                  <a:pos x="52" y="86"/>
                </a:cxn>
                <a:cxn ang="0">
                  <a:pos x="36" y="79"/>
                </a:cxn>
                <a:cxn ang="0">
                  <a:pos x="89" y="71"/>
                </a:cxn>
                <a:cxn ang="0">
                  <a:pos x="25" y="71"/>
                </a:cxn>
                <a:cxn ang="0">
                  <a:pos x="13" y="63"/>
                </a:cxn>
                <a:cxn ang="0">
                  <a:pos x="36" y="58"/>
                </a:cxn>
                <a:cxn ang="0">
                  <a:pos x="2" y="47"/>
                </a:cxn>
                <a:cxn ang="0">
                  <a:pos x="10" y="47"/>
                </a:cxn>
                <a:cxn ang="0">
                  <a:pos x="2" y="39"/>
                </a:cxn>
                <a:cxn ang="0">
                  <a:pos x="39" y="39"/>
                </a:cxn>
                <a:cxn ang="0">
                  <a:pos x="0" y="34"/>
                </a:cxn>
              </a:cxnLst>
              <a:rect l="0" t="0" r="r" b="b"/>
              <a:pathLst>
                <a:path w="166" h="109">
                  <a:moveTo>
                    <a:pt x="0" y="34"/>
                  </a:moveTo>
                  <a:lnTo>
                    <a:pt x="39" y="29"/>
                  </a:lnTo>
                  <a:lnTo>
                    <a:pt x="20" y="10"/>
                  </a:lnTo>
                  <a:lnTo>
                    <a:pt x="52" y="5"/>
                  </a:lnTo>
                  <a:lnTo>
                    <a:pt x="25" y="0"/>
                  </a:lnTo>
                  <a:lnTo>
                    <a:pt x="70" y="8"/>
                  </a:lnTo>
                  <a:lnTo>
                    <a:pt x="81" y="29"/>
                  </a:lnTo>
                  <a:lnTo>
                    <a:pt x="107" y="29"/>
                  </a:lnTo>
                  <a:lnTo>
                    <a:pt x="115" y="42"/>
                  </a:lnTo>
                  <a:lnTo>
                    <a:pt x="115" y="32"/>
                  </a:lnTo>
                  <a:lnTo>
                    <a:pt x="128" y="34"/>
                  </a:lnTo>
                  <a:lnTo>
                    <a:pt x="123" y="42"/>
                  </a:lnTo>
                  <a:lnTo>
                    <a:pt x="138" y="47"/>
                  </a:lnTo>
                  <a:lnTo>
                    <a:pt x="128" y="60"/>
                  </a:lnTo>
                  <a:lnTo>
                    <a:pt x="154" y="60"/>
                  </a:lnTo>
                  <a:lnTo>
                    <a:pt x="165" y="71"/>
                  </a:lnTo>
                  <a:lnTo>
                    <a:pt x="133" y="76"/>
                  </a:lnTo>
                  <a:lnTo>
                    <a:pt x="125" y="89"/>
                  </a:lnTo>
                  <a:lnTo>
                    <a:pt x="120" y="76"/>
                  </a:lnTo>
                  <a:lnTo>
                    <a:pt x="112" y="108"/>
                  </a:lnTo>
                  <a:lnTo>
                    <a:pt x="91" y="92"/>
                  </a:lnTo>
                  <a:lnTo>
                    <a:pt x="102" y="108"/>
                  </a:lnTo>
                  <a:lnTo>
                    <a:pt x="65" y="105"/>
                  </a:lnTo>
                  <a:lnTo>
                    <a:pt x="49" y="97"/>
                  </a:lnTo>
                  <a:lnTo>
                    <a:pt x="68" y="92"/>
                  </a:lnTo>
                  <a:lnTo>
                    <a:pt x="49" y="92"/>
                  </a:lnTo>
                  <a:lnTo>
                    <a:pt x="44" y="86"/>
                  </a:lnTo>
                  <a:lnTo>
                    <a:pt x="52" y="86"/>
                  </a:lnTo>
                  <a:lnTo>
                    <a:pt x="36" y="79"/>
                  </a:lnTo>
                  <a:lnTo>
                    <a:pt x="89" y="71"/>
                  </a:lnTo>
                  <a:lnTo>
                    <a:pt x="25" y="71"/>
                  </a:lnTo>
                  <a:lnTo>
                    <a:pt x="13" y="63"/>
                  </a:lnTo>
                  <a:lnTo>
                    <a:pt x="36" y="58"/>
                  </a:lnTo>
                  <a:lnTo>
                    <a:pt x="2" y="47"/>
                  </a:lnTo>
                  <a:lnTo>
                    <a:pt x="10" y="47"/>
                  </a:lnTo>
                  <a:lnTo>
                    <a:pt x="2" y="39"/>
                  </a:lnTo>
                  <a:lnTo>
                    <a:pt x="39" y="39"/>
                  </a:lnTo>
                  <a:lnTo>
                    <a:pt x="0" y="3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8" name="Freeform 598"/>
            <p:cNvSpPr/>
            <p:nvPr/>
          </p:nvSpPr>
          <p:spPr bwMode="auto">
            <a:xfrm>
              <a:off x="1574" y="1066"/>
              <a:ext cx="29" cy="21"/>
            </a:xfrm>
            <a:custGeom>
              <a:avLst/>
              <a:gdLst/>
              <a:ahLst/>
              <a:cxnLst>
                <a:cxn ang="0">
                  <a:pos x="0" y="16"/>
                </a:cxn>
                <a:cxn ang="0">
                  <a:pos x="7" y="0"/>
                </a:cxn>
                <a:cxn ang="0">
                  <a:pos x="34" y="3"/>
                </a:cxn>
                <a:cxn ang="0">
                  <a:pos x="39" y="24"/>
                </a:cxn>
                <a:cxn ang="0">
                  <a:pos x="0" y="16"/>
                </a:cxn>
              </a:cxnLst>
              <a:rect l="0" t="0" r="r" b="b"/>
              <a:pathLst>
                <a:path w="40" h="25">
                  <a:moveTo>
                    <a:pt x="0" y="16"/>
                  </a:moveTo>
                  <a:lnTo>
                    <a:pt x="7" y="0"/>
                  </a:lnTo>
                  <a:lnTo>
                    <a:pt x="34" y="3"/>
                  </a:lnTo>
                  <a:lnTo>
                    <a:pt x="39" y="24"/>
                  </a:lnTo>
                  <a:lnTo>
                    <a:pt x="0" y="1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599" name="Freeform 599"/>
            <p:cNvSpPr/>
            <p:nvPr/>
          </p:nvSpPr>
          <p:spPr bwMode="auto">
            <a:xfrm>
              <a:off x="1579" y="1104"/>
              <a:ext cx="60" cy="47"/>
            </a:xfrm>
            <a:custGeom>
              <a:avLst/>
              <a:gdLst/>
              <a:ahLst/>
              <a:cxnLst>
                <a:cxn ang="0">
                  <a:pos x="0" y="7"/>
                </a:cxn>
                <a:cxn ang="0">
                  <a:pos x="3" y="37"/>
                </a:cxn>
                <a:cxn ang="0">
                  <a:pos x="13" y="39"/>
                </a:cxn>
                <a:cxn ang="0">
                  <a:pos x="8" y="55"/>
                </a:cxn>
                <a:cxn ang="0">
                  <a:pos x="21" y="55"/>
                </a:cxn>
                <a:cxn ang="0">
                  <a:pos x="35" y="42"/>
                </a:cxn>
                <a:cxn ang="0">
                  <a:pos x="21" y="37"/>
                </a:cxn>
                <a:cxn ang="0">
                  <a:pos x="55" y="37"/>
                </a:cxn>
                <a:cxn ang="0">
                  <a:pos x="79" y="2"/>
                </a:cxn>
                <a:cxn ang="0">
                  <a:pos x="6" y="0"/>
                </a:cxn>
                <a:cxn ang="0">
                  <a:pos x="18" y="10"/>
                </a:cxn>
                <a:cxn ang="0">
                  <a:pos x="0" y="7"/>
                </a:cxn>
              </a:cxnLst>
              <a:rect l="0" t="0" r="r" b="b"/>
              <a:pathLst>
                <a:path w="80" h="56">
                  <a:moveTo>
                    <a:pt x="0" y="7"/>
                  </a:moveTo>
                  <a:lnTo>
                    <a:pt x="3" y="37"/>
                  </a:lnTo>
                  <a:lnTo>
                    <a:pt x="13" y="39"/>
                  </a:lnTo>
                  <a:lnTo>
                    <a:pt x="8" y="55"/>
                  </a:lnTo>
                  <a:lnTo>
                    <a:pt x="21" y="55"/>
                  </a:lnTo>
                  <a:lnTo>
                    <a:pt x="35" y="42"/>
                  </a:lnTo>
                  <a:lnTo>
                    <a:pt x="21" y="37"/>
                  </a:lnTo>
                  <a:lnTo>
                    <a:pt x="55" y="37"/>
                  </a:lnTo>
                  <a:lnTo>
                    <a:pt x="79" y="2"/>
                  </a:lnTo>
                  <a:lnTo>
                    <a:pt x="6" y="0"/>
                  </a:lnTo>
                  <a:lnTo>
                    <a:pt x="18" y="10"/>
                  </a:lnTo>
                  <a:lnTo>
                    <a:pt x="0" y="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0" name="Freeform 600"/>
            <p:cNvSpPr/>
            <p:nvPr/>
          </p:nvSpPr>
          <p:spPr bwMode="auto">
            <a:xfrm>
              <a:off x="1622" y="850"/>
              <a:ext cx="332" cy="201"/>
            </a:xfrm>
            <a:custGeom>
              <a:avLst/>
              <a:gdLst/>
              <a:ahLst/>
              <a:cxnLst>
                <a:cxn ang="0">
                  <a:pos x="24" y="66"/>
                </a:cxn>
                <a:cxn ang="0">
                  <a:pos x="45" y="69"/>
                </a:cxn>
                <a:cxn ang="0">
                  <a:pos x="107" y="69"/>
                </a:cxn>
                <a:cxn ang="0">
                  <a:pos x="94" y="76"/>
                </a:cxn>
                <a:cxn ang="0">
                  <a:pos x="81" y="92"/>
                </a:cxn>
                <a:cxn ang="0">
                  <a:pos x="123" y="92"/>
                </a:cxn>
                <a:cxn ang="0">
                  <a:pos x="171" y="71"/>
                </a:cxn>
                <a:cxn ang="0">
                  <a:pos x="239" y="76"/>
                </a:cxn>
                <a:cxn ang="0">
                  <a:pos x="173" y="124"/>
                </a:cxn>
                <a:cxn ang="0">
                  <a:pos x="79" y="100"/>
                </a:cxn>
                <a:cxn ang="0">
                  <a:pos x="79" y="116"/>
                </a:cxn>
                <a:cxn ang="0">
                  <a:pos x="152" y="145"/>
                </a:cxn>
                <a:cxn ang="0">
                  <a:pos x="97" y="147"/>
                </a:cxn>
                <a:cxn ang="0">
                  <a:pos x="87" y="166"/>
                </a:cxn>
                <a:cxn ang="0">
                  <a:pos x="105" y="158"/>
                </a:cxn>
                <a:cxn ang="0">
                  <a:pos x="89" y="179"/>
                </a:cxn>
                <a:cxn ang="0">
                  <a:pos x="102" y="192"/>
                </a:cxn>
                <a:cxn ang="0">
                  <a:pos x="107" y="197"/>
                </a:cxn>
                <a:cxn ang="0">
                  <a:pos x="73" y="205"/>
                </a:cxn>
                <a:cxn ang="0">
                  <a:pos x="47" y="216"/>
                </a:cxn>
                <a:cxn ang="0">
                  <a:pos x="94" y="231"/>
                </a:cxn>
                <a:cxn ang="0">
                  <a:pos x="126" y="226"/>
                </a:cxn>
                <a:cxn ang="0">
                  <a:pos x="139" y="223"/>
                </a:cxn>
                <a:cxn ang="0">
                  <a:pos x="157" y="234"/>
                </a:cxn>
                <a:cxn ang="0">
                  <a:pos x="186" y="213"/>
                </a:cxn>
                <a:cxn ang="0">
                  <a:pos x="200" y="197"/>
                </a:cxn>
                <a:cxn ang="0">
                  <a:pos x="233" y="179"/>
                </a:cxn>
                <a:cxn ang="0">
                  <a:pos x="247" y="168"/>
                </a:cxn>
                <a:cxn ang="0">
                  <a:pos x="249" y="150"/>
                </a:cxn>
                <a:cxn ang="0">
                  <a:pos x="205" y="140"/>
                </a:cxn>
                <a:cxn ang="0">
                  <a:pos x="205" y="134"/>
                </a:cxn>
                <a:cxn ang="0">
                  <a:pos x="294" y="124"/>
                </a:cxn>
                <a:cxn ang="0">
                  <a:pos x="318" y="105"/>
                </a:cxn>
                <a:cxn ang="0">
                  <a:pos x="401" y="64"/>
                </a:cxn>
                <a:cxn ang="0">
                  <a:pos x="333" y="61"/>
                </a:cxn>
                <a:cxn ang="0">
                  <a:pos x="448" y="35"/>
                </a:cxn>
                <a:cxn ang="0">
                  <a:pos x="411" y="11"/>
                </a:cxn>
                <a:cxn ang="0">
                  <a:pos x="265" y="0"/>
                </a:cxn>
                <a:cxn ang="0">
                  <a:pos x="247" y="5"/>
                </a:cxn>
                <a:cxn ang="0">
                  <a:pos x="220" y="27"/>
                </a:cxn>
                <a:cxn ang="0">
                  <a:pos x="171" y="19"/>
                </a:cxn>
                <a:cxn ang="0">
                  <a:pos x="131" y="19"/>
                </a:cxn>
                <a:cxn ang="0">
                  <a:pos x="157" y="45"/>
                </a:cxn>
                <a:cxn ang="0">
                  <a:pos x="94" y="45"/>
                </a:cxn>
              </a:cxnLst>
              <a:rect l="0" t="0" r="r" b="b"/>
              <a:pathLst>
                <a:path w="449" h="235">
                  <a:moveTo>
                    <a:pt x="0" y="56"/>
                  </a:moveTo>
                  <a:lnTo>
                    <a:pt x="37" y="56"/>
                  </a:lnTo>
                  <a:lnTo>
                    <a:pt x="24" y="66"/>
                  </a:lnTo>
                  <a:lnTo>
                    <a:pt x="81" y="61"/>
                  </a:lnTo>
                  <a:lnTo>
                    <a:pt x="29" y="66"/>
                  </a:lnTo>
                  <a:lnTo>
                    <a:pt x="45" y="69"/>
                  </a:lnTo>
                  <a:lnTo>
                    <a:pt x="29" y="71"/>
                  </a:lnTo>
                  <a:lnTo>
                    <a:pt x="37" y="76"/>
                  </a:lnTo>
                  <a:lnTo>
                    <a:pt x="107" y="69"/>
                  </a:lnTo>
                  <a:lnTo>
                    <a:pt x="37" y="79"/>
                  </a:lnTo>
                  <a:lnTo>
                    <a:pt x="65" y="92"/>
                  </a:lnTo>
                  <a:lnTo>
                    <a:pt x="94" y="76"/>
                  </a:lnTo>
                  <a:lnTo>
                    <a:pt x="141" y="74"/>
                  </a:lnTo>
                  <a:lnTo>
                    <a:pt x="94" y="79"/>
                  </a:lnTo>
                  <a:lnTo>
                    <a:pt x="81" y="92"/>
                  </a:lnTo>
                  <a:lnTo>
                    <a:pt x="113" y="95"/>
                  </a:lnTo>
                  <a:lnTo>
                    <a:pt x="141" y="79"/>
                  </a:lnTo>
                  <a:lnTo>
                    <a:pt x="123" y="92"/>
                  </a:lnTo>
                  <a:lnTo>
                    <a:pt x="141" y="92"/>
                  </a:lnTo>
                  <a:lnTo>
                    <a:pt x="176" y="84"/>
                  </a:lnTo>
                  <a:lnTo>
                    <a:pt x="171" y="71"/>
                  </a:lnTo>
                  <a:lnTo>
                    <a:pt x="207" y="61"/>
                  </a:lnTo>
                  <a:lnTo>
                    <a:pt x="181" y="84"/>
                  </a:lnTo>
                  <a:lnTo>
                    <a:pt x="239" y="76"/>
                  </a:lnTo>
                  <a:lnTo>
                    <a:pt x="126" y="100"/>
                  </a:lnTo>
                  <a:lnTo>
                    <a:pt x="152" y="124"/>
                  </a:lnTo>
                  <a:lnTo>
                    <a:pt x="173" y="124"/>
                  </a:lnTo>
                  <a:lnTo>
                    <a:pt x="163" y="129"/>
                  </a:lnTo>
                  <a:lnTo>
                    <a:pt x="115" y="103"/>
                  </a:lnTo>
                  <a:lnTo>
                    <a:pt x="79" y="100"/>
                  </a:lnTo>
                  <a:lnTo>
                    <a:pt x="79" y="111"/>
                  </a:lnTo>
                  <a:lnTo>
                    <a:pt x="94" y="113"/>
                  </a:lnTo>
                  <a:lnTo>
                    <a:pt x="79" y="116"/>
                  </a:lnTo>
                  <a:lnTo>
                    <a:pt x="126" y="142"/>
                  </a:lnTo>
                  <a:lnTo>
                    <a:pt x="102" y="145"/>
                  </a:lnTo>
                  <a:lnTo>
                    <a:pt x="152" y="145"/>
                  </a:lnTo>
                  <a:lnTo>
                    <a:pt x="126" y="150"/>
                  </a:lnTo>
                  <a:lnTo>
                    <a:pt x="139" y="158"/>
                  </a:lnTo>
                  <a:lnTo>
                    <a:pt x="97" y="147"/>
                  </a:lnTo>
                  <a:lnTo>
                    <a:pt x="73" y="152"/>
                  </a:lnTo>
                  <a:lnTo>
                    <a:pt x="63" y="174"/>
                  </a:lnTo>
                  <a:lnTo>
                    <a:pt x="87" y="166"/>
                  </a:lnTo>
                  <a:lnTo>
                    <a:pt x="84" y="174"/>
                  </a:lnTo>
                  <a:lnTo>
                    <a:pt x="92" y="174"/>
                  </a:lnTo>
                  <a:lnTo>
                    <a:pt x="105" y="158"/>
                  </a:lnTo>
                  <a:lnTo>
                    <a:pt x="100" y="171"/>
                  </a:lnTo>
                  <a:lnTo>
                    <a:pt x="115" y="174"/>
                  </a:lnTo>
                  <a:lnTo>
                    <a:pt x="89" y="179"/>
                  </a:lnTo>
                  <a:lnTo>
                    <a:pt x="102" y="179"/>
                  </a:lnTo>
                  <a:lnTo>
                    <a:pt x="92" y="181"/>
                  </a:lnTo>
                  <a:lnTo>
                    <a:pt x="102" y="192"/>
                  </a:lnTo>
                  <a:lnTo>
                    <a:pt x="123" y="189"/>
                  </a:lnTo>
                  <a:lnTo>
                    <a:pt x="139" y="176"/>
                  </a:lnTo>
                  <a:lnTo>
                    <a:pt x="107" y="197"/>
                  </a:lnTo>
                  <a:lnTo>
                    <a:pt x="79" y="181"/>
                  </a:lnTo>
                  <a:lnTo>
                    <a:pt x="50" y="184"/>
                  </a:lnTo>
                  <a:lnTo>
                    <a:pt x="73" y="205"/>
                  </a:lnTo>
                  <a:lnTo>
                    <a:pt x="37" y="213"/>
                  </a:lnTo>
                  <a:lnTo>
                    <a:pt x="39" y="226"/>
                  </a:lnTo>
                  <a:lnTo>
                    <a:pt x="47" y="216"/>
                  </a:lnTo>
                  <a:lnTo>
                    <a:pt x="47" y="226"/>
                  </a:lnTo>
                  <a:lnTo>
                    <a:pt x="76" y="221"/>
                  </a:lnTo>
                  <a:lnTo>
                    <a:pt x="94" y="231"/>
                  </a:lnTo>
                  <a:lnTo>
                    <a:pt x="105" y="228"/>
                  </a:lnTo>
                  <a:lnTo>
                    <a:pt x="97" y="221"/>
                  </a:lnTo>
                  <a:lnTo>
                    <a:pt x="126" y="226"/>
                  </a:lnTo>
                  <a:lnTo>
                    <a:pt x="123" y="216"/>
                  </a:lnTo>
                  <a:lnTo>
                    <a:pt x="131" y="226"/>
                  </a:lnTo>
                  <a:lnTo>
                    <a:pt x="139" y="223"/>
                  </a:lnTo>
                  <a:lnTo>
                    <a:pt x="136" y="218"/>
                  </a:lnTo>
                  <a:lnTo>
                    <a:pt x="157" y="223"/>
                  </a:lnTo>
                  <a:lnTo>
                    <a:pt x="157" y="234"/>
                  </a:lnTo>
                  <a:lnTo>
                    <a:pt x="197" y="223"/>
                  </a:lnTo>
                  <a:lnTo>
                    <a:pt x="202" y="213"/>
                  </a:lnTo>
                  <a:lnTo>
                    <a:pt x="186" y="213"/>
                  </a:lnTo>
                  <a:lnTo>
                    <a:pt x="183" y="202"/>
                  </a:lnTo>
                  <a:lnTo>
                    <a:pt x="141" y="202"/>
                  </a:lnTo>
                  <a:lnTo>
                    <a:pt x="200" y="197"/>
                  </a:lnTo>
                  <a:lnTo>
                    <a:pt x="207" y="189"/>
                  </a:lnTo>
                  <a:lnTo>
                    <a:pt x="200" y="179"/>
                  </a:lnTo>
                  <a:lnTo>
                    <a:pt x="233" y="179"/>
                  </a:lnTo>
                  <a:lnTo>
                    <a:pt x="239" y="174"/>
                  </a:lnTo>
                  <a:lnTo>
                    <a:pt x="217" y="171"/>
                  </a:lnTo>
                  <a:lnTo>
                    <a:pt x="247" y="168"/>
                  </a:lnTo>
                  <a:lnTo>
                    <a:pt x="225" y="163"/>
                  </a:lnTo>
                  <a:lnTo>
                    <a:pt x="252" y="155"/>
                  </a:lnTo>
                  <a:lnTo>
                    <a:pt x="249" y="150"/>
                  </a:lnTo>
                  <a:lnTo>
                    <a:pt x="207" y="147"/>
                  </a:lnTo>
                  <a:lnTo>
                    <a:pt x="231" y="142"/>
                  </a:lnTo>
                  <a:lnTo>
                    <a:pt x="205" y="140"/>
                  </a:lnTo>
                  <a:lnTo>
                    <a:pt x="252" y="145"/>
                  </a:lnTo>
                  <a:lnTo>
                    <a:pt x="252" y="137"/>
                  </a:lnTo>
                  <a:lnTo>
                    <a:pt x="205" y="134"/>
                  </a:lnTo>
                  <a:lnTo>
                    <a:pt x="265" y="129"/>
                  </a:lnTo>
                  <a:lnTo>
                    <a:pt x="252" y="116"/>
                  </a:lnTo>
                  <a:lnTo>
                    <a:pt x="294" y="124"/>
                  </a:lnTo>
                  <a:lnTo>
                    <a:pt x="310" y="111"/>
                  </a:lnTo>
                  <a:lnTo>
                    <a:pt x="286" y="108"/>
                  </a:lnTo>
                  <a:lnTo>
                    <a:pt x="318" y="105"/>
                  </a:lnTo>
                  <a:lnTo>
                    <a:pt x="312" y="98"/>
                  </a:lnTo>
                  <a:lnTo>
                    <a:pt x="325" y="100"/>
                  </a:lnTo>
                  <a:lnTo>
                    <a:pt x="401" y="64"/>
                  </a:lnTo>
                  <a:lnTo>
                    <a:pt x="318" y="74"/>
                  </a:lnTo>
                  <a:lnTo>
                    <a:pt x="364" y="61"/>
                  </a:lnTo>
                  <a:lnTo>
                    <a:pt x="333" y="61"/>
                  </a:lnTo>
                  <a:lnTo>
                    <a:pt x="330" y="53"/>
                  </a:lnTo>
                  <a:lnTo>
                    <a:pt x="380" y="56"/>
                  </a:lnTo>
                  <a:lnTo>
                    <a:pt x="448" y="35"/>
                  </a:lnTo>
                  <a:lnTo>
                    <a:pt x="448" y="27"/>
                  </a:lnTo>
                  <a:lnTo>
                    <a:pt x="417" y="27"/>
                  </a:lnTo>
                  <a:lnTo>
                    <a:pt x="411" y="11"/>
                  </a:lnTo>
                  <a:lnTo>
                    <a:pt x="333" y="22"/>
                  </a:lnTo>
                  <a:lnTo>
                    <a:pt x="370" y="8"/>
                  </a:lnTo>
                  <a:lnTo>
                    <a:pt x="265" y="0"/>
                  </a:lnTo>
                  <a:lnTo>
                    <a:pt x="257" y="8"/>
                  </a:lnTo>
                  <a:lnTo>
                    <a:pt x="265" y="16"/>
                  </a:lnTo>
                  <a:lnTo>
                    <a:pt x="247" y="5"/>
                  </a:lnTo>
                  <a:lnTo>
                    <a:pt x="200" y="5"/>
                  </a:lnTo>
                  <a:lnTo>
                    <a:pt x="233" y="22"/>
                  </a:lnTo>
                  <a:lnTo>
                    <a:pt x="220" y="27"/>
                  </a:lnTo>
                  <a:lnTo>
                    <a:pt x="205" y="11"/>
                  </a:lnTo>
                  <a:lnTo>
                    <a:pt x="163" y="8"/>
                  </a:lnTo>
                  <a:lnTo>
                    <a:pt x="171" y="19"/>
                  </a:lnTo>
                  <a:lnTo>
                    <a:pt x="139" y="16"/>
                  </a:lnTo>
                  <a:lnTo>
                    <a:pt x="157" y="24"/>
                  </a:lnTo>
                  <a:lnTo>
                    <a:pt x="131" y="19"/>
                  </a:lnTo>
                  <a:lnTo>
                    <a:pt x="136" y="24"/>
                  </a:lnTo>
                  <a:lnTo>
                    <a:pt x="123" y="27"/>
                  </a:lnTo>
                  <a:lnTo>
                    <a:pt x="157" y="45"/>
                  </a:lnTo>
                  <a:lnTo>
                    <a:pt x="84" y="27"/>
                  </a:lnTo>
                  <a:lnTo>
                    <a:pt x="65" y="35"/>
                  </a:lnTo>
                  <a:lnTo>
                    <a:pt x="94" y="45"/>
                  </a:lnTo>
                  <a:lnTo>
                    <a:pt x="47" y="37"/>
                  </a:lnTo>
                  <a:lnTo>
                    <a:pt x="0" y="5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1" name="Freeform 601"/>
            <p:cNvSpPr/>
            <p:nvPr/>
          </p:nvSpPr>
          <p:spPr bwMode="auto">
            <a:xfrm>
              <a:off x="1672" y="1285"/>
              <a:ext cx="73" cy="56"/>
            </a:xfrm>
            <a:custGeom>
              <a:avLst/>
              <a:gdLst/>
              <a:ahLst/>
              <a:cxnLst>
                <a:cxn ang="0">
                  <a:pos x="0" y="55"/>
                </a:cxn>
                <a:cxn ang="0">
                  <a:pos x="16" y="42"/>
                </a:cxn>
                <a:cxn ang="0">
                  <a:pos x="24" y="0"/>
                </a:cxn>
                <a:cxn ang="0">
                  <a:pos x="32" y="16"/>
                </a:cxn>
                <a:cxn ang="0">
                  <a:pos x="55" y="19"/>
                </a:cxn>
                <a:cxn ang="0">
                  <a:pos x="97" y="50"/>
                </a:cxn>
                <a:cxn ang="0">
                  <a:pos x="92" y="58"/>
                </a:cxn>
                <a:cxn ang="0">
                  <a:pos x="53" y="42"/>
                </a:cxn>
                <a:cxn ang="0">
                  <a:pos x="29" y="65"/>
                </a:cxn>
                <a:cxn ang="0">
                  <a:pos x="24" y="50"/>
                </a:cxn>
                <a:cxn ang="0">
                  <a:pos x="0" y="55"/>
                </a:cxn>
              </a:cxnLst>
              <a:rect l="0" t="0" r="r" b="b"/>
              <a:pathLst>
                <a:path w="98" h="66">
                  <a:moveTo>
                    <a:pt x="0" y="55"/>
                  </a:moveTo>
                  <a:lnTo>
                    <a:pt x="16" y="42"/>
                  </a:lnTo>
                  <a:lnTo>
                    <a:pt x="24" y="0"/>
                  </a:lnTo>
                  <a:lnTo>
                    <a:pt x="32" y="16"/>
                  </a:lnTo>
                  <a:lnTo>
                    <a:pt x="55" y="19"/>
                  </a:lnTo>
                  <a:lnTo>
                    <a:pt x="97" y="50"/>
                  </a:lnTo>
                  <a:lnTo>
                    <a:pt x="92" y="58"/>
                  </a:lnTo>
                  <a:lnTo>
                    <a:pt x="53" y="42"/>
                  </a:lnTo>
                  <a:lnTo>
                    <a:pt x="29" y="65"/>
                  </a:lnTo>
                  <a:lnTo>
                    <a:pt x="24" y="50"/>
                  </a:lnTo>
                  <a:lnTo>
                    <a:pt x="0" y="5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2" name="Freeform 602"/>
            <p:cNvSpPr/>
            <p:nvPr/>
          </p:nvSpPr>
          <p:spPr bwMode="auto">
            <a:xfrm>
              <a:off x="1978" y="1548"/>
              <a:ext cx="69" cy="84"/>
            </a:xfrm>
            <a:custGeom>
              <a:avLst/>
              <a:gdLst/>
              <a:ahLst/>
              <a:cxnLst>
                <a:cxn ang="0">
                  <a:pos x="0" y="76"/>
                </a:cxn>
                <a:cxn ang="0">
                  <a:pos x="39" y="6"/>
                </a:cxn>
                <a:cxn ang="0">
                  <a:pos x="52" y="0"/>
                </a:cxn>
                <a:cxn ang="0">
                  <a:pos x="37" y="40"/>
                </a:cxn>
                <a:cxn ang="0">
                  <a:pos x="47" y="32"/>
                </a:cxn>
                <a:cxn ang="0">
                  <a:pos x="58" y="45"/>
                </a:cxn>
                <a:cxn ang="0">
                  <a:pos x="84" y="45"/>
                </a:cxn>
                <a:cxn ang="0">
                  <a:pos x="76" y="61"/>
                </a:cxn>
                <a:cxn ang="0">
                  <a:pos x="89" y="61"/>
                </a:cxn>
                <a:cxn ang="0">
                  <a:pos x="81" y="74"/>
                </a:cxn>
                <a:cxn ang="0">
                  <a:pos x="92" y="66"/>
                </a:cxn>
                <a:cxn ang="0">
                  <a:pos x="94" y="79"/>
                </a:cxn>
                <a:cxn ang="0">
                  <a:pos x="84" y="97"/>
                </a:cxn>
                <a:cxn ang="0">
                  <a:pos x="84" y="85"/>
                </a:cxn>
                <a:cxn ang="0">
                  <a:pos x="76" y="92"/>
                </a:cxn>
                <a:cxn ang="0">
                  <a:pos x="76" y="71"/>
                </a:cxn>
                <a:cxn ang="0">
                  <a:pos x="52" y="92"/>
                </a:cxn>
                <a:cxn ang="0">
                  <a:pos x="66" y="79"/>
                </a:cxn>
                <a:cxn ang="0">
                  <a:pos x="44" y="79"/>
                </a:cxn>
                <a:cxn ang="0">
                  <a:pos x="50" y="74"/>
                </a:cxn>
                <a:cxn ang="0">
                  <a:pos x="0" y="76"/>
                </a:cxn>
              </a:cxnLst>
              <a:rect l="0" t="0" r="r" b="b"/>
              <a:pathLst>
                <a:path w="95" h="98">
                  <a:moveTo>
                    <a:pt x="0" y="76"/>
                  </a:moveTo>
                  <a:lnTo>
                    <a:pt x="39" y="6"/>
                  </a:lnTo>
                  <a:lnTo>
                    <a:pt x="52" y="0"/>
                  </a:lnTo>
                  <a:lnTo>
                    <a:pt x="37" y="40"/>
                  </a:lnTo>
                  <a:lnTo>
                    <a:pt x="47" y="32"/>
                  </a:lnTo>
                  <a:lnTo>
                    <a:pt x="58" y="45"/>
                  </a:lnTo>
                  <a:lnTo>
                    <a:pt x="84" y="45"/>
                  </a:lnTo>
                  <a:lnTo>
                    <a:pt x="76" y="61"/>
                  </a:lnTo>
                  <a:lnTo>
                    <a:pt x="89" y="61"/>
                  </a:lnTo>
                  <a:lnTo>
                    <a:pt x="81" y="74"/>
                  </a:lnTo>
                  <a:lnTo>
                    <a:pt x="92" y="66"/>
                  </a:lnTo>
                  <a:lnTo>
                    <a:pt x="94" y="79"/>
                  </a:lnTo>
                  <a:lnTo>
                    <a:pt x="84" y="97"/>
                  </a:lnTo>
                  <a:lnTo>
                    <a:pt x="84" y="85"/>
                  </a:lnTo>
                  <a:lnTo>
                    <a:pt x="76" y="92"/>
                  </a:lnTo>
                  <a:lnTo>
                    <a:pt x="76" y="71"/>
                  </a:lnTo>
                  <a:lnTo>
                    <a:pt x="52" y="92"/>
                  </a:lnTo>
                  <a:lnTo>
                    <a:pt x="66" y="79"/>
                  </a:lnTo>
                  <a:lnTo>
                    <a:pt x="44" y="79"/>
                  </a:lnTo>
                  <a:lnTo>
                    <a:pt x="50" y="74"/>
                  </a:lnTo>
                  <a:lnTo>
                    <a:pt x="0" y="7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3" name="Freeform 603"/>
            <p:cNvSpPr/>
            <p:nvPr/>
          </p:nvSpPr>
          <p:spPr bwMode="auto">
            <a:xfrm>
              <a:off x="1800" y="2483"/>
              <a:ext cx="91" cy="529"/>
            </a:xfrm>
            <a:custGeom>
              <a:avLst/>
              <a:gdLst/>
              <a:ahLst/>
              <a:cxnLst>
                <a:cxn ang="0">
                  <a:pos x="0" y="485"/>
                </a:cxn>
                <a:cxn ang="0">
                  <a:pos x="8" y="467"/>
                </a:cxn>
                <a:cxn ang="0">
                  <a:pos x="24" y="478"/>
                </a:cxn>
                <a:cxn ang="0">
                  <a:pos x="42" y="446"/>
                </a:cxn>
                <a:cxn ang="0">
                  <a:pos x="35" y="433"/>
                </a:cxn>
                <a:cxn ang="0">
                  <a:pos x="47" y="391"/>
                </a:cxn>
                <a:cxn ang="0">
                  <a:pos x="24" y="385"/>
                </a:cxn>
                <a:cxn ang="0">
                  <a:pos x="29" y="315"/>
                </a:cxn>
                <a:cxn ang="0">
                  <a:pos x="58" y="241"/>
                </a:cxn>
                <a:cxn ang="0">
                  <a:pos x="55" y="181"/>
                </a:cxn>
                <a:cxn ang="0">
                  <a:pos x="79" y="63"/>
                </a:cxn>
                <a:cxn ang="0">
                  <a:pos x="74" y="8"/>
                </a:cxn>
                <a:cxn ang="0">
                  <a:pos x="87" y="0"/>
                </a:cxn>
                <a:cxn ang="0">
                  <a:pos x="100" y="27"/>
                </a:cxn>
                <a:cxn ang="0">
                  <a:pos x="111" y="81"/>
                </a:cxn>
                <a:cxn ang="0">
                  <a:pos x="121" y="81"/>
                </a:cxn>
                <a:cxn ang="0">
                  <a:pos x="121" y="100"/>
                </a:cxn>
                <a:cxn ang="0">
                  <a:pos x="103" y="108"/>
                </a:cxn>
                <a:cxn ang="0">
                  <a:pos x="103" y="145"/>
                </a:cxn>
                <a:cxn ang="0">
                  <a:pos x="87" y="163"/>
                </a:cxn>
                <a:cxn ang="0">
                  <a:pos x="74" y="215"/>
                </a:cxn>
                <a:cxn ang="0">
                  <a:pos x="82" y="262"/>
                </a:cxn>
                <a:cxn ang="0">
                  <a:pos x="63" y="304"/>
                </a:cxn>
                <a:cxn ang="0">
                  <a:pos x="50" y="407"/>
                </a:cxn>
                <a:cxn ang="0">
                  <a:pos x="60" y="446"/>
                </a:cxn>
                <a:cxn ang="0">
                  <a:pos x="50" y="449"/>
                </a:cxn>
                <a:cxn ang="0">
                  <a:pos x="55" y="480"/>
                </a:cxn>
                <a:cxn ang="0">
                  <a:pos x="32" y="545"/>
                </a:cxn>
                <a:cxn ang="0">
                  <a:pos x="35" y="559"/>
                </a:cxn>
                <a:cxn ang="0">
                  <a:pos x="45" y="556"/>
                </a:cxn>
                <a:cxn ang="0">
                  <a:pos x="50" y="582"/>
                </a:cxn>
                <a:cxn ang="0">
                  <a:pos x="103" y="588"/>
                </a:cxn>
                <a:cxn ang="0">
                  <a:pos x="69" y="596"/>
                </a:cxn>
                <a:cxn ang="0">
                  <a:pos x="63" y="619"/>
                </a:cxn>
                <a:cxn ang="0">
                  <a:pos x="47" y="614"/>
                </a:cxn>
                <a:cxn ang="0">
                  <a:pos x="63" y="598"/>
                </a:cxn>
                <a:cxn ang="0">
                  <a:pos x="40" y="593"/>
                </a:cxn>
                <a:cxn ang="0">
                  <a:pos x="37" y="574"/>
                </a:cxn>
                <a:cxn ang="0">
                  <a:pos x="32" y="582"/>
                </a:cxn>
                <a:cxn ang="0">
                  <a:pos x="18" y="564"/>
                </a:cxn>
                <a:cxn ang="0">
                  <a:pos x="24" y="556"/>
                </a:cxn>
                <a:cxn ang="0">
                  <a:pos x="13" y="545"/>
                </a:cxn>
                <a:cxn ang="0">
                  <a:pos x="24" y="535"/>
                </a:cxn>
                <a:cxn ang="0">
                  <a:pos x="13" y="503"/>
                </a:cxn>
                <a:cxn ang="0">
                  <a:pos x="32" y="509"/>
                </a:cxn>
                <a:cxn ang="0">
                  <a:pos x="13" y="496"/>
                </a:cxn>
                <a:cxn ang="0">
                  <a:pos x="18" y="480"/>
                </a:cxn>
                <a:cxn ang="0">
                  <a:pos x="0" y="485"/>
                </a:cxn>
              </a:cxnLst>
              <a:rect l="0" t="0" r="r" b="b"/>
              <a:pathLst>
                <a:path w="122" h="620">
                  <a:moveTo>
                    <a:pt x="0" y="485"/>
                  </a:moveTo>
                  <a:lnTo>
                    <a:pt x="8" y="467"/>
                  </a:lnTo>
                  <a:lnTo>
                    <a:pt x="24" y="478"/>
                  </a:lnTo>
                  <a:lnTo>
                    <a:pt x="42" y="446"/>
                  </a:lnTo>
                  <a:lnTo>
                    <a:pt x="35" y="433"/>
                  </a:lnTo>
                  <a:lnTo>
                    <a:pt x="47" y="391"/>
                  </a:lnTo>
                  <a:lnTo>
                    <a:pt x="24" y="385"/>
                  </a:lnTo>
                  <a:lnTo>
                    <a:pt x="29" y="315"/>
                  </a:lnTo>
                  <a:lnTo>
                    <a:pt x="58" y="241"/>
                  </a:lnTo>
                  <a:lnTo>
                    <a:pt x="55" y="181"/>
                  </a:lnTo>
                  <a:lnTo>
                    <a:pt x="79" y="63"/>
                  </a:lnTo>
                  <a:lnTo>
                    <a:pt x="74" y="8"/>
                  </a:lnTo>
                  <a:lnTo>
                    <a:pt x="87" y="0"/>
                  </a:lnTo>
                  <a:lnTo>
                    <a:pt x="100" y="27"/>
                  </a:lnTo>
                  <a:lnTo>
                    <a:pt x="111" y="81"/>
                  </a:lnTo>
                  <a:lnTo>
                    <a:pt x="121" y="81"/>
                  </a:lnTo>
                  <a:lnTo>
                    <a:pt x="121" y="100"/>
                  </a:lnTo>
                  <a:lnTo>
                    <a:pt x="103" y="108"/>
                  </a:lnTo>
                  <a:lnTo>
                    <a:pt x="103" y="145"/>
                  </a:lnTo>
                  <a:lnTo>
                    <a:pt x="87" y="163"/>
                  </a:lnTo>
                  <a:lnTo>
                    <a:pt x="74" y="215"/>
                  </a:lnTo>
                  <a:lnTo>
                    <a:pt x="82" y="262"/>
                  </a:lnTo>
                  <a:lnTo>
                    <a:pt x="63" y="304"/>
                  </a:lnTo>
                  <a:lnTo>
                    <a:pt x="50" y="407"/>
                  </a:lnTo>
                  <a:lnTo>
                    <a:pt x="60" y="446"/>
                  </a:lnTo>
                  <a:lnTo>
                    <a:pt x="50" y="449"/>
                  </a:lnTo>
                  <a:lnTo>
                    <a:pt x="55" y="480"/>
                  </a:lnTo>
                  <a:lnTo>
                    <a:pt x="32" y="545"/>
                  </a:lnTo>
                  <a:lnTo>
                    <a:pt x="35" y="559"/>
                  </a:lnTo>
                  <a:lnTo>
                    <a:pt x="45" y="556"/>
                  </a:lnTo>
                  <a:lnTo>
                    <a:pt x="50" y="582"/>
                  </a:lnTo>
                  <a:lnTo>
                    <a:pt x="103" y="588"/>
                  </a:lnTo>
                  <a:lnTo>
                    <a:pt x="69" y="596"/>
                  </a:lnTo>
                  <a:lnTo>
                    <a:pt x="63" y="619"/>
                  </a:lnTo>
                  <a:lnTo>
                    <a:pt x="47" y="614"/>
                  </a:lnTo>
                  <a:lnTo>
                    <a:pt x="63" y="598"/>
                  </a:lnTo>
                  <a:lnTo>
                    <a:pt x="40" y="593"/>
                  </a:lnTo>
                  <a:lnTo>
                    <a:pt x="37" y="574"/>
                  </a:lnTo>
                  <a:lnTo>
                    <a:pt x="32" y="582"/>
                  </a:lnTo>
                  <a:lnTo>
                    <a:pt x="18" y="564"/>
                  </a:lnTo>
                  <a:lnTo>
                    <a:pt x="24" y="556"/>
                  </a:lnTo>
                  <a:lnTo>
                    <a:pt x="13" y="545"/>
                  </a:lnTo>
                  <a:lnTo>
                    <a:pt x="24" y="535"/>
                  </a:lnTo>
                  <a:lnTo>
                    <a:pt x="13" y="503"/>
                  </a:lnTo>
                  <a:lnTo>
                    <a:pt x="32" y="509"/>
                  </a:lnTo>
                  <a:lnTo>
                    <a:pt x="13" y="496"/>
                  </a:lnTo>
                  <a:lnTo>
                    <a:pt x="18" y="480"/>
                  </a:lnTo>
                  <a:lnTo>
                    <a:pt x="0" y="48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4" name="Freeform 604"/>
            <p:cNvSpPr/>
            <p:nvPr/>
          </p:nvSpPr>
          <p:spPr bwMode="auto">
            <a:xfrm>
              <a:off x="1845" y="2989"/>
              <a:ext cx="30" cy="40"/>
            </a:xfrm>
            <a:custGeom>
              <a:avLst/>
              <a:gdLst/>
              <a:ahLst/>
              <a:cxnLst>
                <a:cxn ang="0">
                  <a:pos x="0" y="39"/>
                </a:cxn>
                <a:cxn ang="0">
                  <a:pos x="9" y="31"/>
                </a:cxn>
                <a:cxn ang="0">
                  <a:pos x="29" y="37"/>
                </a:cxn>
                <a:cxn ang="0">
                  <a:pos x="19" y="23"/>
                </a:cxn>
                <a:cxn ang="0">
                  <a:pos x="29" y="18"/>
                </a:cxn>
                <a:cxn ang="0">
                  <a:pos x="17" y="15"/>
                </a:cxn>
                <a:cxn ang="0">
                  <a:pos x="17" y="3"/>
                </a:cxn>
                <a:cxn ang="0">
                  <a:pos x="40" y="0"/>
                </a:cxn>
                <a:cxn ang="0">
                  <a:pos x="40" y="45"/>
                </a:cxn>
                <a:cxn ang="0">
                  <a:pos x="0" y="39"/>
                </a:cxn>
              </a:cxnLst>
              <a:rect l="0" t="0" r="r" b="b"/>
              <a:pathLst>
                <a:path w="41" h="46">
                  <a:moveTo>
                    <a:pt x="0" y="39"/>
                  </a:moveTo>
                  <a:lnTo>
                    <a:pt x="9" y="31"/>
                  </a:lnTo>
                  <a:lnTo>
                    <a:pt x="29" y="37"/>
                  </a:lnTo>
                  <a:lnTo>
                    <a:pt x="19" y="23"/>
                  </a:lnTo>
                  <a:lnTo>
                    <a:pt x="29" y="18"/>
                  </a:lnTo>
                  <a:lnTo>
                    <a:pt x="17" y="15"/>
                  </a:lnTo>
                  <a:lnTo>
                    <a:pt x="17" y="3"/>
                  </a:lnTo>
                  <a:lnTo>
                    <a:pt x="40" y="0"/>
                  </a:lnTo>
                  <a:lnTo>
                    <a:pt x="40" y="45"/>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5" name="Freeform 605"/>
            <p:cNvSpPr/>
            <p:nvPr/>
          </p:nvSpPr>
          <p:spPr bwMode="auto">
            <a:xfrm>
              <a:off x="1763" y="2105"/>
              <a:ext cx="131" cy="209"/>
            </a:xfrm>
            <a:custGeom>
              <a:avLst/>
              <a:gdLst/>
              <a:ahLst/>
              <a:cxnLst>
                <a:cxn ang="0">
                  <a:pos x="0" y="163"/>
                </a:cxn>
                <a:cxn ang="0">
                  <a:pos x="24" y="178"/>
                </a:cxn>
                <a:cxn ang="0">
                  <a:pos x="53" y="186"/>
                </a:cxn>
                <a:cxn ang="0">
                  <a:pos x="87" y="218"/>
                </a:cxn>
                <a:cxn ang="0">
                  <a:pos x="127" y="223"/>
                </a:cxn>
                <a:cxn ang="0">
                  <a:pos x="124" y="239"/>
                </a:cxn>
                <a:cxn ang="0">
                  <a:pos x="132" y="244"/>
                </a:cxn>
                <a:cxn ang="0">
                  <a:pos x="139" y="202"/>
                </a:cxn>
                <a:cxn ang="0">
                  <a:pos x="129" y="176"/>
                </a:cxn>
                <a:cxn ang="0">
                  <a:pos x="142" y="173"/>
                </a:cxn>
                <a:cxn ang="0">
                  <a:pos x="132" y="158"/>
                </a:cxn>
                <a:cxn ang="0">
                  <a:pos x="168" y="155"/>
                </a:cxn>
                <a:cxn ang="0">
                  <a:pos x="176" y="163"/>
                </a:cxn>
                <a:cxn ang="0">
                  <a:pos x="163" y="144"/>
                </a:cxn>
                <a:cxn ang="0">
                  <a:pos x="168" y="92"/>
                </a:cxn>
                <a:cxn ang="0">
                  <a:pos x="139" y="92"/>
                </a:cxn>
                <a:cxn ang="0">
                  <a:pos x="129" y="82"/>
                </a:cxn>
                <a:cxn ang="0">
                  <a:pos x="100" y="79"/>
                </a:cxn>
                <a:cxn ang="0">
                  <a:pos x="82" y="48"/>
                </a:cxn>
                <a:cxn ang="0">
                  <a:pos x="110" y="8"/>
                </a:cxn>
                <a:cxn ang="0">
                  <a:pos x="105" y="0"/>
                </a:cxn>
                <a:cxn ang="0">
                  <a:pos x="56" y="19"/>
                </a:cxn>
                <a:cxn ang="0">
                  <a:pos x="29" y="66"/>
                </a:cxn>
                <a:cxn ang="0">
                  <a:pos x="21" y="55"/>
                </a:cxn>
                <a:cxn ang="0">
                  <a:pos x="14" y="76"/>
                </a:cxn>
                <a:cxn ang="0">
                  <a:pos x="21" y="126"/>
                </a:cxn>
                <a:cxn ang="0">
                  <a:pos x="26" y="126"/>
                </a:cxn>
                <a:cxn ang="0">
                  <a:pos x="0" y="163"/>
                </a:cxn>
              </a:cxnLst>
              <a:rect l="0" t="0" r="r" b="b"/>
              <a:pathLst>
                <a:path w="177" h="245">
                  <a:moveTo>
                    <a:pt x="0" y="163"/>
                  </a:moveTo>
                  <a:lnTo>
                    <a:pt x="24" y="178"/>
                  </a:lnTo>
                  <a:lnTo>
                    <a:pt x="53" y="186"/>
                  </a:lnTo>
                  <a:lnTo>
                    <a:pt x="87" y="218"/>
                  </a:lnTo>
                  <a:lnTo>
                    <a:pt x="127" y="223"/>
                  </a:lnTo>
                  <a:lnTo>
                    <a:pt x="124" y="239"/>
                  </a:lnTo>
                  <a:lnTo>
                    <a:pt x="132" y="244"/>
                  </a:lnTo>
                  <a:lnTo>
                    <a:pt x="139" y="202"/>
                  </a:lnTo>
                  <a:lnTo>
                    <a:pt x="129" y="176"/>
                  </a:lnTo>
                  <a:lnTo>
                    <a:pt x="142" y="173"/>
                  </a:lnTo>
                  <a:lnTo>
                    <a:pt x="132" y="158"/>
                  </a:lnTo>
                  <a:lnTo>
                    <a:pt x="168" y="155"/>
                  </a:lnTo>
                  <a:lnTo>
                    <a:pt x="176" y="163"/>
                  </a:lnTo>
                  <a:lnTo>
                    <a:pt x="163" y="144"/>
                  </a:lnTo>
                  <a:lnTo>
                    <a:pt x="168" y="92"/>
                  </a:lnTo>
                  <a:lnTo>
                    <a:pt x="139" y="92"/>
                  </a:lnTo>
                  <a:lnTo>
                    <a:pt x="129" y="82"/>
                  </a:lnTo>
                  <a:lnTo>
                    <a:pt x="100" y="79"/>
                  </a:lnTo>
                  <a:lnTo>
                    <a:pt x="82" y="48"/>
                  </a:lnTo>
                  <a:lnTo>
                    <a:pt x="110" y="8"/>
                  </a:lnTo>
                  <a:lnTo>
                    <a:pt x="105" y="0"/>
                  </a:lnTo>
                  <a:lnTo>
                    <a:pt x="56" y="19"/>
                  </a:lnTo>
                  <a:lnTo>
                    <a:pt x="29" y="66"/>
                  </a:lnTo>
                  <a:lnTo>
                    <a:pt x="21" y="55"/>
                  </a:lnTo>
                  <a:lnTo>
                    <a:pt x="14" y="76"/>
                  </a:lnTo>
                  <a:lnTo>
                    <a:pt x="21" y="126"/>
                  </a:lnTo>
                  <a:lnTo>
                    <a:pt x="26" y="126"/>
                  </a:lnTo>
                  <a:lnTo>
                    <a:pt x="0" y="16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6" name="Freeform 606"/>
            <p:cNvSpPr/>
            <p:nvPr/>
          </p:nvSpPr>
          <p:spPr bwMode="auto">
            <a:xfrm>
              <a:off x="1687" y="2122"/>
              <a:ext cx="36" cy="34"/>
            </a:xfrm>
            <a:custGeom>
              <a:avLst/>
              <a:gdLst/>
              <a:ahLst/>
              <a:cxnLst>
                <a:cxn ang="0">
                  <a:pos x="0" y="0"/>
                </a:cxn>
                <a:cxn ang="0">
                  <a:pos x="3" y="18"/>
                </a:cxn>
                <a:cxn ang="0">
                  <a:pos x="11" y="15"/>
                </a:cxn>
                <a:cxn ang="0">
                  <a:pos x="42" y="39"/>
                </a:cxn>
                <a:cxn ang="0">
                  <a:pos x="47" y="23"/>
                </a:cxn>
                <a:cxn ang="0">
                  <a:pos x="32" y="2"/>
                </a:cxn>
                <a:cxn ang="0">
                  <a:pos x="0" y="0"/>
                </a:cxn>
              </a:cxnLst>
              <a:rect l="0" t="0" r="r" b="b"/>
              <a:pathLst>
                <a:path w="48" h="40">
                  <a:moveTo>
                    <a:pt x="0" y="0"/>
                  </a:moveTo>
                  <a:lnTo>
                    <a:pt x="3" y="18"/>
                  </a:lnTo>
                  <a:lnTo>
                    <a:pt x="11" y="15"/>
                  </a:lnTo>
                  <a:lnTo>
                    <a:pt x="42" y="39"/>
                  </a:lnTo>
                  <a:lnTo>
                    <a:pt x="47" y="23"/>
                  </a:lnTo>
                  <a:lnTo>
                    <a:pt x="32" y="2"/>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7" name="Freeform 607"/>
            <p:cNvSpPr/>
            <p:nvPr/>
          </p:nvSpPr>
          <p:spPr bwMode="auto">
            <a:xfrm>
              <a:off x="2709" y="1443"/>
              <a:ext cx="29" cy="53"/>
            </a:xfrm>
            <a:custGeom>
              <a:avLst/>
              <a:gdLst/>
              <a:ahLst/>
              <a:cxnLst>
                <a:cxn ang="0">
                  <a:pos x="0" y="45"/>
                </a:cxn>
                <a:cxn ang="0">
                  <a:pos x="3" y="19"/>
                </a:cxn>
                <a:cxn ang="0">
                  <a:pos x="35" y="0"/>
                </a:cxn>
                <a:cxn ang="0">
                  <a:pos x="29" y="24"/>
                </a:cxn>
                <a:cxn ang="0">
                  <a:pos x="40" y="29"/>
                </a:cxn>
                <a:cxn ang="0">
                  <a:pos x="24" y="42"/>
                </a:cxn>
                <a:cxn ang="0">
                  <a:pos x="22" y="61"/>
                </a:cxn>
                <a:cxn ang="0">
                  <a:pos x="8" y="61"/>
                </a:cxn>
                <a:cxn ang="0">
                  <a:pos x="0" y="45"/>
                </a:cxn>
              </a:cxnLst>
              <a:rect l="0" t="0" r="r" b="b"/>
              <a:pathLst>
                <a:path w="41" h="62">
                  <a:moveTo>
                    <a:pt x="0" y="45"/>
                  </a:moveTo>
                  <a:lnTo>
                    <a:pt x="3" y="19"/>
                  </a:lnTo>
                  <a:lnTo>
                    <a:pt x="35" y="0"/>
                  </a:lnTo>
                  <a:lnTo>
                    <a:pt x="29" y="24"/>
                  </a:lnTo>
                  <a:lnTo>
                    <a:pt x="40" y="29"/>
                  </a:lnTo>
                  <a:lnTo>
                    <a:pt x="24" y="42"/>
                  </a:lnTo>
                  <a:lnTo>
                    <a:pt x="22" y="61"/>
                  </a:lnTo>
                  <a:lnTo>
                    <a:pt x="8" y="61"/>
                  </a:lnTo>
                  <a:lnTo>
                    <a:pt x="0" y="4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8" name="Freeform 608"/>
            <p:cNvSpPr/>
            <p:nvPr/>
          </p:nvSpPr>
          <p:spPr bwMode="auto">
            <a:xfrm>
              <a:off x="2742" y="1472"/>
              <a:ext cx="19" cy="22"/>
            </a:xfrm>
            <a:custGeom>
              <a:avLst/>
              <a:gdLst/>
              <a:ahLst/>
              <a:cxnLst>
                <a:cxn ang="0">
                  <a:pos x="0" y="8"/>
                </a:cxn>
                <a:cxn ang="0">
                  <a:pos x="19" y="24"/>
                </a:cxn>
                <a:cxn ang="0">
                  <a:pos x="24" y="8"/>
                </a:cxn>
                <a:cxn ang="0">
                  <a:pos x="21" y="0"/>
                </a:cxn>
                <a:cxn ang="0">
                  <a:pos x="0" y="8"/>
                </a:cxn>
              </a:cxnLst>
              <a:rect l="0" t="0" r="r" b="b"/>
              <a:pathLst>
                <a:path w="25" h="25">
                  <a:moveTo>
                    <a:pt x="0" y="8"/>
                  </a:moveTo>
                  <a:lnTo>
                    <a:pt x="19" y="24"/>
                  </a:lnTo>
                  <a:lnTo>
                    <a:pt x="24" y="8"/>
                  </a:lnTo>
                  <a:lnTo>
                    <a:pt x="21" y="0"/>
                  </a:lnTo>
                  <a:lnTo>
                    <a:pt x="0" y="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09" name="Freeform 609"/>
            <p:cNvSpPr/>
            <p:nvPr/>
          </p:nvSpPr>
          <p:spPr bwMode="auto">
            <a:xfrm>
              <a:off x="1641" y="2079"/>
              <a:ext cx="26" cy="17"/>
            </a:xfrm>
            <a:custGeom>
              <a:avLst/>
              <a:gdLst/>
              <a:ahLst/>
              <a:cxnLst>
                <a:cxn ang="0">
                  <a:pos x="0" y="10"/>
                </a:cxn>
                <a:cxn ang="0">
                  <a:pos x="11" y="0"/>
                </a:cxn>
                <a:cxn ang="0">
                  <a:pos x="34" y="18"/>
                </a:cxn>
                <a:cxn ang="0">
                  <a:pos x="0" y="10"/>
                </a:cxn>
              </a:cxnLst>
              <a:rect l="0" t="0" r="r" b="b"/>
              <a:pathLst>
                <a:path w="35" h="19">
                  <a:moveTo>
                    <a:pt x="0" y="10"/>
                  </a:moveTo>
                  <a:lnTo>
                    <a:pt x="11" y="0"/>
                  </a:lnTo>
                  <a:lnTo>
                    <a:pt x="34" y="18"/>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0" name="Freeform 610"/>
            <p:cNvSpPr/>
            <p:nvPr/>
          </p:nvSpPr>
          <p:spPr bwMode="auto">
            <a:xfrm>
              <a:off x="2847" y="1198"/>
              <a:ext cx="117" cy="206"/>
            </a:xfrm>
            <a:custGeom>
              <a:avLst/>
              <a:gdLst/>
              <a:ahLst/>
              <a:cxnLst>
                <a:cxn ang="0">
                  <a:pos x="0" y="23"/>
                </a:cxn>
                <a:cxn ang="0">
                  <a:pos x="7" y="15"/>
                </a:cxn>
                <a:cxn ang="0">
                  <a:pos x="26" y="34"/>
                </a:cxn>
                <a:cxn ang="0">
                  <a:pos x="58" y="34"/>
                </a:cxn>
                <a:cxn ang="0">
                  <a:pos x="76" y="23"/>
                </a:cxn>
                <a:cxn ang="0">
                  <a:pos x="78" y="5"/>
                </a:cxn>
                <a:cxn ang="0">
                  <a:pos x="110" y="0"/>
                </a:cxn>
                <a:cxn ang="0">
                  <a:pos x="123" y="8"/>
                </a:cxn>
                <a:cxn ang="0">
                  <a:pos x="123" y="23"/>
                </a:cxn>
                <a:cxn ang="0">
                  <a:pos x="115" y="42"/>
                </a:cxn>
                <a:cxn ang="0">
                  <a:pos x="136" y="60"/>
                </a:cxn>
                <a:cxn ang="0">
                  <a:pos x="126" y="79"/>
                </a:cxn>
                <a:cxn ang="0">
                  <a:pos x="136" y="105"/>
                </a:cxn>
                <a:cxn ang="0">
                  <a:pos x="134" y="128"/>
                </a:cxn>
                <a:cxn ang="0">
                  <a:pos x="157" y="178"/>
                </a:cxn>
                <a:cxn ang="0">
                  <a:pos x="100" y="228"/>
                </a:cxn>
                <a:cxn ang="0">
                  <a:pos x="34" y="241"/>
                </a:cxn>
                <a:cxn ang="0">
                  <a:pos x="31" y="231"/>
                </a:cxn>
                <a:cxn ang="0">
                  <a:pos x="7" y="223"/>
                </a:cxn>
                <a:cxn ang="0">
                  <a:pos x="5" y="175"/>
                </a:cxn>
                <a:cxn ang="0">
                  <a:pos x="71" y="126"/>
                </a:cxn>
                <a:cxn ang="0">
                  <a:pos x="50" y="102"/>
                </a:cxn>
                <a:cxn ang="0">
                  <a:pos x="41" y="52"/>
                </a:cxn>
                <a:cxn ang="0">
                  <a:pos x="0" y="23"/>
                </a:cxn>
              </a:cxnLst>
              <a:rect l="0" t="0" r="r" b="b"/>
              <a:pathLst>
                <a:path w="158" h="242">
                  <a:moveTo>
                    <a:pt x="0" y="23"/>
                  </a:moveTo>
                  <a:lnTo>
                    <a:pt x="7" y="15"/>
                  </a:lnTo>
                  <a:lnTo>
                    <a:pt x="26" y="34"/>
                  </a:lnTo>
                  <a:lnTo>
                    <a:pt x="58" y="34"/>
                  </a:lnTo>
                  <a:lnTo>
                    <a:pt x="76" y="23"/>
                  </a:lnTo>
                  <a:lnTo>
                    <a:pt x="78" y="5"/>
                  </a:lnTo>
                  <a:lnTo>
                    <a:pt x="110" y="0"/>
                  </a:lnTo>
                  <a:lnTo>
                    <a:pt x="123" y="8"/>
                  </a:lnTo>
                  <a:lnTo>
                    <a:pt x="123" y="23"/>
                  </a:lnTo>
                  <a:lnTo>
                    <a:pt x="115" y="42"/>
                  </a:lnTo>
                  <a:lnTo>
                    <a:pt x="136" y="60"/>
                  </a:lnTo>
                  <a:lnTo>
                    <a:pt x="126" y="79"/>
                  </a:lnTo>
                  <a:lnTo>
                    <a:pt x="136" y="105"/>
                  </a:lnTo>
                  <a:lnTo>
                    <a:pt x="134" y="128"/>
                  </a:lnTo>
                  <a:lnTo>
                    <a:pt x="157" y="178"/>
                  </a:lnTo>
                  <a:lnTo>
                    <a:pt x="100" y="228"/>
                  </a:lnTo>
                  <a:lnTo>
                    <a:pt x="34" y="241"/>
                  </a:lnTo>
                  <a:lnTo>
                    <a:pt x="31" y="231"/>
                  </a:lnTo>
                  <a:lnTo>
                    <a:pt x="7" y="223"/>
                  </a:lnTo>
                  <a:lnTo>
                    <a:pt x="5" y="175"/>
                  </a:lnTo>
                  <a:lnTo>
                    <a:pt x="71" y="126"/>
                  </a:lnTo>
                  <a:lnTo>
                    <a:pt x="50" y="102"/>
                  </a:lnTo>
                  <a:lnTo>
                    <a:pt x="41" y="52"/>
                  </a:lnTo>
                  <a:lnTo>
                    <a:pt x="0" y="2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1" name="Freeform 611"/>
            <p:cNvSpPr/>
            <p:nvPr/>
          </p:nvSpPr>
          <p:spPr bwMode="auto">
            <a:xfrm>
              <a:off x="2571" y="1560"/>
              <a:ext cx="139" cy="136"/>
            </a:xfrm>
            <a:custGeom>
              <a:avLst/>
              <a:gdLst/>
              <a:ahLst/>
              <a:cxnLst>
                <a:cxn ang="0">
                  <a:pos x="0" y="47"/>
                </a:cxn>
                <a:cxn ang="0">
                  <a:pos x="8" y="60"/>
                </a:cxn>
                <a:cxn ang="0">
                  <a:pos x="42" y="71"/>
                </a:cxn>
                <a:cxn ang="0">
                  <a:pos x="40" y="81"/>
                </a:cxn>
                <a:cxn ang="0">
                  <a:pos x="56" y="88"/>
                </a:cxn>
                <a:cxn ang="0">
                  <a:pos x="61" y="107"/>
                </a:cxn>
                <a:cxn ang="0">
                  <a:pos x="42" y="141"/>
                </a:cxn>
                <a:cxn ang="0">
                  <a:pos x="90" y="157"/>
                </a:cxn>
                <a:cxn ang="0">
                  <a:pos x="95" y="159"/>
                </a:cxn>
                <a:cxn ang="0">
                  <a:pos x="116" y="159"/>
                </a:cxn>
                <a:cxn ang="0">
                  <a:pos x="116" y="144"/>
                </a:cxn>
                <a:cxn ang="0">
                  <a:pos x="129" y="139"/>
                </a:cxn>
                <a:cxn ang="0">
                  <a:pos x="158" y="147"/>
                </a:cxn>
                <a:cxn ang="0">
                  <a:pos x="179" y="133"/>
                </a:cxn>
                <a:cxn ang="0">
                  <a:pos x="168" y="115"/>
                </a:cxn>
                <a:cxn ang="0">
                  <a:pos x="171" y="96"/>
                </a:cxn>
                <a:cxn ang="0">
                  <a:pos x="155" y="86"/>
                </a:cxn>
                <a:cxn ang="0">
                  <a:pos x="179" y="62"/>
                </a:cxn>
                <a:cxn ang="0">
                  <a:pos x="186" y="39"/>
                </a:cxn>
                <a:cxn ang="0">
                  <a:pos x="160" y="26"/>
                </a:cxn>
                <a:cxn ang="0">
                  <a:pos x="152" y="26"/>
                </a:cxn>
                <a:cxn ang="0">
                  <a:pos x="110" y="0"/>
                </a:cxn>
                <a:cxn ang="0">
                  <a:pos x="98" y="2"/>
                </a:cxn>
                <a:cxn ang="0">
                  <a:pos x="76" y="29"/>
                </a:cxn>
                <a:cxn ang="0">
                  <a:pos x="42" y="23"/>
                </a:cxn>
                <a:cxn ang="0">
                  <a:pos x="50" y="47"/>
                </a:cxn>
                <a:cxn ang="0">
                  <a:pos x="0" y="47"/>
                </a:cxn>
              </a:cxnLst>
              <a:rect l="0" t="0" r="r" b="b"/>
              <a:pathLst>
                <a:path w="187" h="160">
                  <a:moveTo>
                    <a:pt x="0" y="47"/>
                  </a:moveTo>
                  <a:lnTo>
                    <a:pt x="8" y="60"/>
                  </a:lnTo>
                  <a:lnTo>
                    <a:pt x="42" y="71"/>
                  </a:lnTo>
                  <a:lnTo>
                    <a:pt x="40" y="81"/>
                  </a:lnTo>
                  <a:lnTo>
                    <a:pt x="56" y="88"/>
                  </a:lnTo>
                  <a:lnTo>
                    <a:pt x="61" y="107"/>
                  </a:lnTo>
                  <a:lnTo>
                    <a:pt x="42" y="141"/>
                  </a:lnTo>
                  <a:lnTo>
                    <a:pt x="90" y="157"/>
                  </a:lnTo>
                  <a:lnTo>
                    <a:pt x="95" y="159"/>
                  </a:lnTo>
                  <a:lnTo>
                    <a:pt x="116" y="159"/>
                  </a:lnTo>
                  <a:lnTo>
                    <a:pt x="116" y="144"/>
                  </a:lnTo>
                  <a:lnTo>
                    <a:pt x="129" y="139"/>
                  </a:lnTo>
                  <a:lnTo>
                    <a:pt x="158" y="147"/>
                  </a:lnTo>
                  <a:lnTo>
                    <a:pt x="179" y="133"/>
                  </a:lnTo>
                  <a:lnTo>
                    <a:pt x="168" y="115"/>
                  </a:lnTo>
                  <a:lnTo>
                    <a:pt x="171" y="96"/>
                  </a:lnTo>
                  <a:lnTo>
                    <a:pt x="155" y="86"/>
                  </a:lnTo>
                  <a:lnTo>
                    <a:pt x="179" y="62"/>
                  </a:lnTo>
                  <a:lnTo>
                    <a:pt x="186" y="39"/>
                  </a:lnTo>
                  <a:lnTo>
                    <a:pt x="160" y="26"/>
                  </a:lnTo>
                  <a:lnTo>
                    <a:pt x="152" y="26"/>
                  </a:lnTo>
                  <a:lnTo>
                    <a:pt x="110" y="0"/>
                  </a:lnTo>
                  <a:lnTo>
                    <a:pt x="98" y="2"/>
                  </a:lnTo>
                  <a:lnTo>
                    <a:pt x="76" y="29"/>
                  </a:lnTo>
                  <a:lnTo>
                    <a:pt x="42" y="23"/>
                  </a:lnTo>
                  <a:lnTo>
                    <a:pt x="50" y="47"/>
                  </a:lnTo>
                  <a:lnTo>
                    <a:pt x="0" y="4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2" name="Freeform 612"/>
            <p:cNvSpPr/>
            <p:nvPr/>
          </p:nvSpPr>
          <p:spPr bwMode="auto">
            <a:xfrm>
              <a:off x="2685" y="1495"/>
              <a:ext cx="98" cy="122"/>
            </a:xfrm>
            <a:custGeom>
              <a:avLst/>
              <a:gdLst/>
              <a:ahLst/>
              <a:cxnLst>
                <a:cxn ang="0">
                  <a:pos x="0" y="57"/>
                </a:cxn>
                <a:cxn ang="0">
                  <a:pos x="0" y="81"/>
                </a:cxn>
                <a:cxn ang="0">
                  <a:pos x="3" y="91"/>
                </a:cxn>
                <a:cxn ang="0">
                  <a:pos x="5" y="102"/>
                </a:cxn>
                <a:cxn ang="0">
                  <a:pos x="31" y="115"/>
                </a:cxn>
                <a:cxn ang="0">
                  <a:pos x="24" y="138"/>
                </a:cxn>
                <a:cxn ang="0">
                  <a:pos x="53" y="141"/>
                </a:cxn>
                <a:cxn ang="0">
                  <a:pos x="102" y="141"/>
                </a:cxn>
                <a:cxn ang="0">
                  <a:pos x="115" y="120"/>
                </a:cxn>
                <a:cxn ang="0">
                  <a:pos x="90" y="88"/>
                </a:cxn>
                <a:cxn ang="0">
                  <a:pos x="121" y="71"/>
                </a:cxn>
                <a:cxn ang="0">
                  <a:pos x="131" y="78"/>
                </a:cxn>
                <a:cxn ang="0">
                  <a:pos x="121" y="20"/>
                </a:cxn>
                <a:cxn ang="0">
                  <a:pos x="97" y="7"/>
                </a:cxn>
                <a:cxn ang="0">
                  <a:pos x="71" y="15"/>
                </a:cxn>
                <a:cxn ang="0">
                  <a:pos x="73" y="10"/>
                </a:cxn>
                <a:cxn ang="0">
                  <a:pos x="53" y="0"/>
                </a:cxn>
                <a:cxn ang="0">
                  <a:pos x="39" y="0"/>
                </a:cxn>
                <a:cxn ang="0">
                  <a:pos x="39" y="29"/>
                </a:cxn>
                <a:cxn ang="0">
                  <a:pos x="26" y="20"/>
                </a:cxn>
                <a:cxn ang="0">
                  <a:pos x="19" y="31"/>
                </a:cxn>
                <a:cxn ang="0">
                  <a:pos x="16" y="49"/>
                </a:cxn>
                <a:cxn ang="0">
                  <a:pos x="0" y="57"/>
                </a:cxn>
              </a:cxnLst>
              <a:rect l="0" t="0" r="r" b="b"/>
              <a:pathLst>
                <a:path w="132" h="142">
                  <a:moveTo>
                    <a:pt x="0" y="57"/>
                  </a:moveTo>
                  <a:lnTo>
                    <a:pt x="0" y="81"/>
                  </a:lnTo>
                  <a:lnTo>
                    <a:pt x="3" y="91"/>
                  </a:lnTo>
                  <a:lnTo>
                    <a:pt x="5" y="102"/>
                  </a:lnTo>
                  <a:lnTo>
                    <a:pt x="31" y="115"/>
                  </a:lnTo>
                  <a:lnTo>
                    <a:pt x="24" y="138"/>
                  </a:lnTo>
                  <a:lnTo>
                    <a:pt x="53" y="141"/>
                  </a:lnTo>
                  <a:lnTo>
                    <a:pt x="102" y="141"/>
                  </a:lnTo>
                  <a:lnTo>
                    <a:pt x="115" y="120"/>
                  </a:lnTo>
                  <a:lnTo>
                    <a:pt x="90" y="88"/>
                  </a:lnTo>
                  <a:lnTo>
                    <a:pt x="121" y="71"/>
                  </a:lnTo>
                  <a:lnTo>
                    <a:pt x="131" y="78"/>
                  </a:lnTo>
                  <a:lnTo>
                    <a:pt x="121" y="20"/>
                  </a:lnTo>
                  <a:lnTo>
                    <a:pt x="97" y="7"/>
                  </a:lnTo>
                  <a:lnTo>
                    <a:pt x="71" y="15"/>
                  </a:lnTo>
                  <a:lnTo>
                    <a:pt x="73" y="10"/>
                  </a:lnTo>
                  <a:lnTo>
                    <a:pt x="53" y="0"/>
                  </a:lnTo>
                  <a:lnTo>
                    <a:pt x="39" y="0"/>
                  </a:lnTo>
                  <a:lnTo>
                    <a:pt x="39" y="29"/>
                  </a:lnTo>
                  <a:lnTo>
                    <a:pt x="26" y="20"/>
                  </a:lnTo>
                  <a:lnTo>
                    <a:pt x="19" y="31"/>
                  </a:lnTo>
                  <a:lnTo>
                    <a:pt x="16" y="49"/>
                  </a:lnTo>
                  <a:lnTo>
                    <a:pt x="0" y="5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3" name="Freeform 613"/>
            <p:cNvSpPr/>
            <p:nvPr/>
          </p:nvSpPr>
          <p:spPr bwMode="auto">
            <a:xfrm>
              <a:off x="1827" y="840"/>
              <a:ext cx="663" cy="560"/>
            </a:xfrm>
            <a:custGeom>
              <a:avLst/>
              <a:gdLst/>
              <a:ahLst/>
              <a:cxnLst>
                <a:cxn ang="0">
                  <a:pos x="99" y="154"/>
                </a:cxn>
                <a:cxn ang="0">
                  <a:pos x="118" y="125"/>
                </a:cxn>
                <a:cxn ang="0">
                  <a:pos x="79" y="112"/>
                </a:cxn>
                <a:cxn ang="0">
                  <a:pos x="165" y="62"/>
                </a:cxn>
                <a:cxn ang="0">
                  <a:pos x="257" y="41"/>
                </a:cxn>
                <a:cxn ang="0">
                  <a:pos x="328" y="65"/>
                </a:cxn>
                <a:cxn ang="0">
                  <a:pos x="312" y="36"/>
                </a:cxn>
                <a:cxn ang="0">
                  <a:pos x="417" y="52"/>
                </a:cxn>
                <a:cxn ang="0">
                  <a:pos x="472" y="36"/>
                </a:cxn>
                <a:cxn ang="0">
                  <a:pos x="393" y="12"/>
                </a:cxn>
                <a:cxn ang="0">
                  <a:pos x="488" y="28"/>
                </a:cxn>
                <a:cxn ang="0">
                  <a:pos x="485" y="2"/>
                </a:cxn>
                <a:cxn ang="0">
                  <a:pos x="674" y="10"/>
                </a:cxn>
                <a:cxn ang="0">
                  <a:pos x="687" y="12"/>
                </a:cxn>
                <a:cxn ang="0">
                  <a:pos x="750" y="34"/>
                </a:cxn>
                <a:cxn ang="0">
                  <a:pos x="572" y="60"/>
                </a:cxn>
                <a:cxn ang="0">
                  <a:pos x="666" y="76"/>
                </a:cxn>
                <a:cxn ang="0">
                  <a:pos x="771" y="68"/>
                </a:cxn>
                <a:cxn ang="0">
                  <a:pos x="847" y="60"/>
                </a:cxn>
                <a:cxn ang="0">
                  <a:pos x="756" y="104"/>
                </a:cxn>
                <a:cxn ang="0">
                  <a:pos x="815" y="120"/>
                </a:cxn>
                <a:cxn ang="0">
                  <a:pos x="761" y="162"/>
                </a:cxn>
                <a:cxn ang="0">
                  <a:pos x="768" y="196"/>
                </a:cxn>
                <a:cxn ang="0">
                  <a:pos x="753" y="222"/>
                </a:cxn>
                <a:cxn ang="0">
                  <a:pos x="781" y="243"/>
                </a:cxn>
                <a:cxn ang="0">
                  <a:pos x="747" y="267"/>
                </a:cxn>
                <a:cxn ang="0">
                  <a:pos x="763" y="288"/>
                </a:cxn>
                <a:cxn ang="0">
                  <a:pos x="771" y="314"/>
                </a:cxn>
                <a:cxn ang="0">
                  <a:pos x="677" y="327"/>
                </a:cxn>
                <a:cxn ang="0">
                  <a:pos x="697" y="361"/>
                </a:cxn>
                <a:cxn ang="0">
                  <a:pos x="747" y="374"/>
                </a:cxn>
                <a:cxn ang="0">
                  <a:pos x="742" y="398"/>
                </a:cxn>
                <a:cxn ang="0">
                  <a:pos x="666" y="372"/>
                </a:cxn>
                <a:cxn ang="0">
                  <a:pos x="682" y="411"/>
                </a:cxn>
                <a:cxn ang="0">
                  <a:pos x="685" y="453"/>
                </a:cxn>
                <a:cxn ang="0">
                  <a:pos x="601" y="469"/>
                </a:cxn>
                <a:cxn ang="0">
                  <a:pos x="543" y="521"/>
                </a:cxn>
                <a:cxn ang="0">
                  <a:pos x="516" y="508"/>
                </a:cxn>
                <a:cxn ang="0">
                  <a:pos x="467" y="545"/>
                </a:cxn>
                <a:cxn ang="0">
                  <a:pos x="464" y="574"/>
                </a:cxn>
                <a:cxn ang="0">
                  <a:pos x="464" y="592"/>
                </a:cxn>
                <a:cxn ang="0">
                  <a:pos x="430" y="647"/>
                </a:cxn>
                <a:cxn ang="0">
                  <a:pos x="364" y="639"/>
                </a:cxn>
                <a:cxn ang="0">
                  <a:pos x="349" y="623"/>
                </a:cxn>
                <a:cxn ang="0">
                  <a:pos x="317" y="563"/>
                </a:cxn>
                <a:cxn ang="0">
                  <a:pos x="307" y="534"/>
                </a:cxn>
                <a:cxn ang="0">
                  <a:pos x="296" y="469"/>
                </a:cxn>
                <a:cxn ang="0">
                  <a:pos x="294" y="461"/>
                </a:cxn>
                <a:cxn ang="0">
                  <a:pos x="302" y="417"/>
                </a:cxn>
                <a:cxn ang="0">
                  <a:pos x="328" y="400"/>
                </a:cxn>
                <a:cxn ang="0">
                  <a:pos x="309" y="380"/>
                </a:cxn>
                <a:cxn ang="0">
                  <a:pos x="278" y="380"/>
                </a:cxn>
                <a:cxn ang="0">
                  <a:pos x="254" y="364"/>
                </a:cxn>
                <a:cxn ang="0">
                  <a:pos x="239" y="298"/>
                </a:cxn>
                <a:cxn ang="0">
                  <a:pos x="176" y="246"/>
                </a:cxn>
                <a:cxn ang="0">
                  <a:pos x="97" y="256"/>
                </a:cxn>
                <a:cxn ang="0">
                  <a:pos x="21" y="222"/>
                </a:cxn>
                <a:cxn ang="0">
                  <a:pos x="94" y="206"/>
                </a:cxn>
              </a:cxnLst>
              <a:rect l="0" t="0" r="r" b="b"/>
              <a:pathLst>
                <a:path w="895" h="656">
                  <a:moveTo>
                    <a:pt x="0" y="183"/>
                  </a:moveTo>
                  <a:lnTo>
                    <a:pt x="5" y="170"/>
                  </a:lnTo>
                  <a:lnTo>
                    <a:pt x="60" y="154"/>
                  </a:lnTo>
                  <a:lnTo>
                    <a:pt x="99" y="154"/>
                  </a:lnTo>
                  <a:lnTo>
                    <a:pt x="121" y="141"/>
                  </a:lnTo>
                  <a:lnTo>
                    <a:pt x="116" y="130"/>
                  </a:lnTo>
                  <a:lnTo>
                    <a:pt x="126" y="128"/>
                  </a:lnTo>
                  <a:lnTo>
                    <a:pt x="118" y="125"/>
                  </a:lnTo>
                  <a:lnTo>
                    <a:pt x="133" y="117"/>
                  </a:lnTo>
                  <a:lnTo>
                    <a:pt x="131" y="115"/>
                  </a:lnTo>
                  <a:lnTo>
                    <a:pt x="102" y="123"/>
                  </a:lnTo>
                  <a:lnTo>
                    <a:pt x="79" y="112"/>
                  </a:lnTo>
                  <a:lnTo>
                    <a:pt x="110" y="104"/>
                  </a:lnTo>
                  <a:lnTo>
                    <a:pt x="128" y="83"/>
                  </a:lnTo>
                  <a:lnTo>
                    <a:pt x="168" y="83"/>
                  </a:lnTo>
                  <a:lnTo>
                    <a:pt x="165" y="62"/>
                  </a:lnTo>
                  <a:lnTo>
                    <a:pt x="197" y="60"/>
                  </a:lnTo>
                  <a:lnTo>
                    <a:pt x="223" y="76"/>
                  </a:lnTo>
                  <a:lnTo>
                    <a:pt x="192" y="57"/>
                  </a:lnTo>
                  <a:lnTo>
                    <a:pt x="257" y="41"/>
                  </a:lnTo>
                  <a:lnTo>
                    <a:pt x="275" y="49"/>
                  </a:lnTo>
                  <a:lnTo>
                    <a:pt x="275" y="70"/>
                  </a:lnTo>
                  <a:lnTo>
                    <a:pt x="286" y="52"/>
                  </a:lnTo>
                  <a:lnTo>
                    <a:pt x="328" y="65"/>
                  </a:lnTo>
                  <a:lnTo>
                    <a:pt x="315" y="57"/>
                  </a:lnTo>
                  <a:lnTo>
                    <a:pt x="333" y="60"/>
                  </a:lnTo>
                  <a:lnTo>
                    <a:pt x="317" y="47"/>
                  </a:lnTo>
                  <a:lnTo>
                    <a:pt x="312" y="36"/>
                  </a:lnTo>
                  <a:lnTo>
                    <a:pt x="320" y="36"/>
                  </a:lnTo>
                  <a:lnTo>
                    <a:pt x="404" y="62"/>
                  </a:lnTo>
                  <a:lnTo>
                    <a:pt x="398" y="52"/>
                  </a:lnTo>
                  <a:lnTo>
                    <a:pt x="417" y="52"/>
                  </a:lnTo>
                  <a:lnTo>
                    <a:pt x="404" y="44"/>
                  </a:lnTo>
                  <a:lnTo>
                    <a:pt x="435" y="47"/>
                  </a:lnTo>
                  <a:lnTo>
                    <a:pt x="391" y="28"/>
                  </a:lnTo>
                  <a:lnTo>
                    <a:pt x="472" y="36"/>
                  </a:lnTo>
                  <a:lnTo>
                    <a:pt x="454" y="26"/>
                  </a:lnTo>
                  <a:lnTo>
                    <a:pt x="404" y="26"/>
                  </a:lnTo>
                  <a:lnTo>
                    <a:pt x="422" y="23"/>
                  </a:lnTo>
                  <a:lnTo>
                    <a:pt x="393" y="12"/>
                  </a:lnTo>
                  <a:lnTo>
                    <a:pt x="427" y="17"/>
                  </a:lnTo>
                  <a:lnTo>
                    <a:pt x="412" y="10"/>
                  </a:lnTo>
                  <a:lnTo>
                    <a:pt x="430" y="7"/>
                  </a:lnTo>
                  <a:lnTo>
                    <a:pt x="488" y="28"/>
                  </a:lnTo>
                  <a:lnTo>
                    <a:pt x="483" y="20"/>
                  </a:lnTo>
                  <a:lnTo>
                    <a:pt x="511" y="12"/>
                  </a:lnTo>
                  <a:lnTo>
                    <a:pt x="485" y="10"/>
                  </a:lnTo>
                  <a:lnTo>
                    <a:pt x="485" y="2"/>
                  </a:lnTo>
                  <a:lnTo>
                    <a:pt x="501" y="0"/>
                  </a:lnTo>
                  <a:lnTo>
                    <a:pt x="666" y="2"/>
                  </a:lnTo>
                  <a:lnTo>
                    <a:pt x="679" y="5"/>
                  </a:lnTo>
                  <a:lnTo>
                    <a:pt x="674" y="10"/>
                  </a:lnTo>
                  <a:lnTo>
                    <a:pt x="561" y="12"/>
                  </a:lnTo>
                  <a:lnTo>
                    <a:pt x="574" y="17"/>
                  </a:lnTo>
                  <a:lnTo>
                    <a:pt x="533" y="23"/>
                  </a:lnTo>
                  <a:lnTo>
                    <a:pt x="687" y="12"/>
                  </a:lnTo>
                  <a:lnTo>
                    <a:pt x="692" y="20"/>
                  </a:lnTo>
                  <a:lnTo>
                    <a:pt x="674" y="28"/>
                  </a:lnTo>
                  <a:lnTo>
                    <a:pt x="708" y="23"/>
                  </a:lnTo>
                  <a:lnTo>
                    <a:pt x="750" y="34"/>
                  </a:lnTo>
                  <a:lnTo>
                    <a:pt x="687" y="49"/>
                  </a:lnTo>
                  <a:lnTo>
                    <a:pt x="590" y="47"/>
                  </a:lnTo>
                  <a:lnTo>
                    <a:pt x="611" y="52"/>
                  </a:lnTo>
                  <a:lnTo>
                    <a:pt x="572" y="60"/>
                  </a:lnTo>
                  <a:lnTo>
                    <a:pt x="572" y="68"/>
                  </a:lnTo>
                  <a:lnTo>
                    <a:pt x="682" y="57"/>
                  </a:lnTo>
                  <a:lnTo>
                    <a:pt x="687" y="62"/>
                  </a:lnTo>
                  <a:lnTo>
                    <a:pt x="666" y="76"/>
                  </a:lnTo>
                  <a:lnTo>
                    <a:pt x="737" y="52"/>
                  </a:lnTo>
                  <a:lnTo>
                    <a:pt x="742" y="73"/>
                  </a:lnTo>
                  <a:lnTo>
                    <a:pt x="705" y="110"/>
                  </a:lnTo>
                  <a:lnTo>
                    <a:pt x="771" y="68"/>
                  </a:lnTo>
                  <a:lnTo>
                    <a:pt x="771" y="76"/>
                  </a:lnTo>
                  <a:lnTo>
                    <a:pt x="805" y="73"/>
                  </a:lnTo>
                  <a:lnTo>
                    <a:pt x="815" y="60"/>
                  </a:lnTo>
                  <a:lnTo>
                    <a:pt x="847" y="60"/>
                  </a:lnTo>
                  <a:lnTo>
                    <a:pt x="894" y="70"/>
                  </a:lnTo>
                  <a:lnTo>
                    <a:pt x="849" y="86"/>
                  </a:lnTo>
                  <a:lnTo>
                    <a:pt x="855" y="96"/>
                  </a:lnTo>
                  <a:lnTo>
                    <a:pt x="756" y="104"/>
                  </a:lnTo>
                  <a:lnTo>
                    <a:pt x="834" y="107"/>
                  </a:lnTo>
                  <a:lnTo>
                    <a:pt x="768" y="120"/>
                  </a:lnTo>
                  <a:lnTo>
                    <a:pt x="776" y="130"/>
                  </a:lnTo>
                  <a:lnTo>
                    <a:pt x="815" y="120"/>
                  </a:lnTo>
                  <a:lnTo>
                    <a:pt x="787" y="136"/>
                  </a:lnTo>
                  <a:lnTo>
                    <a:pt x="781" y="152"/>
                  </a:lnTo>
                  <a:lnTo>
                    <a:pt x="792" y="146"/>
                  </a:lnTo>
                  <a:lnTo>
                    <a:pt x="761" y="162"/>
                  </a:lnTo>
                  <a:lnTo>
                    <a:pt x="750" y="196"/>
                  </a:lnTo>
                  <a:lnTo>
                    <a:pt x="766" y="191"/>
                  </a:lnTo>
                  <a:lnTo>
                    <a:pt x="790" y="196"/>
                  </a:lnTo>
                  <a:lnTo>
                    <a:pt x="768" y="196"/>
                  </a:lnTo>
                  <a:lnTo>
                    <a:pt x="768" y="206"/>
                  </a:lnTo>
                  <a:lnTo>
                    <a:pt x="802" y="209"/>
                  </a:lnTo>
                  <a:lnTo>
                    <a:pt x="805" y="225"/>
                  </a:lnTo>
                  <a:lnTo>
                    <a:pt x="753" y="222"/>
                  </a:lnTo>
                  <a:lnTo>
                    <a:pt x="766" y="225"/>
                  </a:lnTo>
                  <a:lnTo>
                    <a:pt x="739" y="230"/>
                  </a:lnTo>
                  <a:lnTo>
                    <a:pt x="753" y="243"/>
                  </a:lnTo>
                  <a:lnTo>
                    <a:pt x="781" y="243"/>
                  </a:lnTo>
                  <a:lnTo>
                    <a:pt x="763" y="254"/>
                  </a:lnTo>
                  <a:lnTo>
                    <a:pt x="784" y="259"/>
                  </a:lnTo>
                  <a:lnTo>
                    <a:pt x="784" y="275"/>
                  </a:lnTo>
                  <a:lnTo>
                    <a:pt x="747" y="267"/>
                  </a:lnTo>
                  <a:lnTo>
                    <a:pt x="768" y="275"/>
                  </a:lnTo>
                  <a:lnTo>
                    <a:pt x="756" y="280"/>
                  </a:lnTo>
                  <a:lnTo>
                    <a:pt x="766" y="280"/>
                  </a:lnTo>
                  <a:lnTo>
                    <a:pt x="763" y="288"/>
                  </a:lnTo>
                  <a:lnTo>
                    <a:pt x="792" y="298"/>
                  </a:lnTo>
                  <a:lnTo>
                    <a:pt x="747" y="296"/>
                  </a:lnTo>
                  <a:lnTo>
                    <a:pt x="742" y="301"/>
                  </a:lnTo>
                  <a:lnTo>
                    <a:pt x="771" y="314"/>
                  </a:lnTo>
                  <a:lnTo>
                    <a:pt x="768" y="324"/>
                  </a:lnTo>
                  <a:lnTo>
                    <a:pt x="742" y="332"/>
                  </a:lnTo>
                  <a:lnTo>
                    <a:pt x="716" y="314"/>
                  </a:lnTo>
                  <a:lnTo>
                    <a:pt x="677" y="327"/>
                  </a:lnTo>
                  <a:lnTo>
                    <a:pt x="705" y="338"/>
                  </a:lnTo>
                  <a:lnTo>
                    <a:pt x="677" y="346"/>
                  </a:lnTo>
                  <a:lnTo>
                    <a:pt x="708" y="346"/>
                  </a:lnTo>
                  <a:lnTo>
                    <a:pt x="697" y="361"/>
                  </a:lnTo>
                  <a:lnTo>
                    <a:pt x="711" y="353"/>
                  </a:lnTo>
                  <a:lnTo>
                    <a:pt x="742" y="366"/>
                  </a:lnTo>
                  <a:lnTo>
                    <a:pt x="729" y="377"/>
                  </a:lnTo>
                  <a:lnTo>
                    <a:pt x="747" y="374"/>
                  </a:lnTo>
                  <a:lnTo>
                    <a:pt x="742" y="385"/>
                  </a:lnTo>
                  <a:lnTo>
                    <a:pt x="753" y="380"/>
                  </a:lnTo>
                  <a:lnTo>
                    <a:pt x="756" y="406"/>
                  </a:lnTo>
                  <a:lnTo>
                    <a:pt x="742" y="398"/>
                  </a:lnTo>
                  <a:lnTo>
                    <a:pt x="739" y="406"/>
                  </a:lnTo>
                  <a:lnTo>
                    <a:pt x="726" y="406"/>
                  </a:lnTo>
                  <a:lnTo>
                    <a:pt x="708" y="385"/>
                  </a:lnTo>
                  <a:lnTo>
                    <a:pt x="666" y="372"/>
                  </a:lnTo>
                  <a:lnTo>
                    <a:pt x="697" y="387"/>
                  </a:lnTo>
                  <a:lnTo>
                    <a:pt x="658" y="393"/>
                  </a:lnTo>
                  <a:lnTo>
                    <a:pt x="645" y="406"/>
                  </a:lnTo>
                  <a:lnTo>
                    <a:pt x="682" y="411"/>
                  </a:lnTo>
                  <a:lnTo>
                    <a:pt x="650" y="419"/>
                  </a:lnTo>
                  <a:lnTo>
                    <a:pt x="700" y="411"/>
                  </a:lnTo>
                  <a:lnTo>
                    <a:pt x="745" y="422"/>
                  </a:lnTo>
                  <a:lnTo>
                    <a:pt x="685" y="453"/>
                  </a:lnTo>
                  <a:lnTo>
                    <a:pt x="629" y="469"/>
                  </a:lnTo>
                  <a:lnTo>
                    <a:pt x="606" y="469"/>
                  </a:lnTo>
                  <a:lnTo>
                    <a:pt x="593" y="456"/>
                  </a:lnTo>
                  <a:lnTo>
                    <a:pt x="601" y="469"/>
                  </a:lnTo>
                  <a:lnTo>
                    <a:pt x="585" y="476"/>
                  </a:lnTo>
                  <a:lnTo>
                    <a:pt x="561" y="510"/>
                  </a:lnTo>
                  <a:lnTo>
                    <a:pt x="545" y="508"/>
                  </a:lnTo>
                  <a:lnTo>
                    <a:pt x="543" y="521"/>
                  </a:lnTo>
                  <a:lnTo>
                    <a:pt x="525" y="524"/>
                  </a:lnTo>
                  <a:lnTo>
                    <a:pt x="516" y="518"/>
                  </a:lnTo>
                  <a:lnTo>
                    <a:pt x="525" y="510"/>
                  </a:lnTo>
                  <a:lnTo>
                    <a:pt x="516" y="508"/>
                  </a:lnTo>
                  <a:lnTo>
                    <a:pt x="509" y="529"/>
                  </a:lnTo>
                  <a:lnTo>
                    <a:pt x="480" y="532"/>
                  </a:lnTo>
                  <a:lnTo>
                    <a:pt x="483" y="542"/>
                  </a:lnTo>
                  <a:lnTo>
                    <a:pt x="467" y="545"/>
                  </a:lnTo>
                  <a:lnTo>
                    <a:pt x="480" y="558"/>
                  </a:lnTo>
                  <a:lnTo>
                    <a:pt x="464" y="558"/>
                  </a:lnTo>
                  <a:lnTo>
                    <a:pt x="477" y="574"/>
                  </a:lnTo>
                  <a:lnTo>
                    <a:pt x="464" y="574"/>
                  </a:lnTo>
                  <a:lnTo>
                    <a:pt x="474" y="576"/>
                  </a:lnTo>
                  <a:lnTo>
                    <a:pt x="464" y="589"/>
                  </a:lnTo>
                  <a:lnTo>
                    <a:pt x="454" y="586"/>
                  </a:lnTo>
                  <a:lnTo>
                    <a:pt x="464" y="592"/>
                  </a:lnTo>
                  <a:lnTo>
                    <a:pt x="443" y="597"/>
                  </a:lnTo>
                  <a:lnTo>
                    <a:pt x="454" y="618"/>
                  </a:lnTo>
                  <a:lnTo>
                    <a:pt x="443" y="647"/>
                  </a:lnTo>
                  <a:lnTo>
                    <a:pt x="430" y="647"/>
                  </a:lnTo>
                  <a:lnTo>
                    <a:pt x="440" y="655"/>
                  </a:lnTo>
                  <a:lnTo>
                    <a:pt x="409" y="655"/>
                  </a:lnTo>
                  <a:lnTo>
                    <a:pt x="404" y="636"/>
                  </a:lnTo>
                  <a:lnTo>
                    <a:pt x="364" y="639"/>
                  </a:lnTo>
                  <a:lnTo>
                    <a:pt x="373" y="634"/>
                  </a:lnTo>
                  <a:lnTo>
                    <a:pt x="354" y="626"/>
                  </a:lnTo>
                  <a:lnTo>
                    <a:pt x="364" y="623"/>
                  </a:lnTo>
                  <a:lnTo>
                    <a:pt x="349" y="623"/>
                  </a:lnTo>
                  <a:lnTo>
                    <a:pt x="354" y="613"/>
                  </a:lnTo>
                  <a:lnTo>
                    <a:pt x="344" y="613"/>
                  </a:lnTo>
                  <a:lnTo>
                    <a:pt x="317" y="576"/>
                  </a:lnTo>
                  <a:lnTo>
                    <a:pt x="317" y="563"/>
                  </a:lnTo>
                  <a:lnTo>
                    <a:pt x="336" y="552"/>
                  </a:lnTo>
                  <a:lnTo>
                    <a:pt x="328" y="547"/>
                  </a:lnTo>
                  <a:lnTo>
                    <a:pt x="309" y="560"/>
                  </a:lnTo>
                  <a:lnTo>
                    <a:pt x="307" y="534"/>
                  </a:lnTo>
                  <a:lnTo>
                    <a:pt x="288" y="518"/>
                  </a:lnTo>
                  <a:lnTo>
                    <a:pt x="291" y="498"/>
                  </a:lnTo>
                  <a:lnTo>
                    <a:pt x="280" y="490"/>
                  </a:lnTo>
                  <a:lnTo>
                    <a:pt x="296" y="469"/>
                  </a:lnTo>
                  <a:lnTo>
                    <a:pt x="288" y="466"/>
                  </a:lnTo>
                  <a:lnTo>
                    <a:pt x="322" y="469"/>
                  </a:lnTo>
                  <a:lnTo>
                    <a:pt x="320" y="461"/>
                  </a:lnTo>
                  <a:lnTo>
                    <a:pt x="294" y="461"/>
                  </a:lnTo>
                  <a:lnTo>
                    <a:pt x="330" y="442"/>
                  </a:lnTo>
                  <a:lnTo>
                    <a:pt x="322" y="437"/>
                  </a:lnTo>
                  <a:lnTo>
                    <a:pt x="330" y="419"/>
                  </a:lnTo>
                  <a:lnTo>
                    <a:pt x="302" y="417"/>
                  </a:lnTo>
                  <a:lnTo>
                    <a:pt x="273" y="400"/>
                  </a:lnTo>
                  <a:lnTo>
                    <a:pt x="328" y="411"/>
                  </a:lnTo>
                  <a:lnTo>
                    <a:pt x="320" y="403"/>
                  </a:lnTo>
                  <a:lnTo>
                    <a:pt x="328" y="400"/>
                  </a:lnTo>
                  <a:lnTo>
                    <a:pt x="307" y="390"/>
                  </a:lnTo>
                  <a:lnTo>
                    <a:pt x="315" y="385"/>
                  </a:lnTo>
                  <a:lnTo>
                    <a:pt x="299" y="387"/>
                  </a:lnTo>
                  <a:lnTo>
                    <a:pt x="309" y="380"/>
                  </a:lnTo>
                  <a:lnTo>
                    <a:pt x="294" y="382"/>
                  </a:lnTo>
                  <a:lnTo>
                    <a:pt x="312" y="374"/>
                  </a:lnTo>
                  <a:lnTo>
                    <a:pt x="286" y="364"/>
                  </a:lnTo>
                  <a:lnTo>
                    <a:pt x="278" y="380"/>
                  </a:lnTo>
                  <a:lnTo>
                    <a:pt x="257" y="382"/>
                  </a:lnTo>
                  <a:lnTo>
                    <a:pt x="252" y="374"/>
                  </a:lnTo>
                  <a:lnTo>
                    <a:pt x="268" y="364"/>
                  </a:lnTo>
                  <a:lnTo>
                    <a:pt x="254" y="364"/>
                  </a:lnTo>
                  <a:lnTo>
                    <a:pt x="273" y="343"/>
                  </a:lnTo>
                  <a:lnTo>
                    <a:pt x="254" y="338"/>
                  </a:lnTo>
                  <a:lnTo>
                    <a:pt x="260" y="324"/>
                  </a:lnTo>
                  <a:lnTo>
                    <a:pt x="239" y="298"/>
                  </a:lnTo>
                  <a:lnTo>
                    <a:pt x="246" y="296"/>
                  </a:lnTo>
                  <a:lnTo>
                    <a:pt x="212" y="270"/>
                  </a:lnTo>
                  <a:lnTo>
                    <a:pt x="209" y="259"/>
                  </a:lnTo>
                  <a:lnTo>
                    <a:pt x="176" y="246"/>
                  </a:lnTo>
                  <a:lnTo>
                    <a:pt x="142" y="240"/>
                  </a:lnTo>
                  <a:lnTo>
                    <a:pt x="113" y="248"/>
                  </a:lnTo>
                  <a:lnTo>
                    <a:pt x="89" y="243"/>
                  </a:lnTo>
                  <a:lnTo>
                    <a:pt x="97" y="256"/>
                  </a:lnTo>
                  <a:lnTo>
                    <a:pt x="71" y="248"/>
                  </a:lnTo>
                  <a:lnTo>
                    <a:pt x="50" y="238"/>
                  </a:lnTo>
                  <a:lnTo>
                    <a:pt x="71" y="230"/>
                  </a:lnTo>
                  <a:lnTo>
                    <a:pt x="21" y="222"/>
                  </a:lnTo>
                  <a:lnTo>
                    <a:pt x="40" y="214"/>
                  </a:lnTo>
                  <a:lnTo>
                    <a:pt x="99" y="217"/>
                  </a:lnTo>
                  <a:lnTo>
                    <a:pt x="105" y="209"/>
                  </a:lnTo>
                  <a:lnTo>
                    <a:pt x="94" y="206"/>
                  </a:lnTo>
                  <a:lnTo>
                    <a:pt x="105" y="201"/>
                  </a:lnTo>
                  <a:lnTo>
                    <a:pt x="52" y="204"/>
                  </a:lnTo>
                  <a:lnTo>
                    <a:pt x="0" y="18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4" name="Freeform 614"/>
            <p:cNvSpPr/>
            <p:nvPr/>
          </p:nvSpPr>
          <p:spPr bwMode="auto">
            <a:xfrm>
              <a:off x="2796" y="1600"/>
              <a:ext cx="75" cy="43"/>
            </a:xfrm>
            <a:custGeom>
              <a:avLst/>
              <a:gdLst/>
              <a:ahLst/>
              <a:cxnLst>
                <a:cxn ang="0">
                  <a:pos x="0" y="31"/>
                </a:cxn>
                <a:cxn ang="0">
                  <a:pos x="17" y="7"/>
                </a:cxn>
                <a:cxn ang="0">
                  <a:pos x="37" y="13"/>
                </a:cxn>
                <a:cxn ang="0">
                  <a:pos x="69" y="0"/>
                </a:cxn>
                <a:cxn ang="0">
                  <a:pos x="87" y="2"/>
                </a:cxn>
                <a:cxn ang="0">
                  <a:pos x="100" y="10"/>
                </a:cxn>
                <a:cxn ang="0">
                  <a:pos x="64" y="44"/>
                </a:cxn>
                <a:cxn ang="0">
                  <a:pos x="29" y="49"/>
                </a:cxn>
                <a:cxn ang="0">
                  <a:pos x="0" y="31"/>
                </a:cxn>
              </a:cxnLst>
              <a:rect l="0" t="0" r="r" b="b"/>
              <a:pathLst>
                <a:path w="101" h="50">
                  <a:moveTo>
                    <a:pt x="0" y="31"/>
                  </a:moveTo>
                  <a:lnTo>
                    <a:pt x="17" y="7"/>
                  </a:lnTo>
                  <a:lnTo>
                    <a:pt x="37" y="13"/>
                  </a:lnTo>
                  <a:lnTo>
                    <a:pt x="69" y="0"/>
                  </a:lnTo>
                  <a:lnTo>
                    <a:pt x="87" y="2"/>
                  </a:lnTo>
                  <a:lnTo>
                    <a:pt x="100" y="10"/>
                  </a:lnTo>
                  <a:lnTo>
                    <a:pt x="64" y="44"/>
                  </a:lnTo>
                  <a:lnTo>
                    <a:pt x="29" y="49"/>
                  </a:lnTo>
                  <a:lnTo>
                    <a:pt x="0" y="3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5" name="Freeform 615"/>
            <p:cNvSpPr/>
            <p:nvPr/>
          </p:nvSpPr>
          <p:spPr bwMode="auto">
            <a:xfrm>
              <a:off x="2356" y="1271"/>
              <a:ext cx="119" cy="66"/>
            </a:xfrm>
            <a:custGeom>
              <a:avLst/>
              <a:gdLst/>
              <a:ahLst/>
              <a:cxnLst>
                <a:cxn ang="0">
                  <a:pos x="0" y="29"/>
                </a:cxn>
                <a:cxn ang="0">
                  <a:pos x="11" y="27"/>
                </a:cxn>
                <a:cxn ang="0">
                  <a:pos x="3" y="19"/>
                </a:cxn>
                <a:cxn ang="0">
                  <a:pos x="16" y="24"/>
                </a:cxn>
                <a:cxn ang="0">
                  <a:pos x="11" y="11"/>
                </a:cxn>
                <a:cxn ang="0">
                  <a:pos x="26" y="16"/>
                </a:cxn>
                <a:cxn ang="0">
                  <a:pos x="19" y="3"/>
                </a:cxn>
                <a:cxn ang="0">
                  <a:pos x="45" y="13"/>
                </a:cxn>
                <a:cxn ang="0">
                  <a:pos x="48" y="35"/>
                </a:cxn>
                <a:cxn ang="0">
                  <a:pos x="58" y="11"/>
                </a:cxn>
                <a:cxn ang="0">
                  <a:pos x="74" y="19"/>
                </a:cxn>
                <a:cxn ang="0">
                  <a:pos x="84" y="8"/>
                </a:cxn>
                <a:cxn ang="0">
                  <a:pos x="92" y="24"/>
                </a:cxn>
                <a:cxn ang="0">
                  <a:pos x="89" y="11"/>
                </a:cxn>
                <a:cxn ang="0">
                  <a:pos x="119" y="11"/>
                </a:cxn>
                <a:cxn ang="0">
                  <a:pos x="121" y="0"/>
                </a:cxn>
                <a:cxn ang="0">
                  <a:pos x="131" y="8"/>
                </a:cxn>
                <a:cxn ang="0">
                  <a:pos x="147" y="5"/>
                </a:cxn>
                <a:cxn ang="0">
                  <a:pos x="136" y="11"/>
                </a:cxn>
                <a:cxn ang="0">
                  <a:pos x="160" y="37"/>
                </a:cxn>
                <a:cxn ang="0">
                  <a:pos x="142" y="55"/>
                </a:cxn>
                <a:cxn ang="0">
                  <a:pos x="79" y="76"/>
                </a:cxn>
                <a:cxn ang="0">
                  <a:pos x="26" y="69"/>
                </a:cxn>
                <a:cxn ang="0">
                  <a:pos x="40" y="47"/>
                </a:cxn>
                <a:cxn ang="0">
                  <a:pos x="8" y="42"/>
                </a:cxn>
                <a:cxn ang="0">
                  <a:pos x="37" y="37"/>
                </a:cxn>
                <a:cxn ang="0">
                  <a:pos x="29" y="35"/>
                </a:cxn>
                <a:cxn ang="0">
                  <a:pos x="40" y="29"/>
                </a:cxn>
                <a:cxn ang="0">
                  <a:pos x="0" y="29"/>
                </a:cxn>
              </a:cxnLst>
              <a:rect l="0" t="0" r="r" b="b"/>
              <a:pathLst>
                <a:path w="161" h="77">
                  <a:moveTo>
                    <a:pt x="0" y="29"/>
                  </a:moveTo>
                  <a:lnTo>
                    <a:pt x="11" y="27"/>
                  </a:lnTo>
                  <a:lnTo>
                    <a:pt x="3" y="19"/>
                  </a:lnTo>
                  <a:lnTo>
                    <a:pt x="16" y="24"/>
                  </a:lnTo>
                  <a:lnTo>
                    <a:pt x="11" y="11"/>
                  </a:lnTo>
                  <a:lnTo>
                    <a:pt x="26" y="16"/>
                  </a:lnTo>
                  <a:lnTo>
                    <a:pt x="19" y="3"/>
                  </a:lnTo>
                  <a:lnTo>
                    <a:pt x="45" y="13"/>
                  </a:lnTo>
                  <a:lnTo>
                    <a:pt x="48" y="35"/>
                  </a:lnTo>
                  <a:lnTo>
                    <a:pt x="58" y="11"/>
                  </a:lnTo>
                  <a:lnTo>
                    <a:pt x="74" y="19"/>
                  </a:lnTo>
                  <a:lnTo>
                    <a:pt x="84" y="8"/>
                  </a:lnTo>
                  <a:lnTo>
                    <a:pt x="92" y="24"/>
                  </a:lnTo>
                  <a:lnTo>
                    <a:pt x="89" y="11"/>
                  </a:lnTo>
                  <a:lnTo>
                    <a:pt x="119" y="11"/>
                  </a:lnTo>
                  <a:lnTo>
                    <a:pt x="121" y="0"/>
                  </a:lnTo>
                  <a:lnTo>
                    <a:pt x="131" y="8"/>
                  </a:lnTo>
                  <a:lnTo>
                    <a:pt x="147" y="5"/>
                  </a:lnTo>
                  <a:lnTo>
                    <a:pt x="136" y="11"/>
                  </a:lnTo>
                  <a:lnTo>
                    <a:pt x="160" y="37"/>
                  </a:lnTo>
                  <a:lnTo>
                    <a:pt x="142" y="55"/>
                  </a:lnTo>
                  <a:lnTo>
                    <a:pt x="79" y="76"/>
                  </a:lnTo>
                  <a:lnTo>
                    <a:pt x="26" y="69"/>
                  </a:lnTo>
                  <a:lnTo>
                    <a:pt x="40" y="47"/>
                  </a:lnTo>
                  <a:lnTo>
                    <a:pt x="8" y="42"/>
                  </a:lnTo>
                  <a:lnTo>
                    <a:pt x="37" y="37"/>
                  </a:lnTo>
                  <a:lnTo>
                    <a:pt x="29" y="35"/>
                  </a:lnTo>
                  <a:lnTo>
                    <a:pt x="40" y="29"/>
                  </a:lnTo>
                  <a:lnTo>
                    <a:pt x="0" y="2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6" name="Freeform 616"/>
            <p:cNvSpPr/>
            <p:nvPr/>
          </p:nvSpPr>
          <p:spPr bwMode="auto">
            <a:xfrm>
              <a:off x="2509" y="1489"/>
              <a:ext cx="48" cy="60"/>
            </a:xfrm>
            <a:custGeom>
              <a:avLst/>
              <a:gdLst/>
              <a:ahLst/>
              <a:cxnLst>
                <a:cxn ang="0">
                  <a:pos x="0" y="60"/>
                </a:cxn>
                <a:cxn ang="0">
                  <a:pos x="14" y="68"/>
                </a:cxn>
                <a:cxn ang="0">
                  <a:pos x="5" y="70"/>
                </a:cxn>
                <a:cxn ang="0">
                  <a:pos x="61" y="62"/>
                </a:cxn>
                <a:cxn ang="0">
                  <a:pos x="64" y="23"/>
                </a:cxn>
                <a:cxn ang="0">
                  <a:pos x="58" y="15"/>
                </a:cxn>
                <a:cxn ang="0">
                  <a:pos x="40" y="20"/>
                </a:cxn>
                <a:cxn ang="0">
                  <a:pos x="35" y="15"/>
                </a:cxn>
                <a:cxn ang="0">
                  <a:pos x="42" y="5"/>
                </a:cxn>
                <a:cxn ang="0">
                  <a:pos x="35" y="0"/>
                </a:cxn>
                <a:cxn ang="0">
                  <a:pos x="29" y="18"/>
                </a:cxn>
                <a:cxn ang="0">
                  <a:pos x="5" y="26"/>
                </a:cxn>
                <a:cxn ang="0">
                  <a:pos x="14" y="28"/>
                </a:cxn>
                <a:cxn ang="0">
                  <a:pos x="8" y="37"/>
                </a:cxn>
                <a:cxn ang="0">
                  <a:pos x="24" y="39"/>
                </a:cxn>
                <a:cxn ang="0">
                  <a:pos x="8" y="55"/>
                </a:cxn>
                <a:cxn ang="0">
                  <a:pos x="27" y="52"/>
                </a:cxn>
                <a:cxn ang="0">
                  <a:pos x="0" y="60"/>
                </a:cxn>
              </a:cxnLst>
              <a:rect l="0" t="0" r="r" b="b"/>
              <a:pathLst>
                <a:path w="65" h="71">
                  <a:moveTo>
                    <a:pt x="0" y="60"/>
                  </a:moveTo>
                  <a:lnTo>
                    <a:pt x="14" y="68"/>
                  </a:lnTo>
                  <a:lnTo>
                    <a:pt x="5" y="70"/>
                  </a:lnTo>
                  <a:lnTo>
                    <a:pt x="61" y="62"/>
                  </a:lnTo>
                  <a:lnTo>
                    <a:pt x="64" y="23"/>
                  </a:lnTo>
                  <a:lnTo>
                    <a:pt x="58" y="15"/>
                  </a:lnTo>
                  <a:lnTo>
                    <a:pt x="40" y="20"/>
                  </a:lnTo>
                  <a:lnTo>
                    <a:pt x="35" y="15"/>
                  </a:lnTo>
                  <a:lnTo>
                    <a:pt x="42" y="5"/>
                  </a:lnTo>
                  <a:lnTo>
                    <a:pt x="35" y="0"/>
                  </a:lnTo>
                  <a:lnTo>
                    <a:pt x="29" y="18"/>
                  </a:lnTo>
                  <a:lnTo>
                    <a:pt x="5" y="26"/>
                  </a:lnTo>
                  <a:lnTo>
                    <a:pt x="14" y="28"/>
                  </a:lnTo>
                  <a:lnTo>
                    <a:pt x="8" y="37"/>
                  </a:lnTo>
                  <a:lnTo>
                    <a:pt x="24" y="39"/>
                  </a:lnTo>
                  <a:lnTo>
                    <a:pt x="8" y="55"/>
                  </a:lnTo>
                  <a:lnTo>
                    <a:pt x="27" y="52"/>
                  </a:lnTo>
                  <a:lnTo>
                    <a:pt x="0" y="6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7" name="Freeform 617"/>
            <p:cNvSpPr/>
            <p:nvPr/>
          </p:nvSpPr>
          <p:spPr bwMode="auto">
            <a:xfrm>
              <a:off x="2683" y="1573"/>
              <a:ext cx="7" cy="10"/>
            </a:xfrm>
            <a:custGeom>
              <a:avLst/>
              <a:gdLst/>
              <a:ahLst/>
              <a:cxnLst>
                <a:cxn ang="0">
                  <a:pos x="0" y="11"/>
                </a:cxn>
                <a:cxn ang="0">
                  <a:pos x="6" y="0"/>
                </a:cxn>
                <a:cxn ang="0">
                  <a:pos x="8" y="11"/>
                </a:cxn>
                <a:cxn ang="0">
                  <a:pos x="0" y="11"/>
                </a:cxn>
              </a:cxnLst>
              <a:rect l="0" t="0" r="r" b="b"/>
              <a:pathLst>
                <a:path w="9" h="12">
                  <a:moveTo>
                    <a:pt x="0" y="11"/>
                  </a:moveTo>
                  <a:lnTo>
                    <a:pt x="6" y="0"/>
                  </a:lnTo>
                  <a:lnTo>
                    <a:pt x="8" y="11"/>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8" name="Freeform 618"/>
            <p:cNvSpPr/>
            <p:nvPr/>
          </p:nvSpPr>
          <p:spPr bwMode="auto">
            <a:xfrm>
              <a:off x="1348" y="1836"/>
              <a:ext cx="331" cy="241"/>
            </a:xfrm>
            <a:custGeom>
              <a:avLst/>
              <a:gdLst/>
              <a:ahLst/>
              <a:cxnLst>
                <a:cxn ang="0">
                  <a:pos x="0" y="3"/>
                </a:cxn>
                <a:cxn ang="0">
                  <a:pos x="21" y="48"/>
                </a:cxn>
                <a:cxn ang="0">
                  <a:pos x="45" y="69"/>
                </a:cxn>
                <a:cxn ang="0">
                  <a:pos x="42" y="79"/>
                </a:cxn>
                <a:cxn ang="0">
                  <a:pos x="32" y="82"/>
                </a:cxn>
                <a:cxn ang="0">
                  <a:pos x="60" y="93"/>
                </a:cxn>
                <a:cxn ang="0">
                  <a:pos x="74" y="113"/>
                </a:cxn>
                <a:cxn ang="0">
                  <a:pos x="71" y="127"/>
                </a:cxn>
                <a:cxn ang="0">
                  <a:pos x="105" y="155"/>
                </a:cxn>
                <a:cxn ang="0">
                  <a:pos x="113" y="147"/>
                </a:cxn>
                <a:cxn ang="0">
                  <a:pos x="37" y="43"/>
                </a:cxn>
                <a:cxn ang="0">
                  <a:pos x="32" y="14"/>
                </a:cxn>
                <a:cxn ang="0">
                  <a:pos x="48" y="19"/>
                </a:cxn>
                <a:cxn ang="0">
                  <a:pos x="76" y="66"/>
                </a:cxn>
                <a:cxn ang="0">
                  <a:pos x="116" y="100"/>
                </a:cxn>
                <a:cxn ang="0">
                  <a:pos x="116" y="113"/>
                </a:cxn>
                <a:cxn ang="0">
                  <a:pos x="171" y="161"/>
                </a:cxn>
                <a:cxn ang="0">
                  <a:pos x="176" y="179"/>
                </a:cxn>
                <a:cxn ang="0">
                  <a:pos x="171" y="195"/>
                </a:cxn>
                <a:cxn ang="0">
                  <a:pos x="184" y="211"/>
                </a:cxn>
                <a:cxn ang="0">
                  <a:pos x="288" y="263"/>
                </a:cxn>
                <a:cxn ang="0">
                  <a:pos x="333" y="257"/>
                </a:cxn>
                <a:cxn ang="0">
                  <a:pos x="364" y="281"/>
                </a:cxn>
                <a:cxn ang="0">
                  <a:pos x="375" y="257"/>
                </a:cxn>
                <a:cxn ang="0">
                  <a:pos x="388" y="257"/>
                </a:cxn>
                <a:cxn ang="0">
                  <a:pos x="375" y="239"/>
                </a:cxn>
                <a:cxn ang="0">
                  <a:pos x="409" y="234"/>
                </a:cxn>
                <a:cxn ang="0">
                  <a:pos x="420" y="223"/>
                </a:cxn>
                <a:cxn ang="0">
                  <a:pos x="425" y="218"/>
                </a:cxn>
                <a:cxn ang="0">
                  <a:pos x="428" y="228"/>
                </a:cxn>
                <a:cxn ang="0">
                  <a:pos x="446" y="184"/>
                </a:cxn>
                <a:cxn ang="0">
                  <a:pos x="425" y="174"/>
                </a:cxn>
                <a:cxn ang="0">
                  <a:pos x="391" y="184"/>
                </a:cxn>
                <a:cxn ang="0">
                  <a:pos x="375" y="223"/>
                </a:cxn>
                <a:cxn ang="0">
                  <a:pos x="333" y="228"/>
                </a:cxn>
                <a:cxn ang="0">
                  <a:pos x="312" y="216"/>
                </a:cxn>
                <a:cxn ang="0">
                  <a:pos x="286" y="166"/>
                </a:cxn>
                <a:cxn ang="0">
                  <a:pos x="281" y="127"/>
                </a:cxn>
                <a:cxn ang="0">
                  <a:pos x="294" y="110"/>
                </a:cxn>
                <a:cxn ang="0">
                  <a:pos x="265" y="100"/>
                </a:cxn>
                <a:cxn ang="0">
                  <a:pos x="229" y="45"/>
                </a:cxn>
                <a:cxn ang="0">
                  <a:pos x="197" y="58"/>
                </a:cxn>
                <a:cxn ang="0">
                  <a:pos x="155" y="14"/>
                </a:cxn>
                <a:cxn ang="0">
                  <a:pos x="87" y="22"/>
                </a:cxn>
                <a:cxn ang="0">
                  <a:pos x="32" y="0"/>
                </a:cxn>
                <a:cxn ang="0">
                  <a:pos x="0" y="3"/>
                </a:cxn>
              </a:cxnLst>
              <a:rect l="0" t="0" r="r" b="b"/>
              <a:pathLst>
                <a:path w="447" h="282">
                  <a:moveTo>
                    <a:pt x="0" y="3"/>
                  </a:moveTo>
                  <a:lnTo>
                    <a:pt x="21" y="48"/>
                  </a:lnTo>
                  <a:lnTo>
                    <a:pt x="45" y="69"/>
                  </a:lnTo>
                  <a:lnTo>
                    <a:pt x="42" y="79"/>
                  </a:lnTo>
                  <a:lnTo>
                    <a:pt x="32" y="82"/>
                  </a:lnTo>
                  <a:lnTo>
                    <a:pt x="60" y="93"/>
                  </a:lnTo>
                  <a:lnTo>
                    <a:pt x="74" y="113"/>
                  </a:lnTo>
                  <a:lnTo>
                    <a:pt x="71" y="127"/>
                  </a:lnTo>
                  <a:lnTo>
                    <a:pt x="105" y="155"/>
                  </a:lnTo>
                  <a:lnTo>
                    <a:pt x="113" y="147"/>
                  </a:lnTo>
                  <a:lnTo>
                    <a:pt x="37" y="43"/>
                  </a:lnTo>
                  <a:lnTo>
                    <a:pt x="32" y="14"/>
                  </a:lnTo>
                  <a:lnTo>
                    <a:pt x="48" y="19"/>
                  </a:lnTo>
                  <a:lnTo>
                    <a:pt x="76" y="66"/>
                  </a:lnTo>
                  <a:lnTo>
                    <a:pt x="116" y="100"/>
                  </a:lnTo>
                  <a:lnTo>
                    <a:pt x="116" y="113"/>
                  </a:lnTo>
                  <a:lnTo>
                    <a:pt x="171" y="161"/>
                  </a:lnTo>
                  <a:lnTo>
                    <a:pt x="176" y="179"/>
                  </a:lnTo>
                  <a:lnTo>
                    <a:pt x="171" y="195"/>
                  </a:lnTo>
                  <a:lnTo>
                    <a:pt x="184" y="211"/>
                  </a:lnTo>
                  <a:lnTo>
                    <a:pt x="288" y="263"/>
                  </a:lnTo>
                  <a:lnTo>
                    <a:pt x="333" y="257"/>
                  </a:lnTo>
                  <a:lnTo>
                    <a:pt x="364" y="281"/>
                  </a:lnTo>
                  <a:lnTo>
                    <a:pt x="375" y="257"/>
                  </a:lnTo>
                  <a:lnTo>
                    <a:pt x="388" y="257"/>
                  </a:lnTo>
                  <a:lnTo>
                    <a:pt x="375" y="239"/>
                  </a:lnTo>
                  <a:lnTo>
                    <a:pt x="409" y="234"/>
                  </a:lnTo>
                  <a:lnTo>
                    <a:pt x="420" y="223"/>
                  </a:lnTo>
                  <a:lnTo>
                    <a:pt x="425" y="218"/>
                  </a:lnTo>
                  <a:lnTo>
                    <a:pt x="428" y="228"/>
                  </a:lnTo>
                  <a:lnTo>
                    <a:pt x="446" y="184"/>
                  </a:lnTo>
                  <a:lnTo>
                    <a:pt x="425" y="174"/>
                  </a:lnTo>
                  <a:lnTo>
                    <a:pt x="391" y="184"/>
                  </a:lnTo>
                  <a:lnTo>
                    <a:pt x="375" y="223"/>
                  </a:lnTo>
                  <a:lnTo>
                    <a:pt x="333" y="228"/>
                  </a:lnTo>
                  <a:lnTo>
                    <a:pt x="312" y="216"/>
                  </a:lnTo>
                  <a:lnTo>
                    <a:pt x="286" y="166"/>
                  </a:lnTo>
                  <a:lnTo>
                    <a:pt x="281" y="127"/>
                  </a:lnTo>
                  <a:lnTo>
                    <a:pt x="294" y="110"/>
                  </a:lnTo>
                  <a:lnTo>
                    <a:pt x="265" y="100"/>
                  </a:lnTo>
                  <a:lnTo>
                    <a:pt x="229" y="45"/>
                  </a:lnTo>
                  <a:lnTo>
                    <a:pt x="197" y="58"/>
                  </a:lnTo>
                  <a:lnTo>
                    <a:pt x="155" y="14"/>
                  </a:lnTo>
                  <a:lnTo>
                    <a:pt x="87" y="22"/>
                  </a:lnTo>
                  <a:lnTo>
                    <a:pt x="32" y="0"/>
                  </a:lnTo>
                  <a:lnTo>
                    <a:pt x="0" y="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19" name="Freeform 619"/>
            <p:cNvSpPr/>
            <p:nvPr/>
          </p:nvSpPr>
          <p:spPr bwMode="auto">
            <a:xfrm>
              <a:off x="2658" y="1521"/>
              <a:ext cx="43" cy="44"/>
            </a:xfrm>
            <a:custGeom>
              <a:avLst/>
              <a:gdLst/>
              <a:ahLst/>
              <a:cxnLst>
                <a:cxn ang="0">
                  <a:pos x="0" y="37"/>
                </a:cxn>
                <a:cxn ang="0">
                  <a:pos x="24" y="29"/>
                </a:cxn>
                <a:cxn ang="0">
                  <a:pos x="14" y="26"/>
                </a:cxn>
                <a:cxn ang="0">
                  <a:pos x="24" y="8"/>
                </a:cxn>
                <a:cxn ang="0">
                  <a:pos x="29" y="18"/>
                </a:cxn>
                <a:cxn ang="0">
                  <a:pos x="32" y="0"/>
                </a:cxn>
                <a:cxn ang="0">
                  <a:pos x="56" y="0"/>
                </a:cxn>
                <a:cxn ang="0">
                  <a:pos x="53" y="18"/>
                </a:cxn>
                <a:cxn ang="0">
                  <a:pos x="37" y="26"/>
                </a:cxn>
                <a:cxn ang="0">
                  <a:pos x="37" y="50"/>
                </a:cxn>
                <a:cxn ang="0">
                  <a:pos x="24" y="34"/>
                </a:cxn>
                <a:cxn ang="0">
                  <a:pos x="0" y="37"/>
                </a:cxn>
              </a:cxnLst>
              <a:rect l="0" t="0" r="r" b="b"/>
              <a:pathLst>
                <a:path w="57" h="51">
                  <a:moveTo>
                    <a:pt x="0" y="37"/>
                  </a:moveTo>
                  <a:lnTo>
                    <a:pt x="24" y="29"/>
                  </a:lnTo>
                  <a:lnTo>
                    <a:pt x="14" y="26"/>
                  </a:lnTo>
                  <a:lnTo>
                    <a:pt x="24" y="8"/>
                  </a:lnTo>
                  <a:lnTo>
                    <a:pt x="29" y="18"/>
                  </a:lnTo>
                  <a:lnTo>
                    <a:pt x="32" y="0"/>
                  </a:lnTo>
                  <a:lnTo>
                    <a:pt x="56" y="0"/>
                  </a:lnTo>
                  <a:lnTo>
                    <a:pt x="53" y="18"/>
                  </a:lnTo>
                  <a:lnTo>
                    <a:pt x="37" y="26"/>
                  </a:lnTo>
                  <a:lnTo>
                    <a:pt x="37" y="50"/>
                  </a:lnTo>
                  <a:lnTo>
                    <a:pt x="24" y="34"/>
                  </a:lnTo>
                  <a:lnTo>
                    <a:pt x="0" y="3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0" name="Freeform 620"/>
            <p:cNvSpPr/>
            <p:nvPr/>
          </p:nvSpPr>
          <p:spPr bwMode="auto">
            <a:xfrm>
              <a:off x="4435" y="2802"/>
              <a:ext cx="82" cy="92"/>
            </a:xfrm>
            <a:custGeom>
              <a:avLst/>
              <a:gdLst/>
              <a:ahLst/>
              <a:cxnLst>
                <a:cxn ang="0">
                  <a:pos x="0" y="94"/>
                </a:cxn>
                <a:cxn ang="0">
                  <a:pos x="21" y="60"/>
                </a:cxn>
                <a:cxn ang="0">
                  <a:pos x="63" y="36"/>
                </a:cxn>
                <a:cxn ang="0">
                  <a:pos x="86" y="0"/>
                </a:cxn>
                <a:cxn ang="0">
                  <a:pos x="97" y="10"/>
                </a:cxn>
                <a:cxn ang="0">
                  <a:pos x="108" y="7"/>
                </a:cxn>
                <a:cxn ang="0">
                  <a:pos x="110" y="18"/>
                </a:cxn>
                <a:cxn ang="0">
                  <a:pos x="92" y="44"/>
                </a:cxn>
                <a:cxn ang="0">
                  <a:pos x="94" y="57"/>
                </a:cxn>
                <a:cxn ang="0">
                  <a:pos x="71" y="60"/>
                </a:cxn>
                <a:cxn ang="0">
                  <a:pos x="60" y="94"/>
                </a:cxn>
                <a:cxn ang="0">
                  <a:pos x="34" y="107"/>
                </a:cxn>
                <a:cxn ang="0">
                  <a:pos x="0" y="94"/>
                </a:cxn>
              </a:cxnLst>
              <a:rect l="0" t="0" r="r" b="b"/>
              <a:pathLst>
                <a:path w="111" h="108">
                  <a:moveTo>
                    <a:pt x="0" y="94"/>
                  </a:moveTo>
                  <a:lnTo>
                    <a:pt x="21" y="60"/>
                  </a:lnTo>
                  <a:lnTo>
                    <a:pt x="63" y="36"/>
                  </a:lnTo>
                  <a:lnTo>
                    <a:pt x="86" y="0"/>
                  </a:lnTo>
                  <a:lnTo>
                    <a:pt x="97" y="10"/>
                  </a:lnTo>
                  <a:lnTo>
                    <a:pt x="108" y="7"/>
                  </a:lnTo>
                  <a:lnTo>
                    <a:pt x="110" y="18"/>
                  </a:lnTo>
                  <a:lnTo>
                    <a:pt x="92" y="44"/>
                  </a:lnTo>
                  <a:lnTo>
                    <a:pt x="94" y="57"/>
                  </a:lnTo>
                  <a:lnTo>
                    <a:pt x="71" y="60"/>
                  </a:lnTo>
                  <a:lnTo>
                    <a:pt x="60" y="94"/>
                  </a:lnTo>
                  <a:lnTo>
                    <a:pt x="34" y="107"/>
                  </a:lnTo>
                  <a:lnTo>
                    <a:pt x="0" y="9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1" name="Freeform 621"/>
            <p:cNvSpPr/>
            <p:nvPr/>
          </p:nvSpPr>
          <p:spPr bwMode="auto">
            <a:xfrm>
              <a:off x="4501" y="2712"/>
              <a:ext cx="63" cy="101"/>
            </a:xfrm>
            <a:custGeom>
              <a:avLst/>
              <a:gdLst/>
              <a:ahLst/>
              <a:cxnLst>
                <a:cxn ang="0">
                  <a:pos x="0" y="0"/>
                </a:cxn>
                <a:cxn ang="0">
                  <a:pos x="21" y="13"/>
                </a:cxn>
                <a:cxn ang="0">
                  <a:pos x="29" y="39"/>
                </a:cxn>
                <a:cxn ang="0">
                  <a:pos x="39" y="44"/>
                </a:cxn>
                <a:cxn ang="0">
                  <a:pos x="45" y="36"/>
                </a:cxn>
                <a:cxn ang="0">
                  <a:pos x="50" y="52"/>
                </a:cxn>
                <a:cxn ang="0">
                  <a:pos x="84" y="52"/>
                </a:cxn>
                <a:cxn ang="0">
                  <a:pos x="76" y="78"/>
                </a:cxn>
                <a:cxn ang="0">
                  <a:pos x="61" y="83"/>
                </a:cxn>
                <a:cxn ang="0">
                  <a:pos x="45" y="117"/>
                </a:cxn>
                <a:cxn ang="0">
                  <a:pos x="32" y="117"/>
                </a:cxn>
                <a:cxn ang="0">
                  <a:pos x="37" y="105"/>
                </a:cxn>
                <a:cxn ang="0">
                  <a:pos x="16" y="81"/>
                </a:cxn>
                <a:cxn ang="0">
                  <a:pos x="32" y="63"/>
                </a:cxn>
                <a:cxn ang="0">
                  <a:pos x="32" y="41"/>
                </a:cxn>
                <a:cxn ang="0">
                  <a:pos x="0" y="0"/>
                </a:cxn>
              </a:cxnLst>
              <a:rect l="0" t="0" r="r" b="b"/>
              <a:pathLst>
                <a:path w="85" h="118">
                  <a:moveTo>
                    <a:pt x="0" y="0"/>
                  </a:moveTo>
                  <a:lnTo>
                    <a:pt x="21" y="13"/>
                  </a:lnTo>
                  <a:lnTo>
                    <a:pt x="29" y="39"/>
                  </a:lnTo>
                  <a:lnTo>
                    <a:pt x="39" y="44"/>
                  </a:lnTo>
                  <a:lnTo>
                    <a:pt x="45" y="36"/>
                  </a:lnTo>
                  <a:lnTo>
                    <a:pt x="50" y="52"/>
                  </a:lnTo>
                  <a:lnTo>
                    <a:pt x="84" y="52"/>
                  </a:lnTo>
                  <a:lnTo>
                    <a:pt x="76" y="78"/>
                  </a:lnTo>
                  <a:lnTo>
                    <a:pt x="61" y="83"/>
                  </a:lnTo>
                  <a:lnTo>
                    <a:pt x="45" y="117"/>
                  </a:lnTo>
                  <a:lnTo>
                    <a:pt x="32" y="117"/>
                  </a:lnTo>
                  <a:lnTo>
                    <a:pt x="37" y="105"/>
                  </a:lnTo>
                  <a:lnTo>
                    <a:pt x="16" y="81"/>
                  </a:lnTo>
                  <a:lnTo>
                    <a:pt x="32" y="63"/>
                  </a:lnTo>
                  <a:lnTo>
                    <a:pt x="32" y="41"/>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2" name="Freeform 622"/>
            <p:cNvSpPr/>
            <p:nvPr/>
          </p:nvSpPr>
          <p:spPr bwMode="auto">
            <a:xfrm>
              <a:off x="1670" y="2073"/>
              <a:ext cx="45" cy="51"/>
            </a:xfrm>
            <a:custGeom>
              <a:avLst/>
              <a:gdLst/>
              <a:ahLst/>
              <a:cxnLst>
                <a:cxn ang="0">
                  <a:pos x="0" y="31"/>
                </a:cxn>
                <a:cxn ang="0">
                  <a:pos x="24" y="58"/>
                </a:cxn>
                <a:cxn ang="0">
                  <a:pos x="56" y="60"/>
                </a:cxn>
                <a:cxn ang="0">
                  <a:pos x="61" y="0"/>
                </a:cxn>
                <a:cxn ang="0">
                  <a:pos x="37" y="3"/>
                </a:cxn>
                <a:cxn ang="0">
                  <a:pos x="0" y="31"/>
                </a:cxn>
              </a:cxnLst>
              <a:rect l="0" t="0" r="r" b="b"/>
              <a:pathLst>
                <a:path w="62" h="61">
                  <a:moveTo>
                    <a:pt x="0" y="31"/>
                  </a:moveTo>
                  <a:lnTo>
                    <a:pt x="24" y="58"/>
                  </a:lnTo>
                  <a:lnTo>
                    <a:pt x="56" y="60"/>
                  </a:lnTo>
                  <a:lnTo>
                    <a:pt x="61" y="0"/>
                  </a:lnTo>
                  <a:lnTo>
                    <a:pt x="37" y="3"/>
                  </a:lnTo>
                  <a:lnTo>
                    <a:pt x="0" y="3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3" name="Freeform 623"/>
            <p:cNvSpPr/>
            <p:nvPr/>
          </p:nvSpPr>
          <p:spPr bwMode="auto">
            <a:xfrm>
              <a:off x="2676" y="1173"/>
              <a:ext cx="284" cy="263"/>
            </a:xfrm>
            <a:custGeom>
              <a:avLst/>
              <a:gdLst/>
              <a:ahLst/>
              <a:cxnLst>
                <a:cxn ang="0">
                  <a:pos x="2" y="241"/>
                </a:cxn>
                <a:cxn ang="0">
                  <a:pos x="39" y="241"/>
                </a:cxn>
                <a:cxn ang="0">
                  <a:pos x="10" y="252"/>
                </a:cxn>
                <a:cxn ang="0">
                  <a:pos x="32" y="257"/>
                </a:cxn>
                <a:cxn ang="0">
                  <a:pos x="18" y="278"/>
                </a:cxn>
                <a:cxn ang="0">
                  <a:pos x="44" y="307"/>
                </a:cxn>
                <a:cxn ang="0">
                  <a:pos x="81" y="270"/>
                </a:cxn>
                <a:cxn ang="0">
                  <a:pos x="108" y="267"/>
                </a:cxn>
                <a:cxn ang="0">
                  <a:pos x="113" y="238"/>
                </a:cxn>
                <a:cxn ang="0">
                  <a:pos x="105" y="186"/>
                </a:cxn>
                <a:cxn ang="0">
                  <a:pos x="128" y="160"/>
                </a:cxn>
                <a:cxn ang="0">
                  <a:pos x="165" y="105"/>
                </a:cxn>
                <a:cxn ang="0">
                  <a:pos x="189" y="81"/>
                </a:cxn>
                <a:cxn ang="0">
                  <a:pos x="223" y="71"/>
                </a:cxn>
                <a:cxn ang="0">
                  <a:pos x="231" y="52"/>
                </a:cxn>
                <a:cxn ang="0">
                  <a:pos x="257" y="63"/>
                </a:cxn>
                <a:cxn ang="0">
                  <a:pos x="307" y="52"/>
                </a:cxn>
                <a:cxn ang="0">
                  <a:pos x="341" y="29"/>
                </a:cxn>
                <a:cxn ang="0">
                  <a:pos x="354" y="52"/>
                </a:cxn>
                <a:cxn ang="0">
                  <a:pos x="362" y="37"/>
                </a:cxn>
                <a:cxn ang="0">
                  <a:pos x="349" y="27"/>
                </a:cxn>
                <a:cxn ang="0">
                  <a:pos x="354" y="5"/>
                </a:cxn>
                <a:cxn ang="0">
                  <a:pos x="346" y="3"/>
                </a:cxn>
                <a:cxn ang="0">
                  <a:pos x="323" y="16"/>
                </a:cxn>
                <a:cxn ang="0">
                  <a:pos x="317" y="3"/>
                </a:cxn>
                <a:cxn ang="0">
                  <a:pos x="307" y="5"/>
                </a:cxn>
                <a:cxn ang="0">
                  <a:pos x="267" y="29"/>
                </a:cxn>
                <a:cxn ang="0">
                  <a:pos x="249" y="37"/>
                </a:cxn>
                <a:cxn ang="0">
                  <a:pos x="223" y="47"/>
                </a:cxn>
                <a:cxn ang="0">
                  <a:pos x="218" y="42"/>
                </a:cxn>
                <a:cxn ang="0">
                  <a:pos x="213" y="47"/>
                </a:cxn>
                <a:cxn ang="0">
                  <a:pos x="186" y="63"/>
                </a:cxn>
                <a:cxn ang="0">
                  <a:pos x="186" y="68"/>
                </a:cxn>
                <a:cxn ang="0">
                  <a:pos x="152" y="89"/>
                </a:cxn>
                <a:cxn ang="0">
                  <a:pos x="120" y="113"/>
                </a:cxn>
                <a:cxn ang="0">
                  <a:pos x="71" y="181"/>
                </a:cxn>
                <a:cxn ang="0">
                  <a:pos x="92" y="181"/>
                </a:cxn>
                <a:cxn ang="0">
                  <a:pos x="32" y="202"/>
                </a:cxn>
                <a:cxn ang="0">
                  <a:pos x="18" y="210"/>
                </a:cxn>
                <a:cxn ang="0">
                  <a:pos x="2" y="220"/>
                </a:cxn>
                <a:cxn ang="0">
                  <a:pos x="0" y="231"/>
                </a:cxn>
              </a:cxnLst>
              <a:rect l="0" t="0" r="r" b="b"/>
              <a:pathLst>
                <a:path w="384" h="308">
                  <a:moveTo>
                    <a:pt x="0" y="231"/>
                  </a:moveTo>
                  <a:lnTo>
                    <a:pt x="2" y="241"/>
                  </a:lnTo>
                  <a:lnTo>
                    <a:pt x="37" y="233"/>
                  </a:lnTo>
                  <a:lnTo>
                    <a:pt x="39" y="241"/>
                  </a:lnTo>
                  <a:lnTo>
                    <a:pt x="2" y="246"/>
                  </a:lnTo>
                  <a:lnTo>
                    <a:pt x="10" y="252"/>
                  </a:lnTo>
                  <a:lnTo>
                    <a:pt x="8" y="270"/>
                  </a:lnTo>
                  <a:lnTo>
                    <a:pt x="32" y="257"/>
                  </a:lnTo>
                  <a:lnTo>
                    <a:pt x="2" y="278"/>
                  </a:lnTo>
                  <a:lnTo>
                    <a:pt x="18" y="278"/>
                  </a:lnTo>
                  <a:lnTo>
                    <a:pt x="10" y="302"/>
                  </a:lnTo>
                  <a:lnTo>
                    <a:pt x="44" y="307"/>
                  </a:lnTo>
                  <a:lnTo>
                    <a:pt x="76" y="288"/>
                  </a:lnTo>
                  <a:lnTo>
                    <a:pt x="81" y="270"/>
                  </a:lnTo>
                  <a:lnTo>
                    <a:pt x="89" y="286"/>
                  </a:lnTo>
                  <a:lnTo>
                    <a:pt x="108" y="267"/>
                  </a:lnTo>
                  <a:lnTo>
                    <a:pt x="105" y="246"/>
                  </a:lnTo>
                  <a:lnTo>
                    <a:pt x="113" y="238"/>
                  </a:lnTo>
                  <a:lnTo>
                    <a:pt x="105" y="228"/>
                  </a:lnTo>
                  <a:lnTo>
                    <a:pt x="105" y="186"/>
                  </a:lnTo>
                  <a:lnTo>
                    <a:pt x="134" y="173"/>
                  </a:lnTo>
                  <a:lnTo>
                    <a:pt x="128" y="160"/>
                  </a:lnTo>
                  <a:lnTo>
                    <a:pt x="142" y="126"/>
                  </a:lnTo>
                  <a:lnTo>
                    <a:pt x="165" y="105"/>
                  </a:lnTo>
                  <a:lnTo>
                    <a:pt x="171" y="84"/>
                  </a:lnTo>
                  <a:lnTo>
                    <a:pt x="189" y="81"/>
                  </a:lnTo>
                  <a:lnTo>
                    <a:pt x="196" y="68"/>
                  </a:lnTo>
                  <a:lnTo>
                    <a:pt x="223" y="71"/>
                  </a:lnTo>
                  <a:lnTo>
                    <a:pt x="223" y="52"/>
                  </a:lnTo>
                  <a:lnTo>
                    <a:pt x="231" y="52"/>
                  </a:lnTo>
                  <a:lnTo>
                    <a:pt x="238" y="44"/>
                  </a:lnTo>
                  <a:lnTo>
                    <a:pt x="257" y="63"/>
                  </a:lnTo>
                  <a:lnTo>
                    <a:pt x="289" y="63"/>
                  </a:lnTo>
                  <a:lnTo>
                    <a:pt x="307" y="52"/>
                  </a:lnTo>
                  <a:lnTo>
                    <a:pt x="309" y="34"/>
                  </a:lnTo>
                  <a:lnTo>
                    <a:pt x="341" y="29"/>
                  </a:lnTo>
                  <a:lnTo>
                    <a:pt x="354" y="37"/>
                  </a:lnTo>
                  <a:lnTo>
                    <a:pt x="354" y="52"/>
                  </a:lnTo>
                  <a:lnTo>
                    <a:pt x="380" y="34"/>
                  </a:lnTo>
                  <a:lnTo>
                    <a:pt x="362" y="37"/>
                  </a:lnTo>
                  <a:lnTo>
                    <a:pt x="365" y="32"/>
                  </a:lnTo>
                  <a:lnTo>
                    <a:pt x="349" y="27"/>
                  </a:lnTo>
                  <a:lnTo>
                    <a:pt x="383" y="16"/>
                  </a:lnTo>
                  <a:lnTo>
                    <a:pt x="354" y="5"/>
                  </a:lnTo>
                  <a:lnTo>
                    <a:pt x="338" y="16"/>
                  </a:lnTo>
                  <a:lnTo>
                    <a:pt x="346" y="3"/>
                  </a:lnTo>
                  <a:lnTo>
                    <a:pt x="331" y="0"/>
                  </a:lnTo>
                  <a:lnTo>
                    <a:pt x="323" y="16"/>
                  </a:lnTo>
                  <a:lnTo>
                    <a:pt x="317" y="21"/>
                  </a:lnTo>
                  <a:lnTo>
                    <a:pt x="317" y="3"/>
                  </a:lnTo>
                  <a:lnTo>
                    <a:pt x="291" y="29"/>
                  </a:lnTo>
                  <a:lnTo>
                    <a:pt x="307" y="5"/>
                  </a:lnTo>
                  <a:lnTo>
                    <a:pt x="296" y="3"/>
                  </a:lnTo>
                  <a:lnTo>
                    <a:pt x="267" y="29"/>
                  </a:lnTo>
                  <a:lnTo>
                    <a:pt x="244" y="24"/>
                  </a:lnTo>
                  <a:lnTo>
                    <a:pt x="249" y="37"/>
                  </a:lnTo>
                  <a:lnTo>
                    <a:pt x="238" y="29"/>
                  </a:lnTo>
                  <a:lnTo>
                    <a:pt x="223" y="47"/>
                  </a:lnTo>
                  <a:lnTo>
                    <a:pt x="226" y="32"/>
                  </a:lnTo>
                  <a:lnTo>
                    <a:pt x="218" y="42"/>
                  </a:lnTo>
                  <a:lnTo>
                    <a:pt x="207" y="37"/>
                  </a:lnTo>
                  <a:lnTo>
                    <a:pt x="213" y="47"/>
                  </a:lnTo>
                  <a:lnTo>
                    <a:pt x="194" y="42"/>
                  </a:lnTo>
                  <a:lnTo>
                    <a:pt x="186" y="63"/>
                  </a:lnTo>
                  <a:lnTo>
                    <a:pt x="168" y="68"/>
                  </a:lnTo>
                  <a:lnTo>
                    <a:pt x="186" y="68"/>
                  </a:lnTo>
                  <a:lnTo>
                    <a:pt x="157" y="79"/>
                  </a:lnTo>
                  <a:lnTo>
                    <a:pt x="152" y="89"/>
                  </a:lnTo>
                  <a:lnTo>
                    <a:pt x="157" y="89"/>
                  </a:lnTo>
                  <a:lnTo>
                    <a:pt x="120" y="113"/>
                  </a:lnTo>
                  <a:lnTo>
                    <a:pt x="110" y="150"/>
                  </a:lnTo>
                  <a:lnTo>
                    <a:pt x="71" y="181"/>
                  </a:lnTo>
                  <a:lnTo>
                    <a:pt x="76" y="189"/>
                  </a:lnTo>
                  <a:lnTo>
                    <a:pt x="92" y="181"/>
                  </a:lnTo>
                  <a:lnTo>
                    <a:pt x="52" y="191"/>
                  </a:lnTo>
                  <a:lnTo>
                    <a:pt x="32" y="202"/>
                  </a:lnTo>
                  <a:lnTo>
                    <a:pt x="37" y="210"/>
                  </a:lnTo>
                  <a:lnTo>
                    <a:pt x="18" y="210"/>
                  </a:lnTo>
                  <a:lnTo>
                    <a:pt x="24" y="220"/>
                  </a:lnTo>
                  <a:lnTo>
                    <a:pt x="2" y="220"/>
                  </a:lnTo>
                  <a:lnTo>
                    <a:pt x="18" y="226"/>
                  </a:lnTo>
                  <a:lnTo>
                    <a:pt x="0" y="23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4" name="Freeform 624"/>
            <p:cNvSpPr/>
            <p:nvPr/>
          </p:nvSpPr>
          <p:spPr bwMode="auto">
            <a:xfrm>
              <a:off x="1719" y="2141"/>
              <a:ext cx="60" cy="31"/>
            </a:xfrm>
            <a:custGeom>
              <a:avLst/>
              <a:gdLst/>
              <a:ahLst/>
              <a:cxnLst>
                <a:cxn ang="0">
                  <a:pos x="0" y="16"/>
                </a:cxn>
                <a:cxn ang="0">
                  <a:pos x="5" y="0"/>
                </a:cxn>
                <a:cxn ang="0">
                  <a:pos x="24" y="11"/>
                </a:cxn>
                <a:cxn ang="0">
                  <a:pos x="52" y="0"/>
                </a:cxn>
                <a:cxn ang="0">
                  <a:pos x="81" y="13"/>
                </a:cxn>
                <a:cxn ang="0">
                  <a:pos x="74" y="34"/>
                </a:cxn>
                <a:cxn ang="0">
                  <a:pos x="74" y="16"/>
                </a:cxn>
                <a:cxn ang="0">
                  <a:pos x="52" y="8"/>
                </a:cxn>
                <a:cxn ang="0">
                  <a:pos x="37" y="18"/>
                </a:cxn>
                <a:cxn ang="0">
                  <a:pos x="42" y="32"/>
                </a:cxn>
                <a:cxn ang="0">
                  <a:pos x="34" y="34"/>
                </a:cxn>
                <a:cxn ang="0">
                  <a:pos x="0" y="16"/>
                </a:cxn>
              </a:cxnLst>
              <a:rect l="0" t="0" r="r" b="b"/>
              <a:pathLst>
                <a:path w="82" h="35">
                  <a:moveTo>
                    <a:pt x="0" y="16"/>
                  </a:moveTo>
                  <a:lnTo>
                    <a:pt x="5" y="0"/>
                  </a:lnTo>
                  <a:lnTo>
                    <a:pt x="24" y="11"/>
                  </a:lnTo>
                  <a:lnTo>
                    <a:pt x="52" y="0"/>
                  </a:lnTo>
                  <a:lnTo>
                    <a:pt x="81" y="13"/>
                  </a:lnTo>
                  <a:lnTo>
                    <a:pt x="74" y="34"/>
                  </a:lnTo>
                  <a:lnTo>
                    <a:pt x="74" y="16"/>
                  </a:lnTo>
                  <a:lnTo>
                    <a:pt x="52" y="8"/>
                  </a:lnTo>
                  <a:lnTo>
                    <a:pt x="37" y="18"/>
                  </a:lnTo>
                  <a:lnTo>
                    <a:pt x="42" y="32"/>
                  </a:lnTo>
                  <a:lnTo>
                    <a:pt x="34" y="34"/>
                  </a:lnTo>
                  <a:lnTo>
                    <a:pt x="0" y="1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5" name="Freeform 625"/>
            <p:cNvSpPr/>
            <p:nvPr/>
          </p:nvSpPr>
          <p:spPr bwMode="auto">
            <a:xfrm>
              <a:off x="1940" y="2507"/>
              <a:ext cx="91" cy="107"/>
            </a:xfrm>
            <a:custGeom>
              <a:avLst/>
              <a:gdLst/>
              <a:ahLst/>
              <a:cxnLst>
                <a:cxn ang="0">
                  <a:pos x="0" y="47"/>
                </a:cxn>
                <a:cxn ang="0">
                  <a:pos x="11" y="7"/>
                </a:cxn>
                <a:cxn ang="0">
                  <a:pos x="52" y="0"/>
                </a:cxn>
                <a:cxn ang="0">
                  <a:pos x="66" y="12"/>
                </a:cxn>
                <a:cxn ang="0">
                  <a:pos x="68" y="41"/>
                </a:cxn>
                <a:cxn ang="0">
                  <a:pos x="100" y="47"/>
                </a:cxn>
                <a:cxn ang="0">
                  <a:pos x="105" y="71"/>
                </a:cxn>
                <a:cxn ang="0">
                  <a:pos x="121" y="73"/>
                </a:cxn>
                <a:cxn ang="0">
                  <a:pos x="121" y="96"/>
                </a:cxn>
                <a:cxn ang="0">
                  <a:pos x="102" y="125"/>
                </a:cxn>
                <a:cxn ang="0">
                  <a:pos x="60" y="123"/>
                </a:cxn>
                <a:cxn ang="0">
                  <a:pos x="68" y="91"/>
                </a:cxn>
                <a:cxn ang="0">
                  <a:pos x="0" y="47"/>
                </a:cxn>
              </a:cxnLst>
              <a:rect l="0" t="0" r="r" b="b"/>
              <a:pathLst>
                <a:path w="122" h="126">
                  <a:moveTo>
                    <a:pt x="0" y="47"/>
                  </a:moveTo>
                  <a:lnTo>
                    <a:pt x="11" y="7"/>
                  </a:lnTo>
                  <a:lnTo>
                    <a:pt x="52" y="0"/>
                  </a:lnTo>
                  <a:lnTo>
                    <a:pt x="66" y="12"/>
                  </a:lnTo>
                  <a:lnTo>
                    <a:pt x="68" y="41"/>
                  </a:lnTo>
                  <a:lnTo>
                    <a:pt x="100" y="47"/>
                  </a:lnTo>
                  <a:lnTo>
                    <a:pt x="105" y="71"/>
                  </a:lnTo>
                  <a:lnTo>
                    <a:pt x="121" y="73"/>
                  </a:lnTo>
                  <a:lnTo>
                    <a:pt x="121" y="96"/>
                  </a:lnTo>
                  <a:lnTo>
                    <a:pt x="102" y="125"/>
                  </a:lnTo>
                  <a:lnTo>
                    <a:pt x="60" y="123"/>
                  </a:lnTo>
                  <a:lnTo>
                    <a:pt x="68" y="91"/>
                  </a:lnTo>
                  <a:lnTo>
                    <a:pt x="0" y="4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6" name="Freeform 626"/>
            <p:cNvSpPr/>
            <p:nvPr/>
          </p:nvSpPr>
          <p:spPr bwMode="auto">
            <a:xfrm>
              <a:off x="2738" y="943"/>
              <a:ext cx="117" cy="96"/>
            </a:xfrm>
            <a:custGeom>
              <a:avLst/>
              <a:gdLst/>
              <a:ahLst/>
              <a:cxnLst>
                <a:cxn ang="0">
                  <a:pos x="0" y="16"/>
                </a:cxn>
                <a:cxn ang="0">
                  <a:pos x="2" y="26"/>
                </a:cxn>
                <a:cxn ang="0">
                  <a:pos x="21" y="29"/>
                </a:cxn>
                <a:cxn ang="0">
                  <a:pos x="16" y="34"/>
                </a:cxn>
                <a:cxn ang="0">
                  <a:pos x="26" y="39"/>
                </a:cxn>
                <a:cxn ang="0">
                  <a:pos x="8" y="37"/>
                </a:cxn>
                <a:cxn ang="0">
                  <a:pos x="36" y="50"/>
                </a:cxn>
                <a:cxn ang="0">
                  <a:pos x="26" y="55"/>
                </a:cxn>
                <a:cxn ang="0">
                  <a:pos x="34" y="63"/>
                </a:cxn>
                <a:cxn ang="0">
                  <a:pos x="60" y="58"/>
                </a:cxn>
                <a:cxn ang="0">
                  <a:pos x="58" y="44"/>
                </a:cxn>
                <a:cxn ang="0">
                  <a:pos x="71" y="42"/>
                </a:cxn>
                <a:cxn ang="0">
                  <a:pos x="73" y="55"/>
                </a:cxn>
                <a:cxn ang="0">
                  <a:pos x="87" y="44"/>
                </a:cxn>
                <a:cxn ang="0">
                  <a:pos x="84" y="55"/>
                </a:cxn>
                <a:cxn ang="0">
                  <a:pos x="100" y="58"/>
                </a:cxn>
                <a:cxn ang="0">
                  <a:pos x="42" y="68"/>
                </a:cxn>
                <a:cxn ang="0">
                  <a:pos x="47" y="76"/>
                </a:cxn>
                <a:cxn ang="0">
                  <a:pos x="89" y="71"/>
                </a:cxn>
                <a:cxn ang="0">
                  <a:pos x="63" y="79"/>
                </a:cxn>
                <a:cxn ang="0">
                  <a:pos x="76" y="84"/>
                </a:cxn>
                <a:cxn ang="0">
                  <a:pos x="47" y="86"/>
                </a:cxn>
                <a:cxn ang="0">
                  <a:pos x="95" y="113"/>
                </a:cxn>
                <a:cxn ang="0">
                  <a:pos x="121" y="55"/>
                </a:cxn>
                <a:cxn ang="0">
                  <a:pos x="157" y="42"/>
                </a:cxn>
                <a:cxn ang="0">
                  <a:pos x="118" y="32"/>
                </a:cxn>
                <a:cxn ang="0">
                  <a:pos x="112" y="18"/>
                </a:cxn>
                <a:cxn ang="0">
                  <a:pos x="102" y="26"/>
                </a:cxn>
                <a:cxn ang="0">
                  <a:pos x="107" y="10"/>
                </a:cxn>
                <a:cxn ang="0">
                  <a:pos x="81" y="0"/>
                </a:cxn>
                <a:cxn ang="0">
                  <a:pos x="73" y="10"/>
                </a:cxn>
                <a:cxn ang="0">
                  <a:pos x="84" y="39"/>
                </a:cxn>
                <a:cxn ang="0">
                  <a:pos x="58" y="8"/>
                </a:cxn>
                <a:cxn ang="0">
                  <a:pos x="47" y="18"/>
                </a:cxn>
                <a:cxn ang="0">
                  <a:pos x="50" y="29"/>
                </a:cxn>
                <a:cxn ang="0">
                  <a:pos x="24" y="18"/>
                </a:cxn>
                <a:cxn ang="0">
                  <a:pos x="44" y="8"/>
                </a:cxn>
                <a:cxn ang="0">
                  <a:pos x="0" y="16"/>
                </a:cxn>
              </a:cxnLst>
              <a:rect l="0" t="0" r="r" b="b"/>
              <a:pathLst>
                <a:path w="158" h="114">
                  <a:moveTo>
                    <a:pt x="0" y="16"/>
                  </a:moveTo>
                  <a:lnTo>
                    <a:pt x="2" y="26"/>
                  </a:lnTo>
                  <a:lnTo>
                    <a:pt x="21" y="29"/>
                  </a:lnTo>
                  <a:lnTo>
                    <a:pt x="16" y="34"/>
                  </a:lnTo>
                  <a:lnTo>
                    <a:pt x="26" y="39"/>
                  </a:lnTo>
                  <a:lnTo>
                    <a:pt x="8" y="37"/>
                  </a:lnTo>
                  <a:lnTo>
                    <a:pt x="36" y="50"/>
                  </a:lnTo>
                  <a:lnTo>
                    <a:pt x="26" y="55"/>
                  </a:lnTo>
                  <a:lnTo>
                    <a:pt x="34" y="63"/>
                  </a:lnTo>
                  <a:lnTo>
                    <a:pt x="60" y="58"/>
                  </a:lnTo>
                  <a:lnTo>
                    <a:pt x="58" y="44"/>
                  </a:lnTo>
                  <a:lnTo>
                    <a:pt x="71" y="42"/>
                  </a:lnTo>
                  <a:lnTo>
                    <a:pt x="73" y="55"/>
                  </a:lnTo>
                  <a:lnTo>
                    <a:pt x="87" y="44"/>
                  </a:lnTo>
                  <a:lnTo>
                    <a:pt x="84" y="55"/>
                  </a:lnTo>
                  <a:lnTo>
                    <a:pt x="100" y="58"/>
                  </a:lnTo>
                  <a:lnTo>
                    <a:pt x="42" y="68"/>
                  </a:lnTo>
                  <a:lnTo>
                    <a:pt x="47" y="76"/>
                  </a:lnTo>
                  <a:lnTo>
                    <a:pt x="89" y="71"/>
                  </a:lnTo>
                  <a:lnTo>
                    <a:pt x="63" y="79"/>
                  </a:lnTo>
                  <a:lnTo>
                    <a:pt x="76" y="84"/>
                  </a:lnTo>
                  <a:lnTo>
                    <a:pt x="47" y="86"/>
                  </a:lnTo>
                  <a:lnTo>
                    <a:pt x="95" y="113"/>
                  </a:lnTo>
                  <a:lnTo>
                    <a:pt x="121" y="55"/>
                  </a:lnTo>
                  <a:lnTo>
                    <a:pt x="157" y="42"/>
                  </a:lnTo>
                  <a:lnTo>
                    <a:pt x="118" y="32"/>
                  </a:lnTo>
                  <a:lnTo>
                    <a:pt x="112" y="18"/>
                  </a:lnTo>
                  <a:lnTo>
                    <a:pt x="102" y="26"/>
                  </a:lnTo>
                  <a:lnTo>
                    <a:pt x="107" y="10"/>
                  </a:lnTo>
                  <a:lnTo>
                    <a:pt x="81" y="0"/>
                  </a:lnTo>
                  <a:lnTo>
                    <a:pt x="73" y="10"/>
                  </a:lnTo>
                  <a:lnTo>
                    <a:pt x="84" y="39"/>
                  </a:lnTo>
                  <a:lnTo>
                    <a:pt x="58" y="8"/>
                  </a:lnTo>
                  <a:lnTo>
                    <a:pt x="47" y="18"/>
                  </a:lnTo>
                  <a:lnTo>
                    <a:pt x="50" y="29"/>
                  </a:lnTo>
                  <a:lnTo>
                    <a:pt x="24" y="18"/>
                  </a:lnTo>
                  <a:lnTo>
                    <a:pt x="44" y="8"/>
                  </a:lnTo>
                  <a:lnTo>
                    <a:pt x="0" y="1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7" name="Freeform 627"/>
            <p:cNvSpPr/>
            <p:nvPr/>
          </p:nvSpPr>
          <p:spPr bwMode="auto">
            <a:xfrm>
              <a:off x="2814" y="932"/>
              <a:ext cx="103" cy="39"/>
            </a:xfrm>
            <a:custGeom>
              <a:avLst/>
              <a:gdLst/>
              <a:ahLst/>
              <a:cxnLst>
                <a:cxn ang="0">
                  <a:pos x="0" y="10"/>
                </a:cxn>
                <a:cxn ang="0">
                  <a:pos x="19" y="16"/>
                </a:cxn>
                <a:cxn ang="0">
                  <a:pos x="8" y="18"/>
                </a:cxn>
                <a:cxn ang="0">
                  <a:pos x="13" y="23"/>
                </a:cxn>
                <a:cxn ang="0">
                  <a:pos x="63" y="21"/>
                </a:cxn>
                <a:cxn ang="0">
                  <a:pos x="32" y="31"/>
                </a:cxn>
                <a:cxn ang="0">
                  <a:pos x="84" y="45"/>
                </a:cxn>
                <a:cxn ang="0">
                  <a:pos x="118" y="37"/>
                </a:cxn>
                <a:cxn ang="0">
                  <a:pos x="139" y="18"/>
                </a:cxn>
                <a:cxn ang="0">
                  <a:pos x="134" y="10"/>
                </a:cxn>
                <a:cxn ang="0">
                  <a:pos x="100" y="10"/>
                </a:cxn>
                <a:cxn ang="0">
                  <a:pos x="105" y="5"/>
                </a:cxn>
                <a:cxn ang="0">
                  <a:pos x="79" y="13"/>
                </a:cxn>
                <a:cxn ang="0">
                  <a:pos x="76" y="0"/>
                </a:cxn>
                <a:cxn ang="0">
                  <a:pos x="71" y="16"/>
                </a:cxn>
                <a:cxn ang="0">
                  <a:pos x="32" y="0"/>
                </a:cxn>
                <a:cxn ang="0">
                  <a:pos x="32" y="10"/>
                </a:cxn>
                <a:cxn ang="0">
                  <a:pos x="21" y="5"/>
                </a:cxn>
                <a:cxn ang="0">
                  <a:pos x="27" y="16"/>
                </a:cxn>
                <a:cxn ang="0">
                  <a:pos x="0" y="10"/>
                </a:cxn>
              </a:cxnLst>
              <a:rect l="0" t="0" r="r" b="b"/>
              <a:pathLst>
                <a:path w="140" h="46">
                  <a:moveTo>
                    <a:pt x="0" y="10"/>
                  </a:moveTo>
                  <a:lnTo>
                    <a:pt x="19" y="16"/>
                  </a:lnTo>
                  <a:lnTo>
                    <a:pt x="8" y="18"/>
                  </a:lnTo>
                  <a:lnTo>
                    <a:pt x="13" y="23"/>
                  </a:lnTo>
                  <a:lnTo>
                    <a:pt x="63" y="21"/>
                  </a:lnTo>
                  <a:lnTo>
                    <a:pt x="32" y="31"/>
                  </a:lnTo>
                  <a:lnTo>
                    <a:pt x="84" y="45"/>
                  </a:lnTo>
                  <a:lnTo>
                    <a:pt x="118" y="37"/>
                  </a:lnTo>
                  <a:lnTo>
                    <a:pt x="139" y="18"/>
                  </a:lnTo>
                  <a:lnTo>
                    <a:pt x="134" y="10"/>
                  </a:lnTo>
                  <a:lnTo>
                    <a:pt x="100" y="10"/>
                  </a:lnTo>
                  <a:lnTo>
                    <a:pt x="105" y="5"/>
                  </a:lnTo>
                  <a:lnTo>
                    <a:pt x="79" y="13"/>
                  </a:lnTo>
                  <a:lnTo>
                    <a:pt x="76" y="0"/>
                  </a:lnTo>
                  <a:lnTo>
                    <a:pt x="71" y="16"/>
                  </a:lnTo>
                  <a:lnTo>
                    <a:pt x="32" y="0"/>
                  </a:lnTo>
                  <a:lnTo>
                    <a:pt x="32" y="10"/>
                  </a:lnTo>
                  <a:lnTo>
                    <a:pt x="21" y="5"/>
                  </a:lnTo>
                  <a:lnTo>
                    <a:pt x="27" y="16"/>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8" name="Freeform 628"/>
            <p:cNvSpPr/>
            <p:nvPr/>
          </p:nvSpPr>
          <p:spPr bwMode="auto">
            <a:xfrm>
              <a:off x="2849" y="993"/>
              <a:ext cx="43" cy="26"/>
            </a:xfrm>
            <a:custGeom>
              <a:avLst/>
              <a:gdLst/>
              <a:ahLst/>
              <a:cxnLst>
                <a:cxn ang="0">
                  <a:pos x="0" y="24"/>
                </a:cxn>
                <a:cxn ang="0">
                  <a:pos x="3" y="11"/>
                </a:cxn>
                <a:cxn ang="0">
                  <a:pos x="32" y="0"/>
                </a:cxn>
                <a:cxn ang="0">
                  <a:pos x="34" y="11"/>
                </a:cxn>
                <a:cxn ang="0">
                  <a:pos x="58" y="16"/>
                </a:cxn>
                <a:cxn ang="0">
                  <a:pos x="27" y="29"/>
                </a:cxn>
                <a:cxn ang="0">
                  <a:pos x="32" y="21"/>
                </a:cxn>
                <a:cxn ang="0">
                  <a:pos x="0" y="24"/>
                </a:cxn>
              </a:cxnLst>
              <a:rect l="0" t="0" r="r" b="b"/>
              <a:pathLst>
                <a:path w="59" h="30">
                  <a:moveTo>
                    <a:pt x="0" y="24"/>
                  </a:moveTo>
                  <a:lnTo>
                    <a:pt x="3" y="11"/>
                  </a:lnTo>
                  <a:lnTo>
                    <a:pt x="32" y="0"/>
                  </a:lnTo>
                  <a:lnTo>
                    <a:pt x="34" y="11"/>
                  </a:lnTo>
                  <a:lnTo>
                    <a:pt x="58" y="16"/>
                  </a:lnTo>
                  <a:lnTo>
                    <a:pt x="27" y="29"/>
                  </a:lnTo>
                  <a:lnTo>
                    <a:pt x="32" y="21"/>
                  </a:lnTo>
                  <a:lnTo>
                    <a:pt x="0"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29" name="Freeform 629"/>
            <p:cNvSpPr/>
            <p:nvPr/>
          </p:nvSpPr>
          <p:spPr bwMode="auto">
            <a:xfrm>
              <a:off x="2742" y="1218"/>
              <a:ext cx="142" cy="266"/>
            </a:xfrm>
            <a:custGeom>
              <a:avLst/>
              <a:gdLst/>
              <a:ahLst/>
              <a:cxnLst>
                <a:cxn ang="0">
                  <a:pos x="0" y="234"/>
                </a:cxn>
                <a:cxn ang="0">
                  <a:pos x="14" y="270"/>
                </a:cxn>
                <a:cxn ang="0">
                  <a:pos x="26" y="291"/>
                </a:cxn>
                <a:cxn ang="0">
                  <a:pos x="26" y="312"/>
                </a:cxn>
                <a:cxn ang="0">
                  <a:pos x="71" y="299"/>
                </a:cxn>
                <a:cxn ang="0">
                  <a:pos x="82" y="250"/>
                </a:cxn>
                <a:cxn ang="0">
                  <a:pos x="73" y="247"/>
                </a:cxn>
                <a:cxn ang="0">
                  <a:pos x="107" y="228"/>
                </a:cxn>
                <a:cxn ang="0">
                  <a:pos x="76" y="226"/>
                </a:cxn>
                <a:cxn ang="0">
                  <a:pos x="100" y="228"/>
                </a:cxn>
                <a:cxn ang="0">
                  <a:pos x="113" y="218"/>
                </a:cxn>
                <a:cxn ang="0">
                  <a:pos x="95" y="200"/>
                </a:cxn>
                <a:cxn ang="0">
                  <a:pos x="73" y="213"/>
                </a:cxn>
                <a:cxn ang="0">
                  <a:pos x="92" y="205"/>
                </a:cxn>
                <a:cxn ang="0">
                  <a:pos x="92" y="158"/>
                </a:cxn>
                <a:cxn ang="0">
                  <a:pos x="155" y="116"/>
                </a:cxn>
                <a:cxn ang="0">
                  <a:pos x="147" y="105"/>
                </a:cxn>
                <a:cxn ang="0">
                  <a:pos x="158" y="82"/>
                </a:cxn>
                <a:cxn ang="0">
                  <a:pos x="192" y="79"/>
                </a:cxn>
                <a:cxn ang="0">
                  <a:pos x="183" y="29"/>
                </a:cxn>
                <a:cxn ang="0">
                  <a:pos x="142" y="0"/>
                </a:cxn>
                <a:cxn ang="0">
                  <a:pos x="134" y="0"/>
                </a:cxn>
                <a:cxn ang="0">
                  <a:pos x="134" y="19"/>
                </a:cxn>
                <a:cxn ang="0">
                  <a:pos x="107" y="16"/>
                </a:cxn>
                <a:cxn ang="0">
                  <a:pos x="100" y="29"/>
                </a:cxn>
                <a:cxn ang="0">
                  <a:pos x="82" y="32"/>
                </a:cxn>
                <a:cxn ang="0">
                  <a:pos x="76" y="53"/>
                </a:cxn>
                <a:cxn ang="0">
                  <a:pos x="53" y="74"/>
                </a:cxn>
                <a:cxn ang="0">
                  <a:pos x="39" y="108"/>
                </a:cxn>
                <a:cxn ang="0">
                  <a:pos x="45" y="121"/>
                </a:cxn>
                <a:cxn ang="0">
                  <a:pos x="16" y="134"/>
                </a:cxn>
                <a:cxn ang="0">
                  <a:pos x="16" y="176"/>
                </a:cxn>
                <a:cxn ang="0">
                  <a:pos x="24" y="186"/>
                </a:cxn>
                <a:cxn ang="0">
                  <a:pos x="16" y="194"/>
                </a:cxn>
                <a:cxn ang="0">
                  <a:pos x="19" y="215"/>
                </a:cxn>
                <a:cxn ang="0">
                  <a:pos x="0" y="234"/>
                </a:cxn>
              </a:cxnLst>
              <a:rect l="0" t="0" r="r" b="b"/>
              <a:pathLst>
                <a:path w="193" h="313">
                  <a:moveTo>
                    <a:pt x="0" y="234"/>
                  </a:moveTo>
                  <a:lnTo>
                    <a:pt x="14" y="270"/>
                  </a:lnTo>
                  <a:lnTo>
                    <a:pt x="26" y="291"/>
                  </a:lnTo>
                  <a:lnTo>
                    <a:pt x="26" y="312"/>
                  </a:lnTo>
                  <a:lnTo>
                    <a:pt x="71" y="299"/>
                  </a:lnTo>
                  <a:lnTo>
                    <a:pt x="82" y="250"/>
                  </a:lnTo>
                  <a:lnTo>
                    <a:pt x="73" y="247"/>
                  </a:lnTo>
                  <a:lnTo>
                    <a:pt x="107" y="228"/>
                  </a:lnTo>
                  <a:lnTo>
                    <a:pt x="76" y="226"/>
                  </a:lnTo>
                  <a:lnTo>
                    <a:pt x="100" y="228"/>
                  </a:lnTo>
                  <a:lnTo>
                    <a:pt x="113" y="218"/>
                  </a:lnTo>
                  <a:lnTo>
                    <a:pt x="95" y="200"/>
                  </a:lnTo>
                  <a:lnTo>
                    <a:pt x="73" y="213"/>
                  </a:lnTo>
                  <a:lnTo>
                    <a:pt x="92" y="205"/>
                  </a:lnTo>
                  <a:lnTo>
                    <a:pt x="92" y="158"/>
                  </a:lnTo>
                  <a:lnTo>
                    <a:pt x="155" y="116"/>
                  </a:lnTo>
                  <a:lnTo>
                    <a:pt x="147" y="105"/>
                  </a:lnTo>
                  <a:lnTo>
                    <a:pt x="158" y="82"/>
                  </a:lnTo>
                  <a:lnTo>
                    <a:pt x="192" y="79"/>
                  </a:lnTo>
                  <a:lnTo>
                    <a:pt x="183" y="29"/>
                  </a:lnTo>
                  <a:lnTo>
                    <a:pt x="142" y="0"/>
                  </a:lnTo>
                  <a:lnTo>
                    <a:pt x="134" y="0"/>
                  </a:lnTo>
                  <a:lnTo>
                    <a:pt x="134" y="19"/>
                  </a:lnTo>
                  <a:lnTo>
                    <a:pt x="107" y="16"/>
                  </a:lnTo>
                  <a:lnTo>
                    <a:pt x="100" y="29"/>
                  </a:lnTo>
                  <a:lnTo>
                    <a:pt x="82" y="32"/>
                  </a:lnTo>
                  <a:lnTo>
                    <a:pt x="76" y="53"/>
                  </a:lnTo>
                  <a:lnTo>
                    <a:pt x="53" y="74"/>
                  </a:lnTo>
                  <a:lnTo>
                    <a:pt x="39" y="108"/>
                  </a:lnTo>
                  <a:lnTo>
                    <a:pt x="45" y="121"/>
                  </a:lnTo>
                  <a:lnTo>
                    <a:pt x="16" y="134"/>
                  </a:lnTo>
                  <a:lnTo>
                    <a:pt x="16" y="176"/>
                  </a:lnTo>
                  <a:lnTo>
                    <a:pt x="24" y="186"/>
                  </a:lnTo>
                  <a:lnTo>
                    <a:pt x="16" y="194"/>
                  </a:lnTo>
                  <a:lnTo>
                    <a:pt x="19" y="215"/>
                  </a:lnTo>
                  <a:lnTo>
                    <a:pt x="0" y="23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0" name="Freeform 630"/>
            <p:cNvSpPr/>
            <p:nvPr/>
          </p:nvSpPr>
          <p:spPr bwMode="auto">
            <a:xfrm>
              <a:off x="2685" y="1613"/>
              <a:ext cx="50" cy="30"/>
            </a:xfrm>
            <a:custGeom>
              <a:avLst/>
              <a:gdLst/>
              <a:ahLst/>
              <a:cxnLst>
                <a:cxn ang="0">
                  <a:pos x="0" y="24"/>
                </a:cxn>
                <a:cxn ang="0">
                  <a:pos x="16" y="34"/>
                </a:cxn>
                <a:cxn ang="0">
                  <a:pos x="37" y="24"/>
                </a:cxn>
                <a:cxn ang="0">
                  <a:pos x="48" y="32"/>
                </a:cxn>
                <a:cxn ang="0">
                  <a:pos x="66" y="16"/>
                </a:cxn>
                <a:cxn ang="0">
                  <a:pos x="55" y="14"/>
                </a:cxn>
                <a:cxn ang="0">
                  <a:pos x="55" y="6"/>
                </a:cxn>
                <a:cxn ang="0">
                  <a:pos x="53" y="3"/>
                </a:cxn>
                <a:cxn ang="0">
                  <a:pos x="24" y="0"/>
                </a:cxn>
                <a:cxn ang="0">
                  <a:pos x="0" y="24"/>
                </a:cxn>
              </a:cxnLst>
              <a:rect l="0" t="0" r="r" b="b"/>
              <a:pathLst>
                <a:path w="67" h="35">
                  <a:moveTo>
                    <a:pt x="0" y="24"/>
                  </a:moveTo>
                  <a:lnTo>
                    <a:pt x="16" y="34"/>
                  </a:lnTo>
                  <a:lnTo>
                    <a:pt x="37" y="24"/>
                  </a:lnTo>
                  <a:lnTo>
                    <a:pt x="48" y="32"/>
                  </a:lnTo>
                  <a:lnTo>
                    <a:pt x="66" y="16"/>
                  </a:lnTo>
                  <a:lnTo>
                    <a:pt x="55" y="14"/>
                  </a:lnTo>
                  <a:lnTo>
                    <a:pt x="55" y="6"/>
                  </a:lnTo>
                  <a:lnTo>
                    <a:pt x="53" y="3"/>
                  </a:lnTo>
                  <a:lnTo>
                    <a:pt x="24" y="0"/>
                  </a:lnTo>
                  <a:lnTo>
                    <a:pt x="0"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1" name="Freeform 631"/>
            <p:cNvSpPr/>
            <p:nvPr/>
          </p:nvSpPr>
          <p:spPr bwMode="auto">
            <a:xfrm>
              <a:off x="2535" y="1486"/>
              <a:ext cx="27" cy="23"/>
            </a:xfrm>
            <a:custGeom>
              <a:avLst/>
              <a:gdLst/>
              <a:ahLst/>
              <a:cxnLst>
                <a:cxn ang="0">
                  <a:pos x="0" y="18"/>
                </a:cxn>
                <a:cxn ang="0">
                  <a:pos x="5" y="23"/>
                </a:cxn>
                <a:cxn ang="0">
                  <a:pos x="23" y="18"/>
                </a:cxn>
                <a:cxn ang="0">
                  <a:pos x="29" y="26"/>
                </a:cxn>
                <a:cxn ang="0">
                  <a:pos x="36" y="18"/>
                </a:cxn>
                <a:cxn ang="0">
                  <a:pos x="29" y="3"/>
                </a:cxn>
                <a:cxn ang="0">
                  <a:pos x="10" y="0"/>
                </a:cxn>
                <a:cxn ang="0">
                  <a:pos x="7" y="8"/>
                </a:cxn>
                <a:cxn ang="0">
                  <a:pos x="0" y="18"/>
                </a:cxn>
              </a:cxnLst>
              <a:rect l="0" t="0" r="r" b="b"/>
              <a:pathLst>
                <a:path w="37" h="27">
                  <a:moveTo>
                    <a:pt x="0" y="18"/>
                  </a:moveTo>
                  <a:lnTo>
                    <a:pt x="5" y="23"/>
                  </a:lnTo>
                  <a:lnTo>
                    <a:pt x="23" y="18"/>
                  </a:lnTo>
                  <a:lnTo>
                    <a:pt x="29" y="26"/>
                  </a:lnTo>
                  <a:lnTo>
                    <a:pt x="36" y="18"/>
                  </a:lnTo>
                  <a:lnTo>
                    <a:pt x="29" y="3"/>
                  </a:lnTo>
                  <a:lnTo>
                    <a:pt x="10" y="0"/>
                  </a:lnTo>
                  <a:lnTo>
                    <a:pt x="7" y="8"/>
                  </a:lnTo>
                  <a:lnTo>
                    <a:pt x="0" y="1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2" name="Freeform 632"/>
            <p:cNvSpPr/>
            <p:nvPr/>
          </p:nvSpPr>
          <p:spPr bwMode="auto">
            <a:xfrm>
              <a:off x="2548" y="1435"/>
              <a:ext cx="7" cy="9"/>
            </a:xfrm>
            <a:custGeom>
              <a:avLst/>
              <a:gdLst/>
              <a:ahLst/>
              <a:cxnLst>
                <a:cxn ang="0">
                  <a:pos x="0" y="10"/>
                </a:cxn>
                <a:cxn ang="0">
                  <a:pos x="0" y="0"/>
                </a:cxn>
                <a:cxn ang="0">
                  <a:pos x="8" y="0"/>
                </a:cxn>
                <a:cxn ang="0">
                  <a:pos x="0" y="10"/>
                </a:cxn>
              </a:cxnLst>
              <a:rect l="0" t="0" r="r" b="b"/>
              <a:pathLst>
                <a:path w="9" h="11">
                  <a:moveTo>
                    <a:pt x="0" y="10"/>
                  </a:moveTo>
                  <a:lnTo>
                    <a:pt x="0" y="0"/>
                  </a:lnTo>
                  <a:lnTo>
                    <a:pt x="8" y="0"/>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3" name="Freeform 633"/>
            <p:cNvSpPr/>
            <p:nvPr/>
          </p:nvSpPr>
          <p:spPr bwMode="auto">
            <a:xfrm>
              <a:off x="2550" y="1443"/>
              <a:ext cx="8" cy="8"/>
            </a:xfrm>
            <a:custGeom>
              <a:avLst/>
              <a:gdLst/>
              <a:ahLst/>
              <a:cxnLst>
                <a:cxn ang="0">
                  <a:pos x="0" y="5"/>
                </a:cxn>
                <a:cxn ang="0">
                  <a:pos x="5" y="0"/>
                </a:cxn>
                <a:cxn ang="0">
                  <a:pos x="10" y="8"/>
                </a:cxn>
                <a:cxn ang="0">
                  <a:pos x="0" y="5"/>
                </a:cxn>
              </a:cxnLst>
              <a:rect l="0" t="0" r="r" b="b"/>
              <a:pathLst>
                <a:path w="11" h="9">
                  <a:moveTo>
                    <a:pt x="0" y="5"/>
                  </a:moveTo>
                  <a:lnTo>
                    <a:pt x="5" y="0"/>
                  </a:lnTo>
                  <a:lnTo>
                    <a:pt x="10" y="8"/>
                  </a:lnTo>
                  <a:lnTo>
                    <a:pt x="0" y="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4" name="Freeform 634"/>
            <p:cNvSpPr/>
            <p:nvPr/>
          </p:nvSpPr>
          <p:spPr bwMode="auto">
            <a:xfrm>
              <a:off x="2558" y="1429"/>
              <a:ext cx="84" cy="148"/>
            </a:xfrm>
            <a:custGeom>
              <a:avLst/>
              <a:gdLst/>
              <a:ahLst/>
              <a:cxnLst>
                <a:cxn ang="0">
                  <a:pos x="0" y="42"/>
                </a:cxn>
                <a:cxn ang="0">
                  <a:pos x="3" y="15"/>
                </a:cxn>
                <a:cxn ang="0">
                  <a:pos x="16" y="3"/>
                </a:cxn>
                <a:cxn ang="0">
                  <a:pos x="42" y="0"/>
                </a:cxn>
                <a:cxn ang="0">
                  <a:pos x="29" y="21"/>
                </a:cxn>
                <a:cxn ang="0">
                  <a:pos x="60" y="23"/>
                </a:cxn>
                <a:cxn ang="0">
                  <a:pos x="39" y="55"/>
                </a:cxn>
                <a:cxn ang="0">
                  <a:pos x="66" y="63"/>
                </a:cxn>
                <a:cxn ang="0">
                  <a:pos x="89" y="99"/>
                </a:cxn>
                <a:cxn ang="0">
                  <a:pos x="84" y="99"/>
                </a:cxn>
                <a:cxn ang="0">
                  <a:pos x="92" y="110"/>
                </a:cxn>
                <a:cxn ang="0">
                  <a:pos x="86" y="120"/>
                </a:cxn>
                <a:cxn ang="0">
                  <a:pos x="113" y="123"/>
                </a:cxn>
                <a:cxn ang="0">
                  <a:pos x="97" y="144"/>
                </a:cxn>
                <a:cxn ang="0">
                  <a:pos x="110" y="150"/>
                </a:cxn>
                <a:cxn ang="0">
                  <a:pos x="5" y="173"/>
                </a:cxn>
                <a:cxn ang="0">
                  <a:pos x="50" y="141"/>
                </a:cxn>
                <a:cxn ang="0">
                  <a:pos x="39" y="147"/>
                </a:cxn>
                <a:cxn ang="0">
                  <a:pos x="10" y="136"/>
                </a:cxn>
                <a:cxn ang="0">
                  <a:pos x="32" y="126"/>
                </a:cxn>
                <a:cxn ang="0">
                  <a:pos x="18" y="120"/>
                </a:cxn>
                <a:cxn ang="0">
                  <a:pos x="45" y="108"/>
                </a:cxn>
                <a:cxn ang="0">
                  <a:pos x="47" y="91"/>
                </a:cxn>
                <a:cxn ang="0">
                  <a:pos x="34" y="86"/>
                </a:cxn>
                <a:cxn ang="0">
                  <a:pos x="42" y="76"/>
                </a:cxn>
                <a:cxn ang="0">
                  <a:pos x="13" y="81"/>
                </a:cxn>
                <a:cxn ang="0">
                  <a:pos x="13" y="55"/>
                </a:cxn>
                <a:cxn ang="0">
                  <a:pos x="3" y="68"/>
                </a:cxn>
                <a:cxn ang="0">
                  <a:pos x="10" y="44"/>
                </a:cxn>
                <a:cxn ang="0">
                  <a:pos x="0" y="42"/>
                </a:cxn>
              </a:cxnLst>
              <a:rect l="0" t="0" r="r" b="b"/>
              <a:pathLst>
                <a:path w="114" h="174">
                  <a:moveTo>
                    <a:pt x="0" y="42"/>
                  </a:moveTo>
                  <a:lnTo>
                    <a:pt x="3" y="15"/>
                  </a:lnTo>
                  <a:lnTo>
                    <a:pt x="16" y="3"/>
                  </a:lnTo>
                  <a:lnTo>
                    <a:pt x="42" y="0"/>
                  </a:lnTo>
                  <a:lnTo>
                    <a:pt x="29" y="21"/>
                  </a:lnTo>
                  <a:lnTo>
                    <a:pt x="60" y="23"/>
                  </a:lnTo>
                  <a:lnTo>
                    <a:pt x="39" y="55"/>
                  </a:lnTo>
                  <a:lnTo>
                    <a:pt x="66" y="63"/>
                  </a:lnTo>
                  <a:lnTo>
                    <a:pt x="89" y="99"/>
                  </a:lnTo>
                  <a:lnTo>
                    <a:pt x="84" y="99"/>
                  </a:lnTo>
                  <a:lnTo>
                    <a:pt x="92" y="110"/>
                  </a:lnTo>
                  <a:lnTo>
                    <a:pt x="86" y="120"/>
                  </a:lnTo>
                  <a:lnTo>
                    <a:pt x="113" y="123"/>
                  </a:lnTo>
                  <a:lnTo>
                    <a:pt x="97" y="144"/>
                  </a:lnTo>
                  <a:lnTo>
                    <a:pt x="110" y="150"/>
                  </a:lnTo>
                  <a:lnTo>
                    <a:pt x="5" y="173"/>
                  </a:lnTo>
                  <a:lnTo>
                    <a:pt x="50" y="141"/>
                  </a:lnTo>
                  <a:lnTo>
                    <a:pt x="39" y="147"/>
                  </a:lnTo>
                  <a:lnTo>
                    <a:pt x="10" y="136"/>
                  </a:lnTo>
                  <a:lnTo>
                    <a:pt x="32" y="126"/>
                  </a:lnTo>
                  <a:lnTo>
                    <a:pt x="18" y="120"/>
                  </a:lnTo>
                  <a:lnTo>
                    <a:pt x="45" y="108"/>
                  </a:lnTo>
                  <a:lnTo>
                    <a:pt x="47" y="91"/>
                  </a:lnTo>
                  <a:lnTo>
                    <a:pt x="34" y="86"/>
                  </a:lnTo>
                  <a:lnTo>
                    <a:pt x="42" y="76"/>
                  </a:lnTo>
                  <a:lnTo>
                    <a:pt x="13" y="81"/>
                  </a:lnTo>
                  <a:lnTo>
                    <a:pt x="13" y="55"/>
                  </a:lnTo>
                  <a:lnTo>
                    <a:pt x="3" y="68"/>
                  </a:lnTo>
                  <a:lnTo>
                    <a:pt x="10" y="44"/>
                  </a:lnTo>
                  <a:lnTo>
                    <a:pt x="0" y="4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5" name="Freeform 635"/>
            <p:cNvSpPr/>
            <p:nvPr/>
          </p:nvSpPr>
          <p:spPr bwMode="auto">
            <a:xfrm>
              <a:off x="1265" y="1585"/>
              <a:ext cx="627" cy="354"/>
            </a:xfrm>
            <a:custGeom>
              <a:avLst/>
              <a:gdLst/>
              <a:ahLst/>
              <a:cxnLst>
                <a:cxn ang="0">
                  <a:pos x="10" y="59"/>
                </a:cxn>
                <a:cxn ang="0">
                  <a:pos x="13" y="62"/>
                </a:cxn>
                <a:cxn ang="0">
                  <a:pos x="25" y="206"/>
                </a:cxn>
                <a:cxn ang="0">
                  <a:pos x="34" y="219"/>
                </a:cxn>
                <a:cxn ang="0">
                  <a:pos x="91" y="272"/>
                </a:cxn>
                <a:cxn ang="0">
                  <a:pos x="144" y="295"/>
                </a:cxn>
                <a:cxn ang="0">
                  <a:pos x="267" y="309"/>
                </a:cxn>
                <a:cxn ang="0">
                  <a:pos x="341" y="340"/>
                </a:cxn>
                <a:cxn ang="0">
                  <a:pos x="406" y="405"/>
                </a:cxn>
                <a:cxn ang="0">
                  <a:pos x="432" y="356"/>
                </a:cxn>
                <a:cxn ang="0">
                  <a:pos x="482" y="340"/>
                </a:cxn>
                <a:cxn ang="0">
                  <a:pos x="519" y="338"/>
                </a:cxn>
                <a:cxn ang="0">
                  <a:pos x="535" y="332"/>
                </a:cxn>
                <a:cxn ang="0">
                  <a:pos x="540" y="335"/>
                </a:cxn>
                <a:cxn ang="0">
                  <a:pos x="616" y="351"/>
                </a:cxn>
                <a:cxn ang="0">
                  <a:pos x="639" y="414"/>
                </a:cxn>
                <a:cxn ang="0">
                  <a:pos x="653" y="388"/>
                </a:cxn>
                <a:cxn ang="0">
                  <a:pos x="647" y="298"/>
                </a:cxn>
                <a:cxn ang="0">
                  <a:pos x="705" y="243"/>
                </a:cxn>
                <a:cxn ang="0">
                  <a:pos x="707" y="222"/>
                </a:cxn>
                <a:cxn ang="0">
                  <a:pos x="697" y="196"/>
                </a:cxn>
                <a:cxn ang="0">
                  <a:pos x="707" y="186"/>
                </a:cxn>
                <a:cxn ang="0">
                  <a:pos x="721" y="219"/>
                </a:cxn>
                <a:cxn ang="0">
                  <a:pos x="723" y="180"/>
                </a:cxn>
                <a:cxn ang="0">
                  <a:pos x="744" y="157"/>
                </a:cxn>
                <a:cxn ang="0">
                  <a:pos x="792" y="133"/>
                </a:cxn>
                <a:cxn ang="0">
                  <a:pos x="846" y="91"/>
                </a:cxn>
                <a:cxn ang="0">
                  <a:pos x="836" y="70"/>
                </a:cxn>
                <a:cxn ang="0">
                  <a:pos x="812" y="39"/>
                </a:cxn>
                <a:cxn ang="0">
                  <a:pos x="721" y="94"/>
                </a:cxn>
                <a:cxn ang="0">
                  <a:pos x="668" y="115"/>
                </a:cxn>
                <a:cxn ang="0">
                  <a:pos x="629" y="146"/>
                </a:cxn>
                <a:cxn ang="0">
                  <a:pos x="611" y="138"/>
                </a:cxn>
                <a:cxn ang="0">
                  <a:pos x="618" y="128"/>
                </a:cxn>
                <a:cxn ang="0">
                  <a:pos x="613" y="99"/>
                </a:cxn>
                <a:cxn ang="0">
                  <a:pos x="605" y="78"/>
                </a:cxn>
                <a:cxn ang="0">
                  <a:pos x="566" y="91"/>
                </a:cxn>
                <a:cxn ang="0">
                  <a:pos x="545" y="141"/>
                </a:cxn>
                <a:cxn ang="0">
                  <a:pos x="550" y="78"/>
                </a:cxn>
                <a:cxn ang="0">
                  <a:pos x="561" y="67"/>
                </a:cxn>
                <a:cxn ang="0">
                  <a:pos x="589" y="57"/>
                </a:cxn>
                <a:cxn ang="0">
                  <a:pos x="540" y="36"/>
                </a:cxn>
                <a:cxn ang="0">
                  <a:pos x="482" y="54"/>
                </a:cxn>
                <a:cxn ang="0">
                  <a:pos x="442" y="15"/>
                </a:cxn>
                <a:cxn ang="0">
                  <a:pos x="432" y="10"/>
                </a:cxn>
                <a:cxn ang="0">
                  <a:pos x="34" y="25"/>
                </a:cxn>
                <a:cxn ang="0">
                  <a:pos x="28" y="25"/>
                </a:cxn>
              </a:cxnLst>
              <a:rect l="0" t="0" r="r" b="b"/>
              <a:pathLst>
                <a:path w="847" h="415">
                  <a:moveTo>
                    <a:pt x="0" y="25"/>
                  </a:moveTo>
                  <a:lnTo>
                    <a:pt x="10" y="59"/>
                  </a:lnTo>
                  <a:lnTo>
                    <a:pt x="20" y="62"/>
                  </a:lnTo>
                  <a:lnTo>
                    <a:pt x="13" y="62"/>
                  </a:lnTo>
                  <a:lnTo>
                    <a:pt x="7" y="167"/>
                  </a:lnTo>
                  <a:lnTo>
                    <a:pt x="25" y="206"/>
                  </a:lnTo>
                  <a:lnTo>
                    <a:pt x="39" y="206"/>
                  </a:lnTo>
                  <a:lnTo>
                    <a:pt x="34" y="219"/>
                  </a:lnTo>
                  <a:lnTo>
                    <a:pt x="62" y="264"/>
                  </a:lnTo>
                  <a:lnTo>
                    <a:pt x="91" y="272"/>
                  </a:lnTo>
                  <a:lnTo>
                    <a:pt x="112" y="298"/>
                  </a:lnTo>
                  <a:lnTo>
                    <a:pt x="144" y="295"/>
                  </a:lnTo>
                  <a:lnTo>
                    <a:pt x="199" y="317"/>
                  </a:lnTo>
                  <a:lnTo>
                    <a:pt x="267" y="309"/>
                  </a:lnTo>
                  <a:lnTo>
                    <a:pt x="309" y="353"/>
                  </a:lnTo>
                  <a:lnTo>
                    <a:pt x="341" y="340"/>
                  </a:lnTo>
                  <a:lnTo>
                    <a:pt x="377" y="395"/>
                  </a:lnTo>
                  <a:lnTo>
                    <a:pt x="406" y="405"/>
                  </a:lnTo>
                  <a:lnTo>
                    <a:pt x="403" y="374"/>
                  </a:lnTo>
                  <a:lnTo>
                    <a:pt x="432" y="356"/>
                  </a:lnTo>
                  <a:lnTo>
                    <a:pt x="437" y="343"/>
                  </a:lnTo>
                  <a:lnTo>
                    <a:pt x="482" y="340"/>
                  </a:lnTo>
                  <a:lnTo>
                    <a:pt x="519" y="353"/>
                  </a:lnTo>
                  <a:lnTo>
                    <a:pt x="519" y="338"/>
                  </a:lnTo>
                  <a:lnTo>
                    <a:pt x="503" y="332"/>
                  </a:lnTo>
                  <a:lnTo>
                    <a:pt x="535" y="332"/>
                  </a:lnTo>
                  <a:lnTo>
                    <a:pt x="537" y="324"/>
                  </a:lnTo>
                  <a:lnTo>
                    <a:pt x="540" y="335"/>
                  </a:lnTo>
                  <a:lnTo>
                    <a:pt x="600" y="338"/>
                  </a:lnTo>
                  <a:lnTo>
                    <a:pt x="616" y="351"/>
                  </a:lnTo>
                  <a:lnTo>
                    <a:pt x="618" y="380"/>
                  </a:lnTo>
                  <a:lnTo>
                    <a:pt x="639" y="414"/>
                  </a:lnTo>
                  <a:lnTo>
                    <a:pt x="650" y="414"/>
                  </a:lnTo>
                  <a:lnTo>
                    <a:pt x="653" y="388"/>
                  </a:lnTo>
                  <a:lnTo>
                    <a:pt x="634" y="324"/>
                  </a:lnTo>
                  <a:lnTo>
                    <a:pt x="647" y="298"/>
                  </a:lnTo>
                  <a:lnTo>
                    <a:pt x="721" y="246"/>
                  </a:lnTo>
                  <a:lnTo>
                    <a:pt x="705" y="243"/>
                  </a:lnTo>
                  <a:lnTo>
                    <a:pt x="721" y="238"/>
                  </a:lnTo>
                  <a:lnTo>
                    <a:pt x="707" y="222"/>
                  </a:lnTo>
                  <a:lnTo>
                    <a:pt x="713" y="209"/>
                  </a:lnTo>
                  <a:lnTo>
                    <a:pt x="697" y="196"/>
                  </a:lnTo>
                  <a:lnTo>
                    <a:pt x="713" y="204"/>
                  </a:lnTo>
                  <a:lnTo>
                    <a:pt x="707" y="186"/>
                  </a:lnTo>
                  <a:lnTo>
                    <a:pt x="718" y="180"/>
                  </a:lnTo>
                  <a:lnTo>
                    <a:pt x="721" y="219"/>
                  </a:lnTo>
                  <a:lnTo>
                    <a:pt x="731" y="196"/>
                  </a:lnTo>
                  <a:lnTo>
                    <a:pt x="723" y="180"/>
                  </a:lnTo>
                  <a:lnTo>
                    <a:pt x="731" y="188"/>
                  </a:lnTo>
                  <a:lnTo>
                    <a:pt x="744" y="157"/>
                  </a:lnTo>
                  <a:lnTo>
                    <a:pt x="805" y="141"/>
                  </a:lnTo>
                  <a:lnTo>
                    <a:pt x="792" y="133"/>
                  </a:lnTo>
                  <a:lnTo>
                    <a:pt x="802" y="107"/>
                  </a:lnTo>
                  <a:lnTo>
                    <a:pt x="846" y="91"/>
                  </a:lnTo>
                  <a:lnTo>
                    <a:pt x="846" y="78"/>
                  </a:lnTo>
                  <a:lnTo>
                    <a:pt x="836" y="70"/>
                  </a:lnTo>
                  <a:lnTo>
                    <a:pt x="836" y="47"/>
                  </a:lnTo>
                  <a:lnTo>
                    <a:pt x="812" y="39"/>
                  </a:lnTo>
                  <a:lnTo>
                    <a:pt x="797" y="76"/>
                  </a:lnTo>
                  <a:lnTo>
                    <a:pt x="721" y="94"/>
                  </a:lnTo>
                  <a:lnTo>
                    <a:pt x="715" y="110"/>
                  </a:lnTo>
                  <a:lnTo>
                    <a:pt x="668" y="115"/>
                  </a:lnTo>
                  <a:lnTo>
                    <a:pt x="673" y="120"/>
                  </a:lnTo>
                  <a:lnTo>
                    <a:pt x="629" y="146"/>
                  </a:lnTo>
                  <a:lnTo>
                    <a:pt x="611" y="143"/>
                  </a:lnTo>
                  <a:lnTo>
                    <a:pt x="611" y="138"/>
                  </a:lnTo>
                  <a:lnTo>
                    <a:pt x="613" y="130"/>
                  </a:lnTo>
                  <a:lnTo>
                    <a:pt x="618" y="128"/>
                  </a:lnTo>
                  <a:lnTo>
                    <a:pt x="621" y="118"/>
                  </a:lnTo>
                  <a:lnTo>
                    <a:pt x="613" y="99"/>
                  </a:lnTo>
                  <a:lnTo>
                    <a:pt x="600" y="107"/>
                  </a:lnTo>
                  <a:lnTo>
                    <a:pt x="605" y="78"/>
                  </a:lnTo>
                  <a:lnTo>
                    <a:pt x="582" y="70"/>
                  </a:lnTo>
                  <a:lnTo>
                    <a:pt x="566" y="91"/>
                  </a:lnTo>
                  <a:lnTo>
                    <a:pt x="558" y="138"/>
                  </a:lnTo>
                  <a:lnTo>
                    <a:pt x="545" y="141"/>
                  </a:lnTo>
                  <a:lnTo>
                    <a:pt x="540" y="115"/>
                  </a:lnTo>
                  <a:lnTo>
                    <a:pt x="550" y="78"/>
                  </a:lnTo>
                  <a:lnTo>
                    <a:pt x="540" y="89"/>
                  </a:lnTo>
                  <a:lnTo>
                    <a:pt x="561" y="67"/>
                  </a:lnTo>
                  <a:lnTo>
                    <a:pt x="597" y="65"/>
                  </a:lnTo>
                  <a:lnTo>
                    <a:pt x="589" y="57"/>
                  </a:lnTo>
                  <a:lnTo>
                    <a:pt x="532" y="52"/>
                  </a:lnTo>
                  <a:lnTo>
                    <a:pt x="540" y="36"/>
                  </a:lnTo>
                  <a:lnTo>
                    <a:pt x="506" y="54"/>
                  </a:lnTo>
                  <a:lnTo>
                    <a:pt x="482" y="54"/>
                  </a:lnTo>
                  <a:lnTo>
                    <a:pt x="511" y="28"/>
                  </a:lnTo>
                  <a:lnTo>
                    <a:pt x="442" y="15"/>
                  </a:lnTo>
                  <a:lnTo>
                    <a:pt x="432" y="0"/>
                  </a:lnTo>
                  <a:lnTo>
                    <a:pt x="432" y="10"/>
                  </a:lnTo>
                  <a:lnTo>
                    <a:pt x="28" y="10"/>
                  </a:lnTo>
                  <a:lnTo>
                    <a:pt x="34" y="25"/>
                  </a:lnTo>
                  <a:lnTo>
                    <a:pt x="25" y="39"/>
                  </a:lnTo>
                  <a:lnTo>
                    <a:pt x="28" y="25"/>
                  </a:lnTo>
                  <a:lnTo>
                    <a:pt x="0" y="2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6" name="Freeform 636"/>
            <p:cNvSpPr/>
            <p:nvPr/>
          </p:nvSpPr>
          <p:spPr bwMode="auto">
            <a:xfrm>
              <a:off x="1985" y="2649"/>
              <a:ext cx="59" cy="70"/>
            </a:xfrm>
            <a:custGeom>
              <a:avLst/>
              <a:gdLst/>
              <a:ahLst/>
              <a:cxnLst>
                <a:cxn ang="0">
                  <a:pos x="0" y="66"/>
                </a:cxn>
                <a:cxn ang="0">
                  <a:pos x="11" y="3"/>
                </a:cxn>
                <a:cxn ang="0">
                  <a:pos x="24" y="0"/>
                </a:cxn>
                <a:cxn ang="0">
                  <a:pos x="68" y="32"/>
                </a:cxn>
                <a:cxn ang="0">
                  <a:pos x="79" y="45"/>
                </a:cxn>
                <a:cxn ang="0">
                  <a:pos x="74" y="63"/>
                </a:cxn>
                <a:cxn ang="0">
                  <a:pos x="56" y="81"/>
                </a:cxn>
                <a:cxn ang="0">
                  <a:pos x="0" y="66"/>
                </a:cxn>
              </a:cxnLst>
              <a:rect l="0" t="0" r="r" b="b"/>
              <a:pathLst>
                <a:path w="80" h="82">
                  <a:moveTo>
                    <a:pt x="0" y="66"/>
                  </a:moveTo>
                  <a:lnTo>
                    <a:pt x="11" y="3"/>
                  </a:lnTo>
                  <a:lnTo>
                    <a:pt x="24" y="0"/>
                  </a:lnTo>
                  <a:lnTo>
                    <a:pt x="68" y="32"/>
                  </a:lnTo>
                  <a:lnTo>
                    <a:pt x="79" y="45"/>
                  </a:lnTo>
                  <a:lnTo>
                    <a:pt x="74" y="63"/>
                  </a:lnTo>
                  <a:lnTo>
                    <a:pt x="56" y="81"/>
                  </a:lnTo>
                  <a:lnTo>
                    <a:pt x="0" y="6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7" name="Freeform 637"/>
            <p:cNvSpPr/>
            <p:nvPr/>
          </p:nvSpPr>
          <p:spPr bwMode="auto">
            <a:xfrm>
              <a:off x="1695" y="1969"/>
              <a:ext cx="117" cy="40"/>
            </a:xfrm>
            <a:custGeom>
              <a:avLst/>
              <a:gdLst/>
              <a:ahLst/>
              <a:cxnLst>
                <a:cxn ang="0">
                  <a:pos x="0" y="24"/>
                </a:cxn>
                <a:cxn ang="0">
                  <a:pos x="26" y="14"/>
                </a:cxn>
                <a:cxn ang="0">
                  <a:pos x="39" y="14"/>
                </a:cxn>
                <a:cxn ang="0">
                  <a:pos x="39" y="19"/>
                </a:cxn>
                <a:cxn ang="0">
                  <a:pos x="81" y="26"/>
                </a:cxn>
                <a:cxn ang="0">
                  <a:pos x="91" y="37"/>
                </a:cxn>
                <a:cxn ang="0">
                  <a:pos x="110" y="37"/>
                </a:cxn>
                <a:cxn ang="0">
                  <a:pos x="97" y="45"/>
                </a:cxn>
                <a:cxn ang="0">
                  <a:pos x="147" y="45"/>
                </a:cxn>
                <a:cxn ang="0">
                  <a:pos x="157" y="37"/>
                </a:cxn>
                <a:cxn ang="0">
                  <a:pos x="112" y="26"/>
                </a:cxn>
                <a:cxn ang="0">
                  <a:pos x="49" y="0"/>
                </a:cxn>
                <a:cxn ang="0">
                  <a:pos x="31" y="0"/>
                </a:cxn>
                <a:cxn ang="0">
                  <a:pos x="2" y="14"/>
                </a:cxn>
              </a:cxnLst>
              <a:rect l="0" t="0" r="r" b="b"/>
              <a:pathLst>
                <a:path w="158" h="46">
                  <a:moveTo>
                    <a:pt x="0" y="24"/>
                  </a:moveTo>
                  <a:lnTo>
                    <a:pt x="26" y="14"/>
                  </a:lnTo>
                  <a:lnTo>
                    <a:pt x="39" y="14"/>
                  </a:lnTo>
                  <a:lnTo>
                    <a:pt x="39" y="19"/>
                  </a:lnTo>
                  <a:lnTo>
                    <a:pt x="81" y="26"/>
                  </a:lnTo>
                  <a:lnTo>
                    <a:pt x="91" y="37"/>
                  </a:lnTo>
                  <a:lnTo>
                    <a:pt x="110" y="37"/>
                  </a:lnTo>
                  <a:lnTo>
                    <a:pt x="97" y="45"/>
                  </a:lnTo>
                  <a:lnTo>
                    <a:pt x="147" y="45"/>
                  </a:lnTo>
                  <a:lnTo>
                    <a:pt x="157" y="37"/>
                  </a:lnTo>
                  <a:lnTo>
                    <a:pt x="112" y="26"/>
                  </a:lnTo>
                  <a:lnTo>
                    <a:pt x="49" y="0"/>
                  </a:lnTo>
                  <a:lnTo>
                    <a:pt x="31" y="0"/>
                  </a:lnTo>
                  <a:lnTo>
                    <a:pt x="2" y="1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8" name="Freeform 638"/>
            <p:cNvSpPr/>
            <p:nvPr/>
          </p:nvSpPr>
          <p:spPr bwMode="auto">
            <a:xfrm>
              <a:off x="1746" y="1110"/>
              <a:ext cx="46" cy="21"/>
            </a:xfrm>
            <a:custGeom>
              <a:avLst/>
              <a:gdLst/>
              <a:ahLst/>
              <a:cxnLst>
                <a:cxn ang="0">
                  <a:pos x="0" y="16"/>
                </a:cxn>
                <a:cxn ang="0">
                  <a:pos x="13" y="0"/>
                </a:cxn>
                <a:cxn ang="0">
                  <a:pos x="52" y="3"/>
                </a:cxn>
                <a:cxn ang="0">
                  <a:pos x="60" y="24"/>
                </a:cxn>
                <a:cxn ang="0">
                  <a:pos x="0" y="16"/>
                </a:cxn>
              </a:cxnLst>
              <a:rect l="0" t="0" r="r" b="b"/>
              <a:pathLst>
                <a:path w="61" h="25">
                  <a:moveTo>
                    <a:pt x="0" y="16"/>
                  </a:moveTo>
                  <a:lnTo>
                    <a:pt x="13" y="0"/>
                  </a:lnTo>
                  <a:lnTo>
                    <a:pt x="52" y="3"/>
                  </a:lnTo>
                  <a:lnTo>
                    <a:pt x="60" y="24"/>
                  </a:lnTo>
                  <a:lnTo>
                    <a:pt x="0" y="1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39" name="Freeform 639"/>
            <p:cNvSpPr/>
            <p:nvPr/>
          </p:nvSpPr>
          <p:spPr bwMode="auto">
            <a:xfrm>
              <a:off x="3280" y="1752"/>
              <a:ext cx="156" cy="131"/>
            </a:xfrm>
            <a:custGeom>
              <a:avLst/>
              <a:gdLst/>
              <a:ahLst/>
              <a:cxnLst>
                <a:cxn ang="0">
                  <a:pos x="0" y="74"/>
                </a:cxn>
                <a:cxn ang="0">
                  <a:pos x="5" y="113"/>
                </a:cxn>
                <a:cxn ang="0">
                  <a:pos x="18" y="126"/>
                </a:cxn>
                <a:cxn ang="0">
                  <a:pos x="5" y="144"/>
                </a:cxn>
                <a:cxn ang="0">
                  <a:pos x="31" y="152"/>
                </a:cxn>
                <a:cxn ang="0">
                  <a:pos x="84" y="144"/>
                </a:cxn>
                <a:cxn ang="0">
                  <a:pos x="91" y="121"/>
                </a:cxn>
                <a:cxn ang="0">
                  <a:pos x="128" y="110"/>
                </a:cxn>
                <a:cxn ang="0">
                  <a:pos x="133" y="92"/>
                </a:cxn>
                <a:cxn ang="0">
                  <a:pos x="146" y="89"/>
                </a:cxn>
                <a:cxn ang="0">
                  <a:pos x="138" y="76"/>
                </a:cxn>
                <a:cxn ang="0">
                  <a:pos x="155" y="76"/>
                </a:cxn>
                <a:cxn ang="0">
                  <a:pos x="165" y="57"/>
                </a:cxn>
                <a:cxn ang="0">
                  <a:pos x="160" y="40"/>
                </a:cxn>
                <a:cxn ang="0">
                  <a:pos x="207" y="26"/>
                </a:cxn>
                <a:cxn ang="0">
                  <a:pos x="209" y="23"/>
                </a:cxn>
                <a:cxn ang="0">
                  <a:pos x="191" y="18"/>
                </a:cxn>
                <a:cxn ang="0">
                  <a:pos x="165" y="32"/>
                </a:cxn>
                <a:cxn ang="0">
                  <a:pos x="155" y="0"/>
                </a:cxn>
                <a:cxn ang="0">
                  <a:pos x="131" y="23"/>
                </a:cxn>
                <a:cxn ang="0">
                  <a:pos x="65" y="23"/>
                </a:cxn>
                <a:cxn ang="0">
                  <a:pos x="34" y="57"/>
                </a:cxn>
                <a:cxn ang="0">
                  <a:pos x="13" y="47"/>
                </a:cxn>
                <a:cxn ang="0">
                  <a:pos x="0" y="74"/>
                </a:cxn>
              </a:cxnLst>
              <a:rect l="0" t="0" r="r" b="b"/>
              <a:pathLst>
                <a:path w="210" h="153">
                  <a:moveTo>
                    <a:pt x="0" y="74"/>
                  </a:moveTo>
                  <a:lnTo>
                    <a:pt x="5" y="113"/>
                  </a:lnTo>
                  <a:lnTo>
                    <a:pt x="18" y="126"/>
                  </a:lnTo>
                  <a:lnTo>
                    <a:pt x="5" y="144"/>
                  </a:lnTo>
                  <a:lnTo>
                    <a:pt x="31" y="152"/>
                  </a:lnTo>
                  <a:lnTo>
                    <a:pt x="84" y="144"/>
                  </a:lnTo>
                  <a:lnTo>
                    <a:pt x="91" y="121"/>
                  </a:lnTo>
                  <a:lnTo>
                    <a:pt x="128" y="110"/>
                  </a:lnTo>
                  <a:lnTo>
                    <a:pt x="133" y="92"/>
                  </a:lnTo>
                  <a:lnTo>
                    <a:pt x="146" y="89"/>
                  </a:lnTo>
                  <a:lnTo>
                    <a:pt x="138" y="76"/>
                  </a:lnTo>
                  <a:lnTo>
                    <a:pt x="155" y="76"/>
                  </a:lnTo>
                  <a:lnTo>
                    <a:pt x="165" y="57"/>
                  </a:lnTo>
                  <a:lnTo>
                    <a:pt x="160" y="40"/>
                  </a:lnTo>
                  <a:lnTo>
                    <a:pt x="207" y="26"/>
                  </a:lnTo>
                  <a:lnTo>
                    <a:pt x="209" y="23"/>
                  </a:lnTo>
                  <a:lnTo>
                    <a:pt x="191" y="18"/>
                  </a:lnTo>
                  <a:lnTo>
                    <a:pt x="165" y="32"/>
                  </a:lnTo>
                  <a:lnTo>
                    <a:pt x="155" y="0"/>
                  </a:lnTo>
                  <a:lnTo>
                    <a:pt x="131" y="23"/>
                  </a:lnTo>
                  <a:lnTo>
                    <a:pt x="65" y="23"/>
                  </a:lnTo>
                  <a:lnTo>
                    <a:pt x="34" y="57"/>
                  </a:lnTo>
                  <a:lnTo>
                    <a:pt x="13" y="47"/>
                  </a:lnTo>
                  <a:lnTo>
                    <a:pt x="0" y="7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0" name="Freeform 640"/>
            <p:cNvSpPr/>
            <p:nvPr/>
          </p:nvSpPr>
          <p:spPr bwMode="auto">
            <a:xfrm>
              <a:off x="2831" y="1694"/>
              <a:ext cx="20" cy="43"/>
            </a:xfrm>
            <a:custGeom>
              <a:avLst/>
              <a:gdLst/>
              <a:ahLst/>
              <a:cxnLst>
                <a:cxn ang="0">
                  <a:pos x="0" y="37"/>
                </a:cxn>
                <a:cxn ang="0">
                  <a:pos x="0" y="10"/>
                </a:cxn>
                <a:cxn ang="0">
                  <a:pos x="13" y="0"/>
                </a:cxn>
                <a:cxn ang="0">
                  <a:pos x="26" y="29"/>
                </a:cxn>
                <a:cxn ang="0">
                  <a:pos x="16" y="49"/>
                </a:cxn>
                <a:cxn ang="0">
                  <a:pos x="0" y="37"/>
                </a:cxn>
              </a:cxnLst>
              <a:rect l="0" t="0" r="r" b="b"/>
              <a:pathLst>
                <a:path w="27" h="50">
                  <a:moveTo>
                    <a:pt x="0" y="37"/>
                  </a:moveTo>
                  <a:lnTo>
                    <a:pt x="0" y="10"/>
                  </a:lnTo>
                  <a:lnTo>
                    <a:pt x="13" y="0"/>
                  </a:lnTo>
                  <a:lnTo>
                    <a:pt x="26" y="29"/>
                  </a:lnTo>
                  <a:lnTo>
                    <a:pt x="16" y="49"/>
                  </a:lnTo>
                  <a:lnTo>
                    <a:pt x="0" y="3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1" name="Freeform 641"/>
            <p:cNvSpPr/>
            <p:nvPr/>
          </p:nvSpPr>
          <p:spPr bwMode="auto">
            <a:xfrm>
              <a:off x="2529" y="1777"/>
              <a:ext cx="222" cy="245"/>
            </a:xfrm>
            <a:custGeom>
              <a:avLst/>
              <a:gdLst/>
              <a:ahLst/>
              <a:cxnLst>
                <a:cxn ang="0">
                  <a:pos x="0" y="149"/>
                </a:cxn>
                <a:cxn ang="0">
                  <a:pos x="0" y="157"/>
                </a:cxn>
                <a:cxn ang="0">
                  <a:pos x="52" y="194"/>
                </a:cxn>
                <a:cxn ang="0">
                  <a:pos x="173" y="273"/>
                </a:cxn>
                <a:cxn ang="0">
                  <a:pos x="173" y="286"/>
                </a:cxn>
                <a:cxn ang="0">
                  <a:pos x="189" y="281"/>
                </a:cxn>
                <a:cxn ang="0">
                  <a:pos x="207" y="278"/>
                </a:cxn>
                <a:cxn ang="0">
                  <a:pos x="299" y="217"/>
                </a:cxn>
                <a:cxn ang="0">
                  <a:pos x="262" y="175"/>
                </a:cxn>
                <a:cxn ang="0">
                  <a:pos x="265" y="110"/>
                </a:cxn>
                <a:cxn ang="0">
                  <a:pos x="260" y="79"/>
                </a:cxn>
                <a:cxn ang="0">
                  <a:pos x="233" y="47"/>
                </a:cxn>
                <a:cxn ang="0">
                  <a:pos x="246" y="39"/>
                </a:cxn>
                <a:cxn ang="0">
                  <a:pos x="254" y="0"/>
                </a:cxn>
                <a:cxn ang="0">
                  <a:pos x="149" y="5"/>
                </a:cxn>
                <a:cxn ang="0">
                  <a:pos x="94" y="31"/>
                </a:cxn>
                <a:cxn ang="0">
                  <a:pos x="110" y="79"/>
                </a:cxn>
                <a:cxn ang="0">
                  <a:pos x="84" y="79"/>
                </a:cxn>
                <a:cxn ang="0">
                  <a:pos x="71" y="84"/>
                </a:cxn>
                <a:cxn ang="0">
                  <a:pos x="73" y="99"/>
                </a:cxn>
                <a:cxn ang="0">
                  <a:pos x="5" y="126"/>
                </a:cxn>
                <a:cxn ang="0">
                  <a:pos x="0" y="149"/>
                </a:cxn>
              </a:cxnLst>
              <a:rect l="0" t="0" r="r" b="b"/>
              <a:pathLst>
                <a:path w="300" h="287">
                  <a:moveTo>
                    <a:pt x="0" y="149"/>
                  </a:moveTo>
                  <a:lnTo>
                    <a:pt x="0" y="157"/>
                  </a:lnTo>
                  <a:lnTo>
                    <a:pt x="52" y="194"/>
                  </a:lnTo>
                  <a:lnTo>
                    <a:pt x="173" y="273"/>
                  </a:lnTo>
                  <a:lnTo>
                    <a:pt x="173" y="286"/>
                  </a:lnTo>
                  <a:lnTo>
                    <a:pt x="189" y="281"/>
                  </a:lnTo>
                  <a:lnTo>
                    <a:pt x="207" y="278"/>
                  </a:lnTo>
                  <a:lnTo>
                    <a:pt x="299" y="217"/>
                  </a:lnTo>
                  <a:lnTo>
                    <a:pt x="262" y="175"/>
                  </a:lnTo>
                  <a:lnTo>
                    <a:pt x="265" y="110"/>
                  </a:lnTo>
                  <a:lnTo>
                    <a:pt x="260" y="79"/>
                  </a:lnTo>
                  <a:lnTo>
                    <a:pt x="233" y="47"/>
                  </a:lnTo>
                  <a:lnTo>
                    <a:pt x="246" y="39"/>
                  </a:lnTo>
                  <a:lnTo>
                    <a:pt x="254" y="0"/>
                  </a:lnTo>
                  <a:lnTo>
                    <a:pt x="149" y="5"/>
                  </a:lnTo>
                  <a:lnTo>
                    <a:pt x="94" y="31"/>
                  </a:lnTo>
                  <a:lnTo>
                    <a:pt x="110" y="79"/>
                  </a:lnTo>
                  <a:lnTo>
                    <a:pt x="84" y="79"/>
                  </a:lnTo>
                  <a:lnTo>
                    <a:pt x="71" y="84"/>
                  </a:lnTo>
                  <a:lnTo>
                    <a:pt x="73" y="99"/>
                  </a:lnTo>
                  <a:lnTo>
                    <a:pt x="5" y="126"/>
                  </a:lnTo>
                  <a:lnTo>
                    <a:pt x="0" y="14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2" name="Freeform 642"/>
            <p:cNvSpPr/>
            <p:nvPr/>
          </p:nvSpPr>
          <p:spPr bwMode="auto">
            <a:xfrm>
              <a:off x="3578" y="1919"/>
              <a:ext cx="53" cy="78"/>
            </a:xfrm>
            <a:custGeom>
              <a:avLst/>
              <a:gdLst/>
              <a:ahLst/>
              <a:cxnLst>
                <a:cxn ang="0">
                  <a:pos x="0" y="29"/>
                </a:cxn>
                <a:cxn ang="0">
                  <a:pos x="10" y="34"/>
                </a:cxn>
                <a:cxn ang="0">
                  <a:pos x="16" y="76"/>
                </a:cxn>
                <a:cxn ang="0">
                  <a:pos x="36" y="73"/>
                </a:cxn>
                <a:cxn ang="0">
                  <a:pos x="44" y="57"/>
                </a:cxn>
                <a:cxn ang="0">
                  <a:pos x="55" y="60"/>
                </a:cxn>
                <a:cxn ang="0">
                  <a:pos x="68" y="89"/>
                </a:cxn>
                <a:cxn ang="0">
                  <a:pos x="71" y="73"/>
                </a:cxn>
                <a:cxn ang="0">
                  <a:pos x="65" y="42"/>
                </a:cxn>
                <a:cxn ang="0">
                  <a:pos x="55" y="54"/>
                </a:cxn>
                <a:cxn ang="0">
                  <a:pos x="47" y="42"/>
                </a:cxn>
                <a:cxn ang="0">
                  <a:pos x="65" y="23"/>
                </a:cxn>
                <a:cxn ang="0">
                  <a:pos x="34" y="21"/>
                </a:cxn>
                <a:cxn ang="0">
                  <a:pos x="10" y="0"/>
                </a:cxn>
                <a:cxn ang="0">
                  <a:pos x="2" y="12"/>
                </a:cxn>
                <a:cxn ang="0">
                  <a:pos x="10" y="21"/>
                </a:cxn>
                <a:cxn ang="0">
                  <a:pos x="0" y="29"/>
                </a:cxn>
              </a:cxnLst>
              <a:rect l="0" t="0" r="r" b="b"/>
              <a:pathLst>
                <a:path w="72" h="90">
                  <a:moveTo>
                    <a:pt x="0" y="29"/>
                  </a:moveTo>
                  <a:lnTo>
                    <a:pt x="10" y="34"/>
                  </a:lnTo>
                  <a:lnTo>
                    <a:pt x="16" y="76"/>
                  </a:lnTo>
                  <a:lnTo>
                    <a:pt x="36" y="73"/>
                  </a:lnTo>
                  <a:lnTo>
                    <a:pt x="44" y="57"/>
                  </a:lnTo>
                  <a:lnTo>
                    <a:pt x="55" y="60"/>
                  </a:lnTo>
                  <a:lnTo>
                    <a:pt x="68" y="89"/>
                  </a:lnTo>
                  <a:lnTo>
                    <a:pt x="71" y="73"/>
                  </a:lnTo>
                  <a:lnTo>
                    <a:pt x="65" y="42"/>
                  </a:lnTo>
                  <a:lnTo>
                    <a:pt x="55" y="54"/>
                  </a:lnTo>
                  <a:lnTo>
                    <a:pt x="47" y="42"/>
                  </a:lnTo>
                  <a:lnTo>
                    <a:pt x="65" y="23"/>
                  </a:lnTo>
                  <a:lnTo>
                    <a:pt x="34" y="21"/>
                  </a:lnTo>
                  <a:lnTo>
                    <a:pt x="10" y="0"/>
                  </a:lnTo>
                  <a:lnTo>
                    <a:pt x="2" y="12"/>
                  </a:lnTo>
                  <a:lnTo>
                    <a:pt x="10" y="21"/>
                  </a:lnTo>
                  <a:lnTo>
                    <a:pt x="0" y="2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3" name="Freeform 643"/>
            <p:cNvSpPr/>
            <p:nvPr/>
          </p:nvSpPr>
          <p:spPr bwMode="auto">
            <a:xfrm>
              <a:off x="3589" y="1898"/>
              <a:ext cx="35" cy="20"/>
            </a:xfrm>
            <a:custGeom>
              <a:avLst/>
              <a:gdLst/>
              <a:ahLst/>
              <a:cxnLst>
                <a:cxn ang="0">
                  <a:pos x="0" y="16"/>
                </a:cxn>
                <a:cxn ang="0">
                  <a:pos x="8" y="24"/>
                </a:cxn>
                <a:cxn ang="0">
                  <a:pos x="47" y="22"/>
                </a:cxn>
                <a:cxn ang="0">
                  <a:pos x="44" y="8"/>
                </a:cxn>
                <a:cxn ang="0">
                  <a:pos x="15" y="0"/>
                </a:cxn>
                <a:cxn ang="0">
                  <a:pos x="0" y="16"/>
                </a:cxn>
              </a:cxnLst>
              <a:rect l="0" t="0" r="r" b="b"/>
              <a:pathLst>
                <a:path w="48" h="25">
                  <a:moveTo>
                    <a:pt x="0" y="16"/>
                  </a:moveTo>
                  <a:lnTo>
                    <a:pt x="8" y="24"/>
                  </a:lnTo>
                  <a:lnTo>
                    <a:pt x="47" y="22"/>
                  </a:lnTo>
                  <a:lnTo>
                    <a:pt x="44" y="8"/>
                  </a:lnTo>
                  <a:lnTo>
                    <a:pt x="15" y="0"/>
                  </a:lnTo>
                  <a:lnTo>
                    <a:pt x="0" y="1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4" name="Freeform 644"/>
            <p:cNvSpPr/>
            <p:nvPr/>
          </p:nvSpPr>
          <p:spPr bwMode="auto">
            <a:xfrm>
              <a:off x="1819" y="2198"/>
              <a:ext cx="424" cy="505"/>
            </a:xfrm>
            <a:custGeom>
              <a:avLst/>
              <a:gdLst/>
              <a:ahLst/>
              <a:cxnLst>
                <a:cxn ang="0">
                  <a:pos x="13" y="212"/>
                </a:cxn>
                <a:cxn ang="0">
                  <a:pos x="50" y="212"/>
                </a:cxn>
                <a:cxn ang="0">
                  <a:pos x="60" y="236"/>
                </a:cxn>
                <a:cxn ang="0">
                  <a:pos x="123" y="217"/>
                </a:cxn>
                <a:cxn ang="0">
                  <a:pos x="191" y="278"/>
                </a:cxn>
                <a:cxn ang="0">
                  <a:pos x="225" y="320"/>
                </a:cxn>
                <a:cxn ang="0">
                  <a:pos x="231" y="374"/>
                </a:cxn>
                <a:cxn ang="0">
                  <a:pos x="265" y="409"/>
                </a:cxn>
                <a:cxn ang="0">
                  <a:pos x="286" y="435"/>
                </a:cxn>
                <a:cxn ang="0">
                  <a:pos x="293" y="458"/>
                </a:cxn>
                <a:cxn ang="0">
                  <a:pos x="236" y="532"/>
                </a:cxn>
                <a:cxn ang="0">
                  <a:pos x="293" y="561"/>
                </a:cxn>
                <a:cxn ang="0">
                  <a:pos x="299" y="592"/>
                </a:cxn>
                <a:cxn ang="0">
                  <a:pos x="375" y="456"/>
                </a:cxn>
                <a:cxn ang="0">
                  <a:pos x="464" y="416"/>
                </a:cxn>
                <a:cxn ang="0">
                  <a:pos x="506" y="335"/>
                </a:cxn>
                <a:cxn ang="0">
                  <a:pos x="566" y="207"/>
                </a:cxn>
                <a:cxn ang="0">
                  <a:pos x="563" y="154"/>
                </a:cxn>
                <a:cxn ang="0">
                  <a:pos x="504" y="120"/>
                </a:cxn>
                <a:cxn ang="0">
                  <a:pos x="425" y="97"/>
                </a:cxn>
                <a:cxn ang="0">
                  <a:pos x="380" y="86"/>
                </a:cxn>
                <a:cxn ang="0">
                  <a:pos x="362" y="102"/>
                </a:cxn>
                <a:cxn ang="0">
                  <a:pos x="341" y="99"/>
                </a:cxn>
                <a:cxn ang="0">
                  <a:pos x="352" y="52"/>
                </a:cxn>
                <a:cxn ang="0">
                  <a:pos x="307" y="44"/>
                </a:cxn>
                <a:cxn ang="0">
                  <a:pos x="257" y="47"/>
                </a:cxn>
                <a:cxn ang="0">
                  <a:pos x="207" y="39"/>
                </a:cxn>
                <a:cxn ang="0">
                  <a:pos x="194" y="0"/>
                </a:cxn>
                <a:cxn ang="0">
                  <a:pos x="134" y="13"/>
                </a:cxn>
                <a:cxn ang="0">
                  <a:pos x="152" y="44"/>
                </a:cxn>
                <a:cxn ang="0">
                  <a:pos x="102" y="55"/>
                </a:cxn>
                <a:cxn ang="0">
                  <a:pos x="58" y="50"/>
                </a:cxn>
                <a:cxn ang="0">
                  <a:pos x="55" y="68"/>
                </a:cxn>
                <a:cxn ang="0">
                  <a:pos x="58" y="136"/>
                </a:cxn>
                <a:cxn ang="0">
                  <a:pos x="0" y="186"/>
                </a:cxn>
              </a:cxnLst>
              <a:rect l="0" t="0" r="r" b="b"/>
              <a:pathLst>
                <a:path w="573" h="593">
                  <a:moveTo>
                    <a:pt x="0" y="186"/>
                  </a:moveTo>
                  <a:lnTo>
                    <a:pt x="13" y="212"/>
                  </a:lnTo>
                  <a:lnTo>
                    <a:pt x="31" y="222"/>
                  </a:lnTo>
                  <a:lnTo>
                    <a:pt x="50" y="212"/>
                  </a:lnTo>
                  <a:lnTo>
                    <a:pt x="50" y="236"/>
                  </a:lnTo>
                  <a:lnTo>
                    <a:pt x="60" y="236"/>
                  </a:lnTo>
                  <a:lnTo>
                    <a:pt x="79" y="238"/>
                  </a:lnTo>
                  <a:lnTo>
                    <a:pt x="123" y="217"/>
                  </a:lnTo>
                  <a:lnTo>
                    <a:pt x="129" y="251"/>
                  </a:lnTo>
                  <a:lnTo>
                    <a:pt x="191" y="278"/>
                  </a:lnTo>
                  <a:lnTo>
                    <a:pt x="202" y="317"/>
                  </a:lnTo>
                  <a:lnTo>
                    <a:pt x="225" y="320"/>
                  </a:lnTo>
                  <a:lnTo>
                    <a:pt x="236" y="343"/>
                  </a:lnTo>
                  <a:lnTo>
                    <a:pt x="231" y="374"/>
                  </a:lnTo>
                  <a:lnTo>
                    <a:pt x="233" y="403"/>
                  </a:lnTo>
                  <a:lnTo>
                    <a:pt x="265" y="409"/>
                  </a:lnTo>
                  <a:lnTo>
                    <a:pt x="270" y="433"/>
                  </a:lnTo>
                  <a:lnTo>
                    <a:pt x="286" y="435"/>
                  </a:lnTo>
                  <a:lnTo>
                    <a:pt x="286" y="458"/>
                  </a:lnTo>
                  <a:lnTo>
                    <a:pt x="293" y="458"/>
                  </a:lnTo>
                  <a:lnTo>
                    <a:pt x="296" y="482"/>
                  </a:lnTo>
                  <a:lnTo>
                    <a:pt x="236" y="532"/>
                  </a:lnTo>
                  <a:lnTo>
                    <a:pt x="249" y="529"/>
                  </a:lnTo>
                  <a:lnTo>
                    <a:pt x="293" y="561"/>
                  </a:lnTo>
                  <a:lnTo>
                    <a:pt x="304" y="574"/>
                  </a:lnTo>
                  <a:lnTo>
                    <a:pt x="299" y="592"/>
                  </a:lnTo>
                  <a:lnTo>
                    <a:pt x="369" y="500"/>
                  </a:lnTo>
                  <a:lnTo>
                    <a:pt x="375" y="456"/>
                  </a:lnTo>
                  <a:lnTo>
                    <a:pt x="430" y="416"/>
                  </a:lnTo>
                  <a:lnTo>
                    <a:pt x="464" y="416"/>
                  </a:lnTo>
                  <a:lnTo>
                    <a:pt x="480" y="403"/>
                  </a:lnTo>
                  <a:lnTo>
                    <a:pt x="506" y="335"/>
                  </a:lnTo>
                  <a:lnTo>
                    <a:pt x="514" y="270"/>
                  </a:lnTo>
                  <a:lnTo>
                    <a:pt x="566" y="207"/>
                  </a:lnTo>
                  <a:lnTo>
                    <a:pt x="572" y="178"/>
                  </a:lnTo>
                  <a:lnTo>
                    <a:pt x="563" y="154"/>
                  </a:lnTo>
                  <a:lnTo>
                    <a:pt x="540" y="146"/>
                  </a:lnTo>
                  <a:lnTo>
                    <a:pt x="504" y="120"/>
                  </a:lnTo>
                  <a:lnTo>
                    <a:pt x="435" y="115"/>
                  </a:lnTo>
                  <a:lnTo>
                    <a:pt x="425" y="97"/>
                  </a:lnTo>
                  <a:lnTo>
                    <a:pt x="396" y="86"/>
                  </a:lnTo>
                  <a:lnTo>
                    <a:pt x="380" y="86"/>
                  </a:lnTo>
                  <a:lnTo>
                    <a:pt x="362" y="110"/>
                  </a:lnTo>
                  <a:lnTo>
                    <a:pt x="362" y="102"/>
                  </a:lnTo>
                  <a:lnTo>
                    <a:pt x="330" y="104"/>
                  </a:lnTo>
                  <a:lnTo>
                    <a:pt x="341" y="99"/>
                  </a:lnTo>
                  <a:lnTo>
                    <a:pt x="330" y="84"/>
                  </a:lnTo>
                  <a:lnTo>
                    <a:pt x="352" y="52"/>
                  </a:lnTo>
                  <a:lnTo>
                    <a:pt x="328" y="16"/>
                  </a:lnTo>
                  <a:lnTo>
                    <a:pt x="307" y="44"/>
                  </a:lnTo>
                  <a:lnTo>
                    <a:pt x="286" y="42"/>
                  </a:lnTo>
                  <a:lnTo>
                    <a:pt x="257" y="47"/>
                  </a:lnTo>
                  <a:lnTo>
                    <a:pt x="215" y="52"/>
                  </a:lnTo>
                  <a:lnTo>
                    <a:pt x="207" y="39"/>
                  </a:lnTo>
                  <a:lnTo>
                    <a:pt x="210" y="10"/>
                  </a:lnTo>
                  <a:lnTo>
                    <a:pt x="194" y="0"/>
                  </a:lnTo>
                  <a:lnTo>
                    <a:pt x="157" y="18"/>
                  </a:lnTo>
                  <a:lnTo>
                    <a:pt x="134" y="13"/>
                  </a:lnTo>
                  <a:lnTo>
                    <a:pt x="141" y="42"/>
                  </a:lnTo>
                  <a:lnTo>
                    <a:pt x="152" y="44"/>
                  </a:lnTo>
                  <a:lnTo>
                    <a:pt x="118" y="63"/>
                  </a:lnTo>
                  <a:lnTo>
                    <a:pt x="102" y="55"/>
                  </a:lnTo>
                  <a:lnTo>
                    <a:pt x="94" y="47"/>
                  </a:lnTo>
                  <a:lnTo>
                    <a:pt x="58" y="50"/>
                  </a:lnTo>
                  <a:lnTo>
                    <a:pt x="68" y="65"/>
                  </a:lnTo>
                  <a:lnTo>
                    <a:pt x="55" y="68"/>
                  </a:lnTo>
                  <a:lnTo>
                    <a:pt x="65" y="94"/>
                  </a:lnTo>
                  <a:lnTo>
                    <a:pt x="58" y="136"/>
                  </a:lnTo>
                  <a:lnTo>
                    <a:pt x="21" y="152"/>
                  </a:lnTo>
                  <a:lnTo>
                    <a:pt x="0" y="18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645" name="Freeform 645"/>
            <p:cNvSpPr/>
            <p:nvPr/>
          </p:nvSpPr>
          <p:spPr bwMode="auto">
            <a:xfrm>
              <a:off x="3491" y="2139"/>
              <a:ext cx="21" cy="48"/>
            </a:xfrm>
            <a:custGeom>
              <a:avLst/>
              <a:gdLst/>
              <a:ahLst/>
              <a:cxnLst>
                <a:cxn ang="0">
                  <a:pos x="0" y="0"/>
                </a:cxn>
                <a:cxn ang="0">
                  <a:pos x="5" y="55"/>
                </a:cxn>
                <a:cxn ang="0">
                  <a:pos x="27" y="44"/>
                </a:cxn>
                <a:cxn ang="0">
                  <a:pos x="14" y="10"/>
                </a:cxn>
                <a:cxn ang="0">
                  <a:pos x="0" y="0"/>
                </a:cxn>
              </a:cxnLst>
              <a:rect l="0" t="0" r="r" b="b"/>
              <a:pathLst>
                <a:path w="28" h="56">
                  <a:moveTo>
                    <a:pt x="0" y="0"/>
                  </a:moveTo>
                  <a:lnTo>
                    <a:pt x="5" y="55"/>
                  </a:lnTo>
                  <a:lnTo>
                    <a:pt x="27" y="44"/>
                  </a:lnTo>
                  <a:lnTo>
                    <a:pt x="14" y="10"/>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6" name="Freeform 646"/>
            <p:cNvSpPr/>
            <p:nvPr/>
          </p:nvSpPr>
          <p:spPr bwMode="auto">
            <a:xfrm>
              <a:off x="2751" y="1556"/>
              <a:ext cx="64" cy="43"/>
            </a:xfrm>
            <a:custGeom>
              <a:avLst/>
              <a:gdLst/>
              <a:ahLst/>
              <a:cxnLst>
                <a:cxn ang="0">
                  <a:pos x="0" y="17"/>
                </a:cxn>
                <a:cxn ang="0">
                  <a:pos x="25" y="49"/>
                </a:cxn>
                <a:cxn ang="0">
                  <a:pos x="68" y="47"/>
                </a:cxn>
                <a:cxn ang="0">
                  <a:pos x="78" y="36"/>
                </a:cxn>
                <a:cxn ang="0">
                  <a:pos x="83" y="23"/>
                </a:cxn>
                <a:cxn ang="0">
                  <a:pos x="41" y="7"/>
                </a:cxn>
                <a:cxn ang="0">
                  <a:pos x="31" y="0"/>
                </a:cxn>
                <a:cxn ang="0">
                  <a:pos x="0" y="17"/>
                </a:cxn>
              </a:cxnLst>
              <a:rect l="0" t="0" r="r" b="b"/>
              <a:pathLst>
                <a:path w="84" h="50">
                  <a:moveTo>
                    <a:pt x="0" y="17"/>
                  </a:moveTo>
                  <a:lnTo>
                    <a:pt x="25" y="49"/>
                  </a:lnTo>
                  <a:lnTo>
                    <a:pt x="68" y="47"/>
                  </a:lnTo>
                  <a:lnTo>
                    <a:pt x="78" y="36"/>
                  </a:lnTo>
                  <a:lnTo>
                    <a:pt x="83" y="23"/>
                  </a:lnTo>
                  <a:lnTo>
                    <a:pt x="41" y="7"/>
                  </a:lnTo>
                  <a:lnTo>
                    <a:pt x="31" y="0"/>
                  </a:lnTo>
                  <a:lnTo>
                    <a:pt x="0" y="1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7" name="Freeform 647"/>
            <p:cNvSpPr/>
            <p:nvPr/>
          </p:nvSpPr>
          <p:spPr bwMode="auto">
            <a:xfrm>
              <a:off x="1742" y="2245"/>
              <a:ext cx="61" cy="78"/>
            </a:xfrm>
            <a:custGeom>
              <a:avLst/>
              <a:gdLst/>
              <a:ahLst/>
              <a:cxnLst>
                <a:cxn ang="0">
                  <a:pos x="0" y="37"/>
                </a:cxn>
                <a:cxn ang="0">
                  <a:pos x="0" y="52"/>
                </a:cxn>
                <a:cxn ang="0">
                  <a:pos x="15" y="60"/>
                </a:cxn>
                <a:cxn ang="0">
                  <a:pos x="5" y="71"/>
                </a:cxn>
                <a:cxn ang="0">
                  <a:pos x="5" y="86"/>
                </a:cxn>
                <a:cxn ang="0">
                  <a:pos x="23" y="91"/>
                </a:cxn>
                <a:cxn ang="0">
                  <a:pos x="42" y="68"/>
                </a:cxn>
                <a:cxn ang="0">
                  <a:pos x="76" y="44"/>
                </a:cxn>
                <a:cxn ang="0">
                  <a:pos x="81" y="23"/>
                </a:cxn>
                <a:cxn ang="0">
                  <a:pos x="52" y="15"/>
                </a:cxn>
                <a:cxn ang="0">
                  <a:pos x="28" y="0"/>
                </a:cxn>
                <a:cxn ang="0">
                  <a:pos x="10" y="8"/>
                </a:cxn>
                <a:cxn ang="0">
                  <a:pos x="0" y="37"/>
                </a:cxn>
              </a:cxnLst>
              <a:rect l="0" t="0" r="r" b="b"/>
              <a:pathLst>
                <a:path w="82" h="92">
                  <a:moveTo>
                    <a:pt x="0" y="37"/>
                  </a:moveTo>
                  <a:lnTo>
                    <a:pt x="0" y="52"/>
                  </a:lnTo>
                  <a:lnTo>
                    <a:pt x="15" y="60"/>
                  </a:lnTo>
                  <a:lnTo>
                    <a:pt x="5" y="71"/>
                  </a:lnTo>
                  <a:lnTo>
                    <a:pt x="5" y="86"/>
                  </a:lnTo>
                  <a:lnTo>
                    <a:pt x="23" y="91"/>
                  </a:lnTo>
                  <a:lnTo>
                    <a:pt x="42" y="68"/>
                  </a:lnTo>
                  <a:lnTo>
                    <a:pt x="76" y="44"/>
                  </a:lnTo>
                  <a:lnTo>
                    <a:pt x="81" y="23"/>
                  </a:lnTo>
                  <a:lnTo>
                    <a:pt x="52" y="15"/>
                  </a:lnTo>
                  <a:lnTo>
                    <a:pt x="28" y="0"/>
                  </a:lnTo>
                  <a:lnTo>
                    <a:pt x="10" y="8"/>
                  </a:lnTo>
                  <a:lnTo>
                    <a:pt x="0" y="3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8" name="Freeform 648"/>
            <p:cNvSpPr/>
            <p:nvPr/>
          </p:nvSpPr>
          <p:spPr bwMode="auto">
            <a:xfrm>
              <a:off x="2030" y="2191"/>
              <a:ext cx="31" cy="44"/>
            </a:xfrm>
            <a:custGeom>
              <a:avLst/>
              <a:gdLst/>
              <a:ahLst/>
              <a:cxnLst>
                <a:cxn ang="0">
                  <a:pos x="0" y="50"/>
                </a:cxn>
                <a:cxn ang="0">
                  <a:pos x="5" y="0"/>
                </a:cxn>
                <a:cxn ang="0">
                  <a:pos x="42" y="24"/>
                </a:cxn>
                <a:cxn ang="0">
                  <a:pos x="21" y="52"/>
                </a:cxn>
                <a:cxn ang="0">
                  <a:pos x="0" y="50"/>
                </a:cxn>
              </a:cxnLst>
              <a:rect l="0" t="0" r="r" b="b"/>
              <a:pathLst>
                <a:path w="43" h="53">
                  <a:moveTo>
                    <a:pt x="0" y="50"/>
                  </a:moveTo>
                  <a:lnTo>
                    <a:pt x="5" y="0"/>
                  </a:lnTo>
                  <a:lnTo>
                    <a:pt x="42" y="24"/>
                  </a:lnTo>
                  <a:lnTo>
                    <a:pt x="21" y="52"/>
                  </a:lnTo>
                  <a:lnTo>
                    <a:pt x="0" y="5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49" name="Freeform 649"/>
            <p:cNvSpPr/>
            <p:nvPr/>
          </p:nvSpPr>
          <p:spPr bwMode="auto">
            <a:xfrm>
              <a:off x="3077" y="2102"/>
              <a:ext cx="17" cy="22"/>
            </a:xfrm>
            <a:custGeom>
              <a:avLst/>
              <a:gdLst/>
              <a:ahLst/>
              <a:cxnLst>
                <a:cxn ang="0">
                  <a:pos x="0" y="21"/>
                </a:cxn>
                <a:cxn ang="0">
                  <a:pos x="13" y="26"/>
                </a:cxn>
                <a:cxn ang="0">
                  <a:pos x="18" y="18"/>
                </a:cxn>
                <a:cxn ang="0">
                  <a:pos x="8" y="18"/>
                </a:cxn>
                <a:cxn ang="0">
                  <a:pos x="21" y="11"/>
                </a:cxn>
                <a:cxn ang="0">
                  <a:pos x="16" y="0"/>
                </a:cxn>
                <a:cxn ang="0">
                  <a:pos x="0" y="21"/>
                </a:cxn>
              </a:cxnLst>
              <a:rect l="0" t="0" r="r" b="b"/>
              <a:pathLst>
                <a:path w="22" h="27">
                  <a:moveTo>
                    <a:pt x="0" y="21"/>
                  </a:moveTo>
                  <a:lnTo>
                    <a:pt x="13" y="26"/>
                  </a:lnTo>
                  <a:lnTo>
                    <a:pt x="18" y="18"/>
                  </a:lnTo>
                  <a:lnTo>
                    <a:pt x="8" y="18"/>
                  </a:lnTo>
                  <a:lnTo>
                    <a:pt x="21" y="11"/>
                  </a:lnTo>
                  <a:lnTo>
                    <a:pt x="16" y="0"/>
                  </a:lnTo>
                  <a:lnTo>
                    <a:pt x="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0" name="Freeform 650"/>
            <p:cNvSpPr/>
            <p:nvPr/>
          </p:nvSpPr>
          <p:spPr bwMode="auto">
            <a:xfrm>
              <a:off x="2844" y="1705"/>
              <a:ext cx="66" cy="79"/>
            </a:xfrm>
            <a:custGeom>
              <a:avLst/>
              <a:gdLst/>
              <a:ahLst/>
              <a:cxnLst>
                <a:cxn ang="0">
                  <a:pos x="0" y="36"/>
                </a:cxn>
                <a:cxn ang="0">
                  <a:pos x="10" y="16"/>
                </a:cxn>
                <a:cxn ang="0">
                  <a:pos x="39" y="5"/>
                </a:cxn>
                <a:cxn ang="0">
                  <a:pos x="76" y="8"/>
                </a:cxn>
                <a:cxn ang="0">
                  <a:pos x="89" y="0"/>
                </a:cxn>
                <a:cxn ang="0">
                  <a:pos x="83" y="18"/>
                </a:cxn>
                <a:cxn ang="0">
                  <a:pos x="60" y="13"/>
                </a:cxn>
                <a:cxn ang="0">
                  <a:pos x="46" y="31"/>
                </a:cxn>
                <a:cxn ang="0">
                  <a:pos x="34" y="24"/>
                </a:cxn>
                <a:cxn ang="0">
                  <a:pos x="44" y="45"/>
                </a:cxn>
                <a:cxn ang="0">
                  <a:pos x="34" y="50"/>
                </a:cxn>
                <a:cxn ang="0">
                  <a:pos x="55" y="63"/>
                </a:cxn>
                <a:cxn ang="0">
                  <a:pos x="55" y="71"/>
                </a:cxn>
                <a:cxn ang="0">
                  <a:pos x="36" y="73"/>
                </a:cxn>
                <a:cxn ang="0">
                  <a:pos x="41" y="92"/>
                </a:cxn>
                <a:cxn ang="0">
                  <a:pos x="18" y="87"/>
                </a:cxn>
                <a:cxn ang="0">
                  <a:pos x="10" y="71"/>
                </a:cxn>
                <a:cxn ang="0">
                  <a:pos x="41" y="63"/>
                </a:cxn>
                <a:cxn ang="0">
                  <a:pos x="12" y="58"/>
                </a:cxn>
                <a:cxn ang="0">
                  <a:pos x="0" y="36"/>
                </a:cxn>
              </a:cxnLst>
              <a:rect l="0" t="0" r="r" b="b"/>
              <a:pathLst>
                <a:path w="90" h="93">
                  <a:moveTo>
                    <a:pt x="0" y="36"/>
                  </a:moveTo>
                  <a:lnTo>
                    <a:pt x="10" y="16"/>
                  </a:lnTo>
                  <a:lnTo>
                    <a:pt x="39" y="5"/>
                  </a:lnTo>
                  <a:lnTo>
                    <a:pt x="76" y="8"/>
                  </a:lnTo>
                  <a:lnTo>
                    <a:pt x="89" y="0"/>
                  </a:lnTo>
                  <a:lnTo>
                    <a:pt x="83" y="18"/>
                  </a:lnTo>
                  <a:lnTo>
                    <a:pt x="60" y="13"/>
                  </a:lnTo>
                  <a:lnTo>
                    <a:pt x="46" y="31"/>
                  </a:lnTo>
                  <a:lnTo>
                    <a:pt x="34" y="24"/>
                  </a:lnTo>
                  <a:lnTo>
                    <a:pt x="44" y="45"/>
                  </a:lnTo>
                  <a:lnTo>
                    <a:pt x="34" y="50"/>
                  </a:lnTo>
                  <a:lnTo>
                    <a:pt x="55" y="63"/>
                  </a:lnTo>
                  <a:lnTo>
                    <a:pt x="55" y="71"/>
                  </a:lnTo>
                  <a:lnTo>
                    <a:pt x="36" y="73"/>
                  </a:lnTo>
                  <a:lnTo>
                    <a:pt x="41" y="92"/>
                  </a:lnTo>
                  <a:lnTo>
                    <a:pt x="18" y="87"/>
                  </a:lnTo>
                  <a:lnTo>
                    <a:pt x="10" y="71"/>
                  </a:lnTo>
                  <a:lnTo>
                    <a:pt x="41" y="63"/>
                  </a:lnTo>
                  <a:lnTo>
                    <a:pt x="12" y="58"/>
                  </a:lnTo>
                  <a:lnTo>
                    <a:pt x="0" y="3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1" name="Freeform 651"/>
            <p:cNvSpPr/>
            <p:nvPr/>
          </p:nvSpPr>
          <p:spPr bwMode="auto">
            <a:xfrm>
              <a:off x="1617" y="2036"/>
              <a:ext cx="44" cy="52"/>
            </a:xfrm>
            <a:custGeom>
              <a:avLst/>
              <a:gdLst/>
              <a:ahLst/>
              <a:cxnLst>
                <a:cxn ang="0">
                  <a:pos x="0" y="47"/>
                </a:cxn>
                <a:cxn ang="0">
                  <a:pos x="11" y="23"/>
                </a:cxn>
                <a:cxn ang="0">
                  <a:pos x="24" y="23"/>
                </a:cxn>
                <a:cxn ang="0">
                  <a:pos x="11" y="5"/>
                </a:cxn>
                <a:cxn ang="0">
                  <a:pos x="45" y="0"/>
                </a:cxn>
                <a:cxn ang="0">
                  <a:pos x="51" y="29"/>
                </a:cxn>
                <a:cxn ang="0">
                  <a:pos x="59" y="31"/>
                </a:cxn>
                <a:cxn ang="0">
                  <a:pos x="43" y="50"/>
                </a:cxn>
                <a:cxn ang="0">
                  <a:pos x="32" y="60"/>
                </a:cxn>
                <a:cxn ang="0">
                  <a:pos x="0" y="47"/>
                </a:cxn>
              </a:cxnLst>
              <a:rect l="0" t="0" r="r" b="b"/>
              <a:pathLst>
                <a:path w="60" h="61">
                  <a:moveTo>
                    <a:pt x="0" y="47"/>
                  </a:moveTo>
                  <a:lnTo>
                    <a:pt x="11" y="23"/>
                  </a:lnTo>
                  <a:lnTo>
                    <a:pt x="24" y="23"/>
                  </a:lnTo>
                  <a:lnTo>
                    <a:pt x="11" y="5"/>
                  </a:lnTo>
                  <a:lnTo>
                    <a:pt x="45" y="0"/>
                  </a:lnTo>
                  <a:lnTo>
                    <a:pt x="51" y="29"/>
                  </a:lnTo>
                  <a:lnTo>
                    <a:pt x="59" y="31"/>
                  </a:lnTo>
                  <a:lnTo>
                    <a:pt x="43" y="50"/>
                  </a:lnTo>
                  <a:lnTo>
                    <a:pt x="32" y="60"/>
                  </a:lnTo>
                  <a:lnTo>
                    <a:pt x="0" y="4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2" name="Freeform 652"/>
            <p:cNvSpPr/>
            <p:nvPr/>
          </p:nvSpPr>
          <p:spPr bwMode="auto">
            <a:xfrm>
              <a:off x="1953" y="2157"/>
              <a:ext cx="55" cy="86"/>
            </a:xfrm>
            <a:custGeom>
              <a:avLst/>
              <a:gdLst/>
              <a:ahLst/>
              <a:cxnLst>
                <a:cxn ang="0">
                  <a:pos x="0" y="32"/>
                </a:cxn>
                <a:cxn ang="0">
                  <a:pos x="11" y="48"/>
                </a:cxn>
                <a:cxn ang="0">
                  <a:pos x="27" y="58"/>
                </a:cxn>
                <a:cxn ang="0">
                  <a:pos x="24" y="87"/>
                </a:cxn>
                <a:cxn ang="0">
                  <a:pos x="32" y="100"/>
                </a:cxn>
                <a:cxn ang="0">
                  <a:pos x="74" y="95"/>
                </a:cxn>
                <a:cxn ang="0">
                  <a:pos x="48" y="64"/>
                </a:cxn>
                <a:cxn ang="0">
                  <a:pos x="66" y="37"/>
                </a:cxn>
                <a:cxn ang="0">
                  <a:pos x="24" y="0"/>
                </a:cxn>
                <a:cxn ang="0">
                  <a:pos x="8" y="11"/>
                </a:cxn>
                <a:cxn ang="0">
                  <a:pos x="14" y="19"/>
                </a:cxn>
                <a:cxn ang="0">
                  <a:pos x="0" y="32"/>
                </a:cxn>
              </a:cxnLst>
              <a:rect l="0" t="0" r="r" b="b"/>
              <a:pathLst>
                <a:path w="75" h="101">
                  <a:moveTo>
                    <a:pt x="0" y="32"/>
                  </a:moveTo>
                  <a:lnTo>
                    <a:pt x="11" y="48"/>
                  </a:lnTo>
                  <a:lnTo>
                    <a:pt x="27" y="58"/>
                  </a:lnTo>
                  <a:lnTo>
                    <a:pt x="24" y="87"/>
                  </a:lnTo>
                  <a:lnTo>
                    <a:pt x="32" y="100"/>
                  </a:lnTo>
                  <a:lnTo>
                    <a:pt x="74" y="95"/>
                  </a:lnTo>
                  <a:lnTo>
                    <a:pt x="48" y="64"/>
                  </a:lnTo>
                  <a:lnTo>
                    <a:pt x="66" y="37"/>
                  </a:lnTo>
                  <a:lnTo>
                    <a:pt x="24" y="0"/>
                  </a:lnTo>
                  <a:lnTo>
                    <a:pt x="8" y="11"/>
                  </a:lnTo>
                  <a:lnTo>
                    <a:pt x="14" y="19"/>
                  </a:lnTo>
                  <a:lnTo>
                    <a:pt x="0" y="3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3" name="Freeform 653"/>
            <p:cNvSpPr/>
            <p:nvPr/>
          </p:nvSpPr>
          <p:spPr bwMode="auto">
            <a:xfrm>
              <a:off x="1649" y="2061"/>
              <a:ext cx="66" cy="38"/>
            </a:xfrm>
            <a:custGeom>
              <a:avLst/>
              <a:gdLst/>
              <a:ahLst/>
              <a:cxnLst>
                <a:cxn ang="0">
                  <a:pos x="0" y="21"/>
                </a:cxn>
                <a:cxn ang="0">
                  <a:pos x="16" y="2"/>
                </a:cxn>
                <a:cxn ang="0">
                  <a:pos x="63" y="0"/>
                </a:cxn>
                <a:cxn ang="0">
                  <a:pos x="89" y="13"/>
                </a:cxn>
                <a:cxn ang="0">
                  <a:pos x="65" y="16"/>
                </a:cxn>
                <a:cxn ang="0">
                  <a:pos x="28" y="44"/>
                </a:cxn>
                <a:cxn ang="0">
                  <a:pos x="23" y="39"/>
                </a:cxn>
                <a:cxn ang="0">
                  <a:pos x="0" y="21"/>
                </a:cxn>
              </a:cxnLst>
              <a:rect l="0" t="0" r="r" b="b"/>
              <a:pathLst>
                <a:path w="90" h="45">
                  <a:moveTo>
                    <a:pt x="0" y="21"/>
                  </a:moveTo>
                  <a:lnTo>
                    <a:pt x="16" y="2"/>
                  </a:lnTo>
                  <a:lnTo>
                    <a:pt x="63" y="0"/>
                  </a:lnTo>
                  <a:lnTo>
                    <a:pt x="89" y="13"/>
                  </a:lnTo>
                  <a:lnTo>
                    <a:pt x="65" y="16"/>
                  </a:lnTo>
                  <a:lnTo>
                    <a:pt x="28" y="44"/>
                  </a:lnTo>
                  <a:lnTo>
                    <a:pt x="23" y="39"/>
                  </a:lnTo>
                  <a:lnTo>
                    <a:pt x="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4" name="Freeform 654"/>
            <p:cNvSpPr/>
            <p:nvPr/>
          </p:nvSpPr>
          <p:spPr bwMode="auto">
            <a:xfrm>
              <a:off x="3365" y="1788"/>
              <a:ext cx="319" cy="375"/>
            </a:xfrm>
            <a:custGeom>
              <a:avLst/>
              <a:gdLst/>
              <a:ahLst/>
              <a:cxnLst>
                <a:cxn ang="0">
                  <a:pos x="0" y="202"/>
                </a:cxn>
                <a:cxn ang="0">
                  <a:pos x="10" y="189"/>
                </a:cxn>
                <a:cxn ang="0">
                  <a:pos x="44" y="189"/>
                </a:cxn>
                <a:cxn ang="0">
                  <a:pos x="20" y="144"/>
                </a:cxn>
                <a:cxn ang="0">
                  <a:pos x="33" y="133"/>
                </a:cxn>
                <a:cxn ang="0">
                  <a:pos x="52" y="133"/>
                </a:cxn>
                <a:cxn ang="0">
                  <a:pos x="96" y="86"/>
                </a:cxn>
                <a:cxn ang="0">
                  <a:pos x="94" y="71"/>
                </a:cxn>
                <a:cxn ang="0">
                  <a:pos x="104" y="63"/>
                </a:cxn>
                <a:cxn ang="0">
                  <a:pos x="86" y="47"/>
                </a:cxn>
                <a:cxn ang="0">
                  <a:pos x="83" y="24"/>
                </a:cxn>
                <a:cxn ang="0">
                  <a:pos x="128" y="24"/>
                </a:cxn>
                <a:cxn ang="0">
                  <a:pos x="138" y="13"/>
                </a:cxn>
                <a:cxn ang="0">
                  <a:pos x="165" y="0"/>
                </a:cxn>
                <a:cxn ang="0">
                  <a:pos x="177" y="10"/>
                </a:cxn>
                <a:cxn ang="0">
                  <a:pos x="159" y="34"/>
                </a:cxn>
                <a:cxn ang="0">
                  <a:pos x="167" y="57"/>
                </a:cxn>
                <a:cxn ang="0">
                  <a:pos x="152" y="60"/>
                </a:cxn>
                <a:cxn ang="0">
                  <a:pos x="159" y="86"/>
                </a:cxn>
                <a:cxn ang="0">
                  <a:pos x="191" y="97"/>
                </a:cxn>
                <a:cxn ang="0">
                  <a:pos x="175" y="123"/>
                </a:cxn>
                <a:cxn ang="0">
                  <a:pos x="214" y="142"/>
                </a:cxn>
                <a:cxn ang="0">
                  <a:pos x="290" y="157"/>
                </a:cxn>
                <a:cxn ang="0">
                  <a:pos x="293" y="136"/>
                </a:cxn>
                <a:cxn ang="0">
                  <a:pos x="301" y="131"/>
                </a:cxn>
                <a:cxn ang="0">
                  <a:pos x="304" y="144"/>
                </a:cxn>
                <a:cxn ang="0">
                  <a:pos x="312" y="152"/>
                </a:cxn>
                <a:cxn ang="0">
                  <a:pos x="351" y="150"/>
                </a:cxn>
                <a:cxn ang="0">
                  <a:pos x="348" y="136"/>
                </a:cxn>
                <a:cxn ang="0">
                  <a:pos x="408" y="108"/>
                </a:cxn>
                <a:cxn ang="0">
                  <a:pos x="414" y="126"/>
                </a:cxn>
                <a:cxn ang="0">
                  <a:pos x="432" y="131"/>
                </a:cxn>
                <a:cxn ang="0">
                  <a:pos x="422" y="144"/>
                </a:cxn>
                <a:cxn ang="0">
                  <a:pos x="398" y="155"/>
                </a:cxn>
                <a:cxn ang="0">
                  <a:pos x="359" y="228"/>
                </a:cxn>
                <a:cxn ang="0">
                  <a:pos x="353" y="197"/>
                </a:cxn>
                <a:cxn ang="0">
                  <a:pos x="343" y="209"/>
                </a:cxn>
                <a:cxn ang="0">
                  <a:pos x="335" y="197"/>
                </a:cxn>
                <a:cxn ang="0">
                  <a:pos x="353" y="178"/>
                </a:cxn>
                <a:cxn ang="0">
                  <a:pos x="322" y="176"/>
                </a:cxn>
                <a:cxn ang="0">
                  <a:pos x="298" y="155"/>
                </a:cxn>
                <a:cxn ang="0">
                  <a:pos x="290" y="167"/>
                </a:cxn>
                <a:cxn ang="0">
                  <a:pos x="298" y="176"/>
                </a:cxn>
                <a:cxn ang="0">
                  <a:pos x="288" y="184"/>
                </a:cxn>
                <a:cxn ang="0">
                  <a:pos x="298" y="189"/>
                </a:cxn>
                <a:cxn ang="0">
                  <a:pos x="304" y="231"/>
                </a:cxn>
                <a:cxn ang="0">
                  <a:pos x="290" y="223"/>
                </a:cxn>
                <a:cxn ang="0">
                  <a:pos x="264" y="260"/>
                </a:cxn>
                <a:cxn ang="0">
                  <a:pos x="177" y="322"/>
                </a:cxn>
                <a:cxn ang="0">
                  <a:pos x="170" y="404"/>
                </a:cxn>
                <a:cxn ang="0">
                  <a:pos x="133" y="438"/>
                </a:cxn>
                <a:cxn ang="0">
                  <a:pos x="99" y="375"/>
                </a:cxn>
                <a:cxn ang="0">
                  <a:pos x="89" y="325"/>
                </a:cxn>
                <a:cxn ang="0">
                  <a:pos x="76" y="312"/>
                </a:cxn>
                <a:cxn ang="0">
                  <a:pos x="67" y="223"/>
                </a:cxn>
                <a:cxn ang="0">
                  <a:pos x="57" y="220"/>
                </a:cxn>
                <a:cxn ang="0">
                  <a:pos x="54" y="241"/>
                </a:cxn>
                <a:cxn ang="0">
                  <a:pos x="33" y="246"/>
                </a:cxn>
                <a:cxn ang="0">
                  <a:pos x="10" y="220"/>
                </a:cxn>
                <a:cxn ang="0">
                  <a:pos x="33" y="209"/>
                </a:cxn>
                <a:cxn ang="0">
                  <a:pos x="10" y="212"/>
                </a:cxn>
                <a:cxn ang="0">
                  <a:pos x="0" y="202"/>
                </a:cxn>
              </a:cxnLst>
              <a:rect l="0" t="0" r="r" b="b"/>
              <a:pathLst>
                <a:path w="433" h="439">
                  <a:moveTo>
                    <a:pt x="0" y="202"/>
                  </a:moveTo>
                  <a:lnTo>
                    <a:pt x="10" y="189"/>
                  </a:lnTo>
                  <a:lnTo>
                    <a:pt x="44" y="189"/>
                  </a:lnTo>
                  <a:lnTo>
                    <a:pt x="20" y="144"/>
                  </a:lnTo>
                  <a:lnTo>
                    <a:pt x="33" y="133"/>
                  </a:lnTo>
                  <a:lnTo>
                    <a:pt x="52" y="133"/>
                  </a:lnTo>
                  <a:lnTo>
                    <a:pt x="96" y="86"/>
                  </a:lnTo>
                  <a:lnTo>
                    <a:pt x="94" y="71"/>
                  </a:lnTo>
                  <a:lnTo>
                    <a:pt x="104" y="63"/>
                  </a:lnTo>
                  <a:lnTo>
                    <a:pt x="86" y="47"/>
                  </a:lnTo>
                  <a:lnTo>
                    <a:pt x="83" y="24"/>
                  </a:lnTo>
                  <a:lnTo>
                    <a:pt x="128" y="24"/>
                  </a:lnTo>
                  <a:lnTo>
                    <a:pt x="138" y="13"/>
                  </a:lnTo>
                  <a:lnTo>
                    <a:pt x="165" y="0"/>
                  </a:lnTo>
                  <a:lnTo>
                    <a:pt x="177" y="10"/>
                  </a:lnTo>
                  <a:lnTo>
                    <a:pt x="159" y="34"/>
                  </a:lnTo>
                  <a:lnTo>
                    <a:pt x="167" y="57"/>
                  </a:lnTo>
                  <a:lnTo>
                    <a:pt x="152" y="60"/>
                  </a:lnTo>
                  <a:lnTo>
                    <a:pt x="159" y="86"/>
                  </a:lnTo>
                  <a:lnTo>
                    <a:pt x="191" y="97"/>
                  </a:lnTo>
                  <a:lnTo>
                    <a:pt x="175" y="123"/>
                  </a:lnTo>
                  <a:lnTo>
                    <a:pt x="214" y="142"/>
                  </a:lnTo>
                  <a:lnTo>
                    <a:pt x="290" y="157"/>
                  </a:lnTo>
                  <a:lnTo>
                    <a:pt x="293" y="136"/>
                  </a:lnTo>
                  <a:lnTo>
                    <a:pt x="301" y="131"/>
                  </a:lnTo>
                  <a:lnTo>
                    <a:pt x="304" y="144"/>
                  </a:lnTo>
                  <a:lnTo>
                    <a:pt x="312" y="152"/>
                  </a:lnTo>
                  <a:lnTo>
                    <a:pt x="351" y="150"/>
                  </a:lnTo>
                  <a:lnTo>
                    <a:pt x="348" y="136"/>
                  </a:lnTo>
                  <a:lnTo>
                    <a:pt x="408" y="108"/>
                  </a:lnTo>
                  <a:lnTo>
                    <a:pt x="414" y="126"/>
                  </a:lnTo>
                  <a:lnTo>
                    <a:pt x="432" y="131"/>
                  </a:lnTo>
                  <a:lnTo>
                    <a:pt x="422" y="144"/>
                  </a:lnTo>
                  <a:lnTo>
                    <a:pt x="398" y="155"/>
                  </a:lnTo>
                  <a:lnTo>
                    <a:pt x="359" y="228"/>
                  </a:lnTo>
                  <a:lnTo>
                    <a:pt x="353" y="197"/>
                  </a:lnTo>
                  <a:lnTo>
                    <a:pt x="343" y="209"/>
                  </a:lnTo>
                  <a:lnTo>
                    <a:pt x="335" y="197"/>
                  </a:lnTo>
                  <a:lnTo>
                    <a:pt x="353" y="178"/>
                  </a:lnTo>
                  <a:lnTo>
                    <a:pt x="322" y="176"/>
                  </a:lnTo>
                  <a:lnTo>
                    <a:pt x="298" y="155"/>
                  </a:lnTo>
                  <a:lnTo>
                    <a:pt x="290" y="167"/>
                  </a:lnTo>
                  <a:lnTo>
                    <a:pt x="298" y="176"/>
                  </a:lnTo>
                  <a:lnTo>
                    <a:pt x="288" y="184"/>
                  </a:lnTo>
                  <a:lnTo>
                    <a:pt x="298" y="189"/>
                  </a:lnTo>
                  <a:lnTo>
                    <a:pt x="304" y="231"/>
                  </a:lnTo>
                  <a:lnTo>
                    <a:pt x="290" y="223"/>
                  </a:lnTo>
                  <a:lnTo>
                    <a:pt x="264" y="260"/>
                  </a:lnTo>
                  <a:lnTo>
                    <a:pt x="177" y="322"/>
                  </a:lnTo>
                  <a:lnTo>
                    <a:pt x="170" y="404"/>
                  </a:lnTo>
                  <a:lnTo>
                    <a:pt x="133" y="438"/>
                  </a:lnTo>
                  <a:lnTo>
                    <a:pt x="99" y="375"/>
                  </a:lnTo>
                  <a:lnTo>
                    <a:pt x="89" y="325"/>
                  </a:lnTo>
                  <a:lnTo>
                    <a:pt x="76" y="312"/>
                  </a:lnTo>
                  <a:lnTo>
                    <a:pt x="67" y="223"/>
                  </a:lnTo>
                  <a:lnTo>
                    <a:pt x="57" y="220"/>
                  </a:lnTo>
                  <a:lnTo>
                    <a:pt x="54" y="241"/>
                  </a:lnTo>
                  <a:lnTo>
                    <a:pt x="33" y="246"/>
                  </a:lnTo>
                  <a:lnTo>
                    <a:pt x="10" y="220"/>
                  </a:lnTo>
                  <a:lnTo>
                    <a:pt x="33" y="209"/>
                  </a:lnTo>
                  <a:lnTo>
                    <a:pt x="10" y="212"/>
                  </a:lnTo>
                  <a:lnTo>
                    <a:pt x="0" y="20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5" name="Freeform 655"/>
            <p:cNvSpPr/>
            <p:nvPr/>
          </p:nvSpPr>
          <p:spPr bwMode="auto">
            <a:xfrm>
              <a:off x="3103" y="1734"/>
              <a:ext cx="209" cy="207"/>
            </a:xfrm>
            <a:custGeom>
              <a:avLst/>
              <a:gdLst/>
              <a:ahLst/>
              <a:cxnLst>
                <a:cxn ang="0">
                  <a:pos x="0" y="8"/>
                </a:cxn>
                <a:cxn ang="0">
                  <a:pos x="5" y="0"/>
                </a:cxn>
                <a:cxn ang="0">
                  <a:pos x="26" y="16"/>
                </a:cxn>
                <a:cxn ang="0">
                  <a:pos x="53" y="2"/>
                </a:cxn>
                <a:cxn ang="0">
                  <a:pos x="55" y="16"/>
                </a:cxn>
                <a:cxn ang="0">
                  <a:pos x="68" y="21"/>
                </a:cxn>
                <a:cxn ang="0">
                  <a:pos x="73" y="37"/>
                </a:cxn>
                <a:cxn ang="0">
                  <a:pos x="107" y="53"/>
                </a:cxn>
                <a:cxn ang="0">
                  <a:pos x="144" y="50"/>
                </a:cxn>
                <a:cxn ang="0">
                  <a:pos x="141" y="39"/>
                </a:cxn>
                <a:cxn ang="0">
                  <a:pos x="186" y="24"/>
                </a:cxn>
                <a:cxn ang="0">
                  <a:pos x="249" y="53"/>
                </a:cxn>
                <a:cxn ang="0">
                  <a:pos x="252" y="68"/>
                </a:cxn>
                <a:cxn ang="0">
                  <a:pos x="239" y="95"/>
                </a:cxn>
                <a:cxn ang="0">
                  <a:pos x="244" y="134"/>
                </a:cxn>
                <a:cxn ang="0">
                  <a:pos x="257" y="147"/>
                </a:cxn>
                <a:cxn ang="0">
                  <a:pos x="244" y="165"/>
                </a:cxn>
                <a:cxn ang="0">
                  <a:pos x="281" y="207"/>
                </a:cxn>
                <a:cxn ang="0">
                  <a:pos x="254" y="241"/>
                </a:cxn>
                <a:cxn ang="0">
                  <a:pos x="194" y="233"/>
                </a:cxn>
                <a:cxn ang="0">
                  <a:pos x="178" y="210"/>
                </a:cxn>
                <a:cxn ang="0">
                  <a:pos x="136" y="215"/>
                </a:cxn>
                <a:cxn ang="0">
                  <a:pos x="105" y="199"/>
                </a:cxn>
                <a:cxn ang="0">
                  <a:pos x="84" y="163"/>
                </a:cxn>
                <a:cxn ang="0">
                  <a:pos x="65" y="154"/>
                </a:cxn>
                <a:cxn ang="0">
                  <a:pos x="63" y="163"/>
                </a:cxn>
                <a:cxn ang="0">
                  <a:pos x="45" y="123"/>
                </a:cxn>
                <a:cxn ang="0">
                  <a:pos x="16" y="100"/>
                </a:cxn>
                <a:cxn ang="0">
                  <a:pos x="29" y="68"/>
                </a:cxn>
                <a:cxn ang="0">
                  <a:pos x="19" y="63"/>
                </a:cxn>
                <a:cxn ang="0">
                  <a:pos x="8" y="42"/>
                </a:cxn>
                <a:cxn ang="0">
                  <a:pos x="0" y="8"/>
                </a:cxn>
              </a:cxnLst>
              <a:rect l="0" t="0" r="r" b="b"/>
              <a:pathLst>
                <a:path w="282" h="242">
                  <a:moveTo>
                    <a:pt x="0" y="8"/>
                  </a:moveTo>
                  <a:lnTo>
                    <a:pt x="5" y="0"/>
                  </a:lnTo>
                  <a:lnTo>
                    <a:pt x="26" y="16"/>
                  </a:lnTo>
                  <a:lnTo>
                    <a:pt x="53" y="2"/>
                  </a:lnTo>
                  <a:lnTo>
                    <a:pt x="55" y="16"/>
                  </a:lnTo>
                  <a:lnTo>
                    <a:pt x="68" y="21"/>
                  </a:lnTo>
                  <a:lnTo>
                    <a:pt x="73" y="37"/>
                  </a:lnTo>
                  <a:lnTo>
                    <a:pt x="107" y="53"/>
                  </a:lnTo>
                  <a:lnTo>
                    <a:pt x="144" y="50"/>
                  </a:lnTo>
                  <a:lnTo>
                    <a:pt x="141" y="39"/>
                  </a:lnTo>
                  <a:lnTo>
                    <a:pt x="186" y="24"/>
                  </a:lnTo>
                  <a:lnTo>
                    <a:pt x="249" y="53"/>
                  </a:lnTo>
                  <a:lnTo>
                    <a:pt x="252" y="68"/>
                  </a:lnTo>
                  <a:lnTo>
                    <a:pt x="239" y="95"/>
                  </a:lnTo>
                  <a:lnTo>
                    <a:pt x="244" y="134"/>
                  </a:lnTo>
                  <a:lnTo>
                    <a:pt x="257" y="147"/>
                  </a:lnTo>
                  <a:lnTo>
                    <a:pt x="244" y="165"/>
                  </a:lnTo>
                  <a:lnTo>
                    <a:pt x="281" y="207"/>
                  </a:lnTo>
                  <a:lnTo>
                    <a:pt x="254" y="241"/>
                  </a:lnTo>
                  <a:lnTo>
                    <a:pt x="194" y="233"/>
                  </a:lnTo>
                  <a:lnTo>
                    <a:pt x="178" y="210"/>
                  </a:lnTo>
                  <a:lnTo>
                    <a:pt x="136" y="215"/>
                  </a:lnTo>
                  <a:lnTo>
                    <a:pt x="105" y="199"/>
                  </a:lnTo>
                  <a:lnTo>
                    <a:pt x="84" y="163"/>
                  </a:lnTo>
                  <a:lnTo>
                    <a:pt x="65" y="154"/>
                  </a:lnTo>
                  <a:lnTo>
                    <a:pt x="63" y="163"/>
                  </a:lnTo>
                  <a:lnTo>
                    <a:pt x="45" y="123"/>
                  </a:lnTo>
                  <a:lnTo>
                    <a:pt x="16" y="100"/>
                  </a:lnTo>
                  <a:lnTo>
                    <a:pt x="29" y="68"/>
                  </a:lnTo>
                  <a:lnTo>
                    <a:pt x="19" y="63"/>
                  </a:lnTo>
                  <a:lnTo>
                    <a:pt x="8" y="42"/>
                  </a:lnTo>
                  <a:lnTo>
                    <a:pt x="0" y="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6" name="Freeform 656"/>
            <p:cNvSpPr/>
            <p:nvPr/>
          </p:nvSpPr>
          <p:spPr bwMode="auto">
            <a:xfrm>
              <a:off x="3043" y="1770"/>
              <a:ext cx="108" cy="116"/>
            </a:xfrm>
            <a:custGeom>
              <a:avLst/>
              <a:gdLst/>
              <a:ahLst/>
              <a:cxnLst>
                <a:cxn ang="0">
                  <a:pos x="0" y="68"/>
                </a:cxn>
                <a:cxn ang="0">
                  <a:pos x="8" y="87"/>
                </a:cxn>
                <a:cxn ang="0">
                  <a:pos x="71" y="115"/>
                </a:cxn>
                <a:cxn ang="0">
                  <a:pos x="71" y="126"/>
                </a:cxn>
                <a:cxn ang="0">
                  <a:pos x="90" y="134"/>
                </a:cxn>
                <a:cxn ang="0">
                  <a:pos x="118" y="134"/>
                </a:cxn>
                <a:cxn ang="0">
                  <a:pos x="137" y="121"/>
                </a:cxn>
                <a:cxn ang="0">
                  <a:pos x="145" y="121"/>
                </a:cxn>
                <a:cxn ang="0">
                  <a:pos x="127" y="81"/>
                </a:cxn>
                <a:cxn ang="0">
                  <a:pos x="98" y="58"/>
                </a:cxn>
                <a:cxn ang="0">
                  <a:pos x="111" y="26"/>
                </a:cxn>
                <a:cxn ang="0">
                  <a:pos x="101" y="21"/>
                </a:cxn>
                <a:cxn ang="0">
                  <a:pos x="90" y="0"/>
                </a:cxn>
                <a:cxn ang="0">
                  <a:pos x="56" y="2"/>
                </a:cxn>
                <a:cxn ang="0">
                  <a:pos x="40" y="13"/>
                </a:cxn>
                <a:cxn ang="0">
                  <a:pos x="37" y="47"/>
                </a:cxn>
                <a:cxn ang="0">
                  <a:pos x="0" y="68"/>
                </a:cxn>
              </a:cxnLst>
              <a:rect l="0" t="0" r="r" b="b"/>
              <a:pathLst>
                <a:path w="146" h="135">
                  <a:moveTo>
                    <a:pt x="0" y="68"/>
                  </a:moveTo>
                  <a:lnTo>
                    <a:pt x="8" y="87"/>
                  </a:lnTo>
                  <a:lnTo>
                    <a:pt x="71" y="115"/>
                  </a:lnTo>
                  <a:lnTo>
                    <a:pt x="71" y="126"/>
                  </a:lnTo>
                  <a:lnTo>
                    <a:pt x="90" y="134"/>
                  </a:lnTo>
                  <a:lnTo>
                    <a:pt x="118" y="134"/>
                  </a:lnTo>
                  <a:lnTo>
                    <a:pt x="137" y="121"/>
                  </a:lnTo>
                  <a:lnTo>
                    <a:pt x="145" y="121"/>
                  </a:lnTo>
                  <a:lnTo>
                    <a:pt x="127" y="81"/>
                  </a:lnTo>
                  <a:lnTo>
                    <a:pt x="98" y="58"/>
                  </a:lnTo>
                  <a:lnTo>
                    <a:pt x="111" y="26"/>
                  </a:lnTo>
                  <a:lnTo>
                    <a:pt x="101" y="21"/>
                  </a:lnTo>
                  <a:lnTo>
                    <a:pt x="90" y="0"/>
                  </a:lnTo>
                  <a:lnTo>
                    <a:pt x="56" y="2"/>
                  </a:lnTo>
                  <a:lnTo>
                    <a:pt x="40" y="13"/>
                  </a:lnTo>
                  <a:lnTo>
                    <a:pt x="37" y="47"/>
                  </a:lnTo>
                  <a:lnTo>
                    <a:pt x="0" y="6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7" name="Freeform 657"/>
            <p:cNvSpPr/>
            <p:nvPr/>
          </p:nvSpPr>
          <p:spPr bwMode="auto">
            <a:xfrm>
              <a:off x="2991" y="1830"/>
              <a:ext cx="18" cy="53"/>
            </a:xfrm>
            <a:custGeom>
              <a:avLst/>
              <a:gdLst/>
              <a:ahLst/>
              <a:cxnLst>
                <a:cxn ang="0">
                  <a:pos x="0" y="29"/>
                </a:cxn>
                <a:cxn ang="0">
                  <a:pos x="11" y="60"/>
                </a:cxn>
                <a:cxn ang="0">
                  <a:pos x="14" y="60"/>
                </a:cxn>
                <a:cxn ang="0">
                  <a:pos x="19" y="26"/>
                </a:cxn>
                <a:cxn ang="0">
                  <a:pos x="11" y="26"/>
                </a:cxn>
                <a:cxn ang="0">
                  <a:pos x="11" y="13"/>
                </a:cxn>
                <a:cxn ang="0">
                  <a:pos x="19" y="7"/>
                </a:cxn>
                <a:cxn ang="0">
                  <a:pos x="22" y="0"/>
                </a:cxn>
                <a:cxn ang="0">
                  <a:pos x="14" y="0"/>
                </a:cxn>
                <a:cxn ang="0">
                  <a:pos x="0" y="29"/>
                </a:cxn>
              </a:cxnLst>
              <a:rect l="0" t="0" r="r" b="b"/>
              <a:pathLst>
                <a:path w="23" h="61">
                  <a:moveTo>
                    <a:pt x="0" y="29"/>
                  </a:moveTo>
                  <a:lnTo>
                    <a:pt x="11" y="60"/>
                  </a:lnTo>
                  <a:lnTo>
                    <a:pt x="14" y="60"/>
                  </a:lnTo>
                  <a:lnTo>
                    <a:pt x="19" y="26"/>
                  </a:lnTo>
                  <a:lnTo>
                    <a:pt x="11" y="26"/>
                  </a:lnTo>
                  <a:lnTo>
                    <a:pt x="11" y="13"/>
                  </a:lnTo>
                  <a:lnTo>
                    <a:pt x="19" y="7"/>
                  </a:lnTo>
                  <a:lnTo>
                    <a:pt x="22" y="0"/>
                  </a:lnTo>
                  <a:lnTo>
                    <a:pt x="14" y="0"/>
                  </a:lnTo>
                  <a:lnTo>
                    <a:pt x="0" y="2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8" name="Freeform 658"/>
            <p:cNvSpPr/>
            <p:nvPr/>
          </p:nvSpPr>
          <p:spPr bwMode="auto">
            <a:xfrm>
              <a:off x="2696" y="1625"/>
              <a:ext cx="128" cy="139"/>
            </a:xfrm>
            <a:custGeom>
              <a:avLst/>
              <a:gdLst/>
              <a:ahLst/>
              <a:cxnLst>
                <a:cxn ang="0">
                  <a:pos x="0" y="39"/>
                </a:cxn>
                <a:cxn ang="0">
                  <a:pos x="3" y="20"/>
                </a:cxn>
                <a:cxn ang="0">
                  <a:pos x="24" y="10"/>
                </a:cxn>
                <a:cxn ang="0">
                  <a:pos x="35" y="18"/>
                </a:cxn>
                <a:cxn ang="0">
                  <a:pos x="53" y="2"/>
                </a:cxn>
                <a:cxn ang="0">
                  <a:pos x="79" y="0"/>
                </a:cxn>
                <a:cxn ang="0">
                  <a:pos x="100" y="10"/>
                </a:cxn>
                <a:cxn ang="0">
                  <a:pos x="100" y="26"/>
                </a:cxn>
                <a:cxn ang="0">
                  <a:pos x="82" y="29"/>
                </a:cxn>
                <a:cxn ang="0">
                  <a:pos x="84" y="52"/>
                </a:cxn>
                <a:cxn ang="0">
                  <a:pos x="118" y="89"/>
                </a:cxn>
                <a:cxn ang="0">
                  <a:pos x="136" y="91"/>
                </a:cxn>
                <a:cxn ang="0">
                  <a:pos x="134" y="99"/>
                </a:cxn>
                <a:cxn ang="0">
                  <a:pos x="173" y="123"/>
                </a:cxn>
                <a:cxn ang="0">
                  <a:pos x="147" y="120"/>
                </a:cxn>
                <a:cxn ang="0">
                  <a:pos x="153" y="141"/>
                </a:cxn>
                <a:cxn ang="0">
                  <a:pos x="136" y="162"/>
                </a:cxn>
                <a:cxn ang="0">
                  <a:pos x="131" y="123"/>
                </a:cxn>
                <a:cxn ang="0">
                  <a:pos x="63" y="83"/>
                </a:cxn>
                <a:cxn ang="0">
                  <a:pos x="50" y="54"/>
                </a:cxn>
                <a:cxn ang="0">
                  <a:pos x="29" y="47"/>
                </a:cxn>
                <a:cxn ang="0">
                  <a:pos x="11" y="57"/>
                </a:cxn>
                <a:cxn ang="0">
                  <a:pos x="0" y="39"/>
                </a:cxn>
              </a:cxnLst>
              <a:rect l="0" t="0" r="r" b="b"/>
              <a:pathLst>
                <a:path w="174" h="163">
                  <a:moveTo>
                    <a:pt x="0" y="39"/>
                  </a:moveTo>
                  <a:lnTo>
                    <a:pt x="3" y="20"/>
                  </a:lnTo>
                  <a:lnTo>
                    <a:pt x="24" y="10"/>
                  </a:lnTo>
                  <a:lnTo>
                    <a:pt x="35" y="18"/>
                  </a:lnTo>
                  <a:lnTo>
                    <a:pt x="53" y="2"/>
                  </a:lnTo>
                  <a:lnTo>
                    <a:pt x="79" y="0"/>
                  </a:lnTo>
                  <a:lnTo>
                    <a:pt x="100" y="10"/>
                  </a:lnTo>
                  <a:lnTo>
                    <a:pt x="100" y="26"/>
                  </a:lnTo>
                  <a:lnTo>
                    <a:pt x="82" y="29"/>
                  </a:lnTo>
                  <a:lnTo>
                    <a:pt x="84" y="52"/>
                  </a:lnTo>
                  <a:lnTo>
                    <a:pt x="118" y="89"/>
                  </a:lnTo>
                  <a:lnTo>
                    <a:pt x="136" y="91"/>
                  </a:lnTo>
                  <a:lnTo>
                    <a:pt x="134" y="99"/>
                  </a:lnTo>
                  <a:lnTo>
                    <a:pt x="173" y="123"/>
                  </a:lnTo>
                  <a:lnTo>
                    <a:pt x="147" y="120"/>
                  </a:lnTo>
                  <a:lnTo>
                    <a:pt x="153" y="141"/>
                  </a:lnTo>
                  <a:lnTo>
                    <a:pt x="136" y="162"/>
                  </a:lnTo>
                  <a:lnTo>
                    <a:pt x="131" y="123"/>
                  </a:lnTo>
                  <a:lnTo>
                    <a:pt x="63" y="83"/>
                  </a:lnTo>
                  <a:lnTo>
                    <a:pt x="50" y="54"/>
                  </a:lnTo>
                  <a:lnTo>
                    <a:pt x="29" y="47"/>
                  </a:lnTo>
                  <a:lnTo>
                    <a:pt x="11" y="57"/>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59" name="Freeform 659"/>
            <p:cNvSpPr/>
            <p:nvPr/>
          </p:nvSpPr>
          <p:spPr bwMode="auto">
            <a:xfrm>
              <a:off x="2711" y="1712"/>
              <a:ext cx="19" cy="34"/>
            </a:xfrm>
            <a:custGeom>
              <a:avLst/>
              <a:gdLst/>
              <a:ahLst/>
              <a:cxnLst>
                <a:cxn ang="0">
                  <a:pos x="0" y="5"/>
                </a:cxn>
                <a:cxn ang="0">
                  <a:pos x="3" y="37"/>
                </a:cxn>
                <a:cxn ang="0">
                  <a:pos x="14" y="39"/>
                </a:cxn>
                <a:cxn ang="0">
                  <a:pos x="24" y="16"/>
                </a:cxn>
                <a:cxn ang="0">
                  <a:pos x="16" y="0"/>
                </a:cxn>
                <a:cxn ang="0">
                  <a:pos x="0" y="5"/>
                </a:cxn>
              </a:cxnLst>
              <a:rect l="0" t="0" r="r" b="b"/>
              <a:pathLst>
                <a:path w="25" h="40">
                  <a:moveTo>
                    <a:pt x="0" y="5"/>
                  </a:moveTo>
                  <a:lnTo>
                    <a:pt x="3" y="37"/>
                  </a:lnTo>
                  <a:lnTo>
                    <a:pt x="14" y="39"/>
                  </a:lnTo>
                  <a:lnTo>
                    <a:pt x="24" y="16"/>
                  </a:lnTo>
                  <a:lnTo>
                    <a:pt x="16" y="0"/>
                  </a:lnTo>
                  <a:lnTo>
                    <a:pt x="0" y="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0" name="Freeform 660"/>
            <p:cNvSpPr/>
            <p:nvPr/>
          </p:nvSpPr>
          <p:spPr bwMode="auto">
            <a:xfrm>
              <a:off x="2758" y="1754"/>
              <a:ext cx="33" cy="26"/>
            </a:xfrm>
            <a:custGeom>
              <a:avLst/>
              <a:gdLst/>
              <a:ahLst/>
              <a:cxnLst>
                <a:cxn ang="0">
                  <a:pos x="0" y="10"/>
                </a:cxn>
                <a:cxn ang="0">
                  <a:pos x="39" y="29"/>
                </a:cxn>
                <a:cxn ang="0">
                  <a:pos x="45" y="0"/>
                </a:cxn>
                <a:cxn ang="0">
                  <a:pos x="0" y="10"/>
                </a:cxn>
              </a:cxnLst>
              <a:rect l="0" t="0" r="r" b="b"/>
              <a:pathLst>
                <a:path w="46" h="30">
                  <a:moveTo>
                    <a:pt x="0" y="10"/>
                  </a:moveTo>
                  <a:lnTo>
                    <a:pt x="39" y="29"/>
                  </a:lnTo>
                  <a:lnTo>
                    <a:pt x="45" y="0"/>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1" name="Freeform 661"/>
            <p:cNvSpPr/>
            <p:nvPr/>
          </p:nvSpPr>
          <p:spPr bwMode="auto">
            <a:xfrm>
              <a:off x="4033" y="1819"/>
              <a:ext cx="29" cy="38"/>
            </a:xfrm>
            <a:custGeom>
              <a:avLst/>
              <a:gdLst/>
              <a:ahLst/>
              <a:cxnLst>
                <a:cxn ang="0">
                  <a:pos x="0" y="13"/>
                </a:cxn>
                <a:cxn ang="0">
                  <a:pos x="3" y="23"/>
                </a:cxn>
                <a:cxn ang="0">
                  <a:pos x="11" y="13"/>
                </a:cxn>
                <a:cxn ang="0">
                  <a:pos x="13" y="18"/>
                </a:cxn>
                <a:cxn ang="0">
                  <a:pos x="11" y="42"/>
                </a:cxn>
                <a:cxn ang="0">
                  <a:pos x="24" y="39"/>
                </a:cxn>
                <a:cxn ang="0">
                  <a:pos x="37" y="18"/>
                </a:cxn>
                <a:cxn ang="0">
                  <a:pos x="31" y="2"/>
                </a:cxn>
                <a:cxn ang="0">
                  <a:pos x="13" y="0"/>
                </a:cxn>
                <a:cxn ang="0">
                  <a:pos x="0" y="13"/>
                </a:cxn>
              </a:cxnLst>
              <a:rect l="0" t="0" r="r" b="b"/>
              <a:pathLst>
                <a:path w="38" h="43">
                  <a:moveTo>
                    <a:pt x="0" y="13"/>
                  </a:moveTo>
                  <a:lnTo>
                    <a:pt x="3" y="23"/>
                  </a:lnTo>
                  <a:lnTo>
                    <a:pt x="11" y="13"/>
                  </a:lnTo>
                  <a:lnTo>
                    <a:pt x="13" y="18"/>
                  </a:lnTo>
                  <a:lnTo>
                    <a:pt x="11" y="42"/>
                  </a:lnTo>
                  <a:lnTo>
                    <a:pt x="24" y="39"/>
                  </a:lnTo>
                  <a:lnTo>
                    <a:pt x="37" y="18"/>
                  </a:lnTo>
                  <a:lnTo>
                    <a:pt x="31" y="2"/>
                  </a:lnTo>
                  <a:lnTo>
                    <a:pt x="13" y="0"/>
                  </a:lnTo>
                  <a:lnTo>
                    <a:pt x="0" y="1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2" name="Freeform 662"/>
            <p:cNvSpPr/>
            <p:nvPr/>
          </p:nvSpPr>
          <p:spPr bwMode="auto">
            <a:xfrm>
              <a:off x="4046" y="1710"/>
              <a:ext cx="125" cy="117"/>
            </a:xfrm>
            <a:custGeom>
              <a:avLst/>
              <a:gdLst/>
              <a:ahLst/>
              <a:cxnLst>
                <a:cxn ang="0">
                  <a:pos x="0" y="126"/>
                </a:cxn>
                <a:cxn ang="0">
                  <a:pos x="30" y="102"/>
                </a:cxn>
                <a:cxn ang="0">
                  <a:pos x="71" y="102"/>
                </a:cxn>
                <a:cxn ang="0">
                  <a:pos x="87" y="71"/>
                </a:cxn>
                <a:cxn ang="0">
                  <a:pos x="98" y="71"/>
                </a:cxn>
                <a:cxn ang="0">
                  <a:pos x="98" y="82"/>
                </a:cxn>
                <a:cxn ang="0">
                  <a:pos x="113" y="71"/>
                </a:cxn>
                <a:cxn ang="0">
                  <a:pos x="134" y="45"/>
                </a:cxn>
                <a:cxn ang="0">
                  <a:pos x="140" y="8"/>
                </a:cxn>
                <a:cxn ang="0">
                  <a:pos x="150" y="11"/>
                </a:cxn>
                <a:cxn ang="0">
                  <a:pos x="147" y="0"/>
                </a:cxn>
                <a:cxn ang="0">
                  <a:pos x="155" y="0"/>
                </a:cxn>
                <a:cxn ang="0">
                  <a:pos x="166" y="34"/>
                </a:cxn>
                <a:cxn ang="0">
                  <a:pos x="150" y="58"/>
                </a:cxn>
                <a:cxn ang="0">
                  <a:pos x="150" y="79"/>
                </a:cxn>
                <a:cxn ang="0">
                  <a:pos x="142" y="107"/>
                </a:cxn>
                <a:cxn ang="0">
                  <a:pos x="134" y="113"/>
                </a:cxn>
                <a:cxn ang="0">
                  <a:pos x="134" y="100"/>
                </a:cxn>
                <a:cxn ang="0">
                  <a:pos x="108" y="118"/>
                </a:cxn>
                <a:cxn ang="0">
                  <a:pos x="87" y="110"/>
                </a:cxn>
                <a:cxn ang="0">
                  <a:pos x="87" y="124"/>
                </a:cxn>
                <a:cxn ang="0">
                  <a:pos x="74" y="136"/>
                </a:cxn>
                <a:cxn ang="0">
                  <a:pos x="69" y="116"/>
                </a:cxn>
                <a:cxn ang="0">
                  <a:pos x="0" y="126"/>
                </a:cxn>
              </a:cxnLst>
              <a:rect l="0" t="0" r="r" b="b"/>
              <a:pathLst>
                <a:path w="167" h="137">
                  <a:moveTo>
                    <a:pt x="0" y="126"/>
                  </a:moveTo>
                  <a:lnTo>
                    <a:pt x="30" y="102"/>
                  </a:lnTo>
                  <a:lnTo>
                    <a:pt x="71" y="102"/>
                  </a:lnTo>
                  <a:lnTo>
                    <a:pt x="87" y="71"/>
                  </a:lnTo>
                  <a:lnTo>
                    <a:pt x="98" y="71"/>
                  </a:lnTo>
                  <a:lnTo>
                    <a:pt x="98" y="82"/>
                  </a:lnTo>
                  <a:lnTo>
                    <a:pt x="113" y="71"/>
                  </a:lnTo>
                  <a:lnTo>
                    <a:pt x="134" y="45"/>
                  </a:lnTo>
                  <a:lnTo>
                    <a:pt x="140" y="8"/>
                  </a:lnTo>
                  <a:lnTo>
                    <a:pt x="150" y="11"/>
                  </a:lnTo>
                  <a:lnTo>
                    <a:pt x="147" y="0"/>
                  </a:lnTo>
                  <a:lnTo>
                    <a:pt x="155" y="0"/>
                  </a:lnTo>
                  <a:lnTo>
                    <a:pt x="166" y="34"/>
                  </a:lnTo>
                  <a:lnTo>
                    <a:pt x="150" y="58"/>
                  </a:lnTo>
                  <a:lnTo>
                    <a:pt x="150" y="79"/>
                  </a:lnTo>
                  <a:lnTo>
                    <a:pt x="142" y="107"/>
                  </a:lnTo>
                  <a:lnTo>
                    <a:pt x="134" y="113"/>
                  </a:lnTo>
                  <a:lnTo>
                    <a:pt x="134" y="100"/>
                  </a:lnTo>
                  <a:lnTo>
                    <a:pt x="108" y="118"/>
                  </a:lnTo>
                  <a:lnTo>
                    <a:pt x="87" y="110"/>
                  </a:lnTo>
                  <a:lnTo>
                    <a:pt x="87" y="124"/>
                  </a:lnTo>
                  <a:lnTo>
                    <a:pt x="74" y="136"/>
                  </a:lnTo>
                  <a:lnTo>
                    <a:pt x="69" y="116"/>
                  </a:lnTo>
                  <a:lnTo>
                    <a:pt x="0" y="12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3" name="Freeform 663"/>
            <p:cNvSpPr/>
            <p:nvPr/>
          </p:nvSpPr>
          <p:spPr bwMode="auto">
            <a:xfrm>
              <a:off x="4063" y="1816"/>
              <a:ext cx="26" cy="21"/>
            </a:xfrm>
            <a:custGeom>
              <a:avLst/>
              <a:gdLst/>
              <a:ahLst/>
              <a:cxnLst>
                <a:cxn ang="0">
                  <a:pos x="0" y="15"/>
                </a:cxn>
                <a:cxn ang="0">
                  <a:pos x="10" y="25"/>
                </a:cxn>
                <a:cxn ang="0">
                  <a:pos x="25" y="15"/>
                </a:cxn>
                <a:cxn ang="0">
                  <a:pos x="34" y="0"/>
                </a:cxn>
                <a:cxn ang="0">
                  <a:pos x="0" y="15"/>
                </a:cxn>
              </a:cxnLst>
              <a:rect l="0" t="0" r="r" b="b"/>
              <a:pathLst>
                <a:path w="35" h="26">
                  <a:moveTo>
                    <a:pt x="0" y="15"/>
                  </a:moveTo>
                  <a:lnTo>
                    <a:pt x="10" y="25"/>
                  </a:lnTo>
                  <a:lnTo>
                    <a:pt x="25" y="15"/>
                  </a:lnTo>
                  <a:lnTo>
                    <a:pt x="34" y="0"/>
                  </a:lnTo>
                  <a:lnTo>
                    <a:pt x="0" y="1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4" name="Freeform 664"/>
            <p:cNvSpPr/>
            <p:nvPr/>
          </p:nvSpPr>
          <p:spPr bwMode="auto">
            <a:xfrm>
              <a:off x="4145" y="1650"/>
              <a:ext cx="65" cy="61"/>
            </a:xfrm>
            <a:custGeom>
              <a:avLst/>
              <a:gdLst/>
              <a:ahLst/>
              <a:cxnLst>
                <a:cxn ang="0">
                  <a:pos x="0" y="52"/>
                </a:cxn>
                <a:cxn ang="0">
                  <a:pos x="3" y="70"/>
                </a:cxn>
                <a:cxn ang="0">
                  <a:pos x="19" y="65"/>
                </a:cxn>
                <a:cxn ang="0">
                  <a:pos x="8" y="54"/>
                </a:cxn>
                <a:cxn ang="0">
                  <a:pos x="50" y="62"/>
                </a:cxn>
                <a:cxn ang="0">
                  <a:pos x="58" y="44"/>
                </a:cxn>
                <a:cxn ang="0">
                  <a:pos x="87" y="39"/>
                </a:cxn>
                <a:cxn ang="0">
                  <a:pos x="76" y="28"/>
                </a:cxn>
                <a:cxn ang="0">
                  <a:pos x="79" y="20"/>
                </a:cxn>
                <a:cxn ang="0">
                  <a:pos x="55" y="23"/>
                </a:cxn>
                <a:cxn ang="0">
                  <a:pos x="29" y="0"/>
                </a:cxn>
                <a:cxn ang="0">
                  <a:pos x="19" y="39"/>
                </a:cxn>
                <a:cxn ang="0">
                  <a:pos x="8" y="39"/>
                </a:cxn>
                <a:cxn ang="0">
                  <a:pos x="0" y="52"/>
                </a:cxn>
              </a:cxnLst>
              <a:rect l="0" t="0" r="r" b="b"/>
              <a:pathLst>
                <a:path w="88" h="71">
                  <a:moveTo>
                    <a:pt x="0" y="52"/>
                  </a:moveTo>
                  <a:lnTo>
                    <a:pt x="3" y="70"/>
                  </a:lnTo>
                  <a:lnTo>
                    <a:pt x="19" y="65"/>
                  </a:lnTo>
                  <a:lnTo>
                    <a:pt x="8" y="54"/>
                  </a:lnTo>
                  <a:lnTo>
                    <a:pt x="50" y="62"/>
                  </a:lnTo>
                  <a:lnTo>
                    <a:pt x="58" y="44"/>
                  </a:lnTo>
                  <a:lnTo>
                    <a:pt x="87" y="39"/>
                  </a:lnTo>
                  <a:lnTo>
                    <a:pt x="76" y="28"/>
                  </a:lnTo>
                  <a:lnTo>
                    <a:pt x="79" y="20"/>
                  </a:lnTo>
                  <a:lnTo>
                    <a:pt x="55" y="23"/>
                  </a:lnTo>
                  <a:lnTo>
                    <a:pt x="29" y="0"/>
                  </a:lnTo>
                  <a:lnTo>
                    <a:pt x="19" y="39"/>
                  </a:lnTo>
                  <a:lnTo>
                    <a:pt x="8" y="39"/>
                  </a:lnTo>
                  <a:lnTo>
                    <a:pt x="0" y="5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5" name="Freeform 665"/>
            <p:cNvSpPr/>
            <p:nvPr/>
          </p:nvSpPr>
          <p:spPr bwMode="auto">
            <a:xfrm>
              <a:off x="3003" y="1808"/>
              <a:ext cx="19" cy="23"/>
            </a:xfrm>
            <a:custGeom>
              <a:avLst/>
              <a:gdLst/>
              <a:ahLst/>
              <a:cxnLst>
                <a:cxn ang="0">
                  <a:pos x="0" y="26"/>
                </a:cxn>
                <a:cxn ang="0">
                  <a:pos x="8" y="26"/>
                </a:cxn>
                <a:cxn ang="0">
                  <a:pos x="26" y="8"/>
                </a:cxn>
                <a:cxn ang="0">
                  <a:pos x="15" y="0"/>
                </a:cxn>
                <a:cxn ang="0">
                  <a:pos x="0" y="26"/>
                </a:cxn>
              </a:cxnLst>
              <a:rect l="0" t="0" r="r" b="b"/>
              <a:pathLst>
                <a:path w="27" h="27">
                  <a:moveTo>
                    <a:pt x="0" y="26"/>
                  </a:moveTo>
                  <a:lnTo>
                    <a:pt x="8" y="26"/>
                  </a:lnTo>
                  <a:lnTo>
                    <a:pt x="26" y="8"/>
                  </a:lnTo>
                  <a:lnTo>
                    <a:pt x="15" y="0"/>
                  </a:lnTo>
                  <a:lnTo>
                    <a:pt x="0" y="2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6" name="Freeform 666"/>
            <p:cNvSpPr/>
            <p:nvPr/>
          </p:nvSpPr>
          <p:spPr bwMode="auto">
            <a:xfrm>
              <a:off x="2723" y="1830"/>
              <a:ext cx="173" cy="185"/>
            </a:xfrm>
            <a:custGeom>
              <a:avLst/>
              <a:gdLst/>
              <a:ahLst/>
              <a:cxnLst>
                <a:cxn ang="0">
                  <a:pos x="0" y="112"/>
                </a:cxn>
                <a:cxn ang="0">
                  <a:pos x="3" y="47"/>
                </a:cxn>
                <a:cxn ang="0">
                  <a:pos x="29" y="0"/>
                </a:cxn>
                <a:cxn ang="0">
                  <a:pos x="86" y="13"/>
                </a:cxn>
                <a:cxn ang="0">
                  <a:pos x="94" y="26"/>
                </a:cxn>
                <a:cxn ang="0">
                  <a:pos x="139" y="47"/>
                </a:cxn>
                <a:cxn ang="0">
                  <a:pos x="155" y="39"/>
                </a:cxn>
                <a:cxn ang="0">
                  <a:pos x="157" y="18"/>
                </a:cxn>
                <a:cxn ang="0">
                  <a:pos x="170" y="5"/>
                </a:cxn>
                <a:cxn ang="0">
                  <a:pos x="233" y="24"/>
                </a:cxn>
                <a:cxn ang="0">
                  <a:pos x="223" y="50"/>
                </a:cxn>
                <a:cxn ang="0">
                  <a:pos x="233" y="176"/>
                </a:cxn>
                <a:cxn ang="0">
                  <a:pos x="233" y="204"/>
                </a:cxn>
                <a:cxn ang="0">
                  <a:pos x="218" y="207"/>
                </a:cxn>
                <a:cxn ang="0">
                  <a:pos x="218" y="215"/>
                </a:cxn>
                <a:cxn ang="0">
                  <a:pos x="99" y="157"/>
                </a:cxn>
                <a:cxn ang="0">
                  <a:pos x="84" y="159"/>
                </a:cxn>
                <a:cxn ang="0">
                  <a:pos x="37" y="154"/>
                </a:cxn>
                <a:cxn ang="0">
                  <a:pos x="0" y="112"/>
                </a:cxn>
              </a:cxnLst>
              <a:rect l="0" t="0" r="r" b="b"/>
              <a:pathLst>
                <a:path w="234" h="216">
                  <a:moveTo>
                    <a:pt x="0" y="112"/>
                  </a:moveTo>
                  <a:lnTo>
                    <a:pt x="3" y="47"/>
                  </a:lnTo>
                  <a:lnTo>
                    <a:pt x="29" y="0"/>
                  </a:lnTo>
                  <a:lnTo>
                    <a:pt x="86" y="13"/>
                  </a:lnTo>
                  <a:lnTo>
                    <a:pt x="94" y="26"/>
                  </a:lnTo>
                  <a:lnTo>
                    <a:pt x="139" y="47"/>
                  </a:lnTo>
                  <a:lnTo>
                    <a:pt x="155" y="39"/>
                  </a:lnTo>
                  <a:lnTo>
                    <a:pt x="157" y="18"/>
                  </a:lnTo>
                  <a:lnTo>
                    <a:pt x="170" y="5"/>
                  </a:lnTo>
                  <a:lnTo>
                    <a:pt x="233" y="24"/>
                  </a:lnTo>
                  <a:lnTo>
                    <a:pt x="223" y="50"/>
                  </a:lnTo>
                  <a:lnTo>
                    <a:pt x="233" y="176"/>
                  </a:lnTo>
                  <a:lnTo>
                    <a:pt x="233" y="204"/>
                  </a:lnTo>
                  <a:lnTo>
                    <a:pt x="218" y="207"/>
                  </a:lnTo>
                  <a:lnTo>
                    <a:pt x="218" y="215"/>
                  </a:lnTo>
                  <a:lnTo>
                    <a:pt x="99" y="157"/>
                  </a:lnTo>
                  <a:lnTo>
                    <a:pt x="84" y="159"/>
                  </a:lnTo>
                  <a:lnTo>
                    <a:pt x="37" y="154"/>
                  </a:lnTo>
                  <a:lnTo>
                    <a:pt x="0" y="11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7" name="Freeform 667"/>
            <p:cNvSpPr/>
            <p:nvPr/>
          </p:nvSpPr>
          <p:spPr bwMode="auto">
            <a:xfrm>
              <a:off x="2479" y="1795"/>
              <a:ext cx="132" cy="110"/>
            </a:xfrm>
            <a:custGeom>
              <a:avLst/>
              <a:gdLst/>
              <a:ahLst/>
              <a:cxnLst>
                <a:cxn ang="0">
                  <a:pos x="0" y="128"/>
                </a:cxn>
                <a:cxn ang="0">
                  <a:pos x="42" y="105"/>
                </a:cxn>
                <a:cxn ang="0">
                  <a:pos x="58" y="52"/>
                </a:cxn>
                <a:cxn ang="0">
                  <a:pos x="95" y="24"/>
                </a:cxn>
                <a:cxn ang="0">
                  <a:pos x="108" y="0"/>
                </a:cxn>
                <a:cxn ang="0">
                  <a:pos x="160" y="10"/>
                </a:cxn>
                <a:cxn ang="0">
                  <a:pos x="176" y="58"/>
                </a:cxn>
                <a:cxn ang="0">
                  <a:pos x="150" y="58"/>
                </a:cxn>
                <a:cxn ang="0">
                  <a:pos x="137" y="63"/>
                </a:cxn>
                <a:cxn ang="0">
                  <a:pos x="139" y="78"/>
                </a:cxn>
                <a:cxn ang="0">
                  <a:pos x="71" y="105"/>
                </a:cxn>
                <a:cxn ang="0">
                  <a:pos x="66" y="128"/>
                </a:cxn>
                <a:cxn ang="0">
                  <a:pos x="0" y="128"/>
                </a:cxn>
              </a:cxnLst>
              <a:rect l="0" t="0" r="r" b="b"/>
              <a:pathLst>
                <a:path w="177" h="129">
                  <a:moveTo>
                    <a:pt x="0" y="128"/>
                  </a:moveTo>
                  <a:lnTo>
                    <a:pt x="42" y="105"/>
                  </a:lnTo>
                  <a:lnTo>
                    <a:pt x="58" y="52"/>
                  </a:lnTo>
                  <a:lnTo>
                    <a:pt x="95" y="24"/>
                  </a:lnTo>
                  <a:lnTo>
                    <a:pt x="108" y="0"/>
                  </a:lnTo>
                  <a:lnTo>
                    <a:pt x="160" y="10"/>
                  </a:lnTo>
                  <a:lnTo>
                    <a:pt x="176" y="58"/>
                  </a:lnTo>
                  <a:lnTo>
                    <a:pt x="150" y="58"/>
                  </a:lnTo>
                  <a:lnTo>
                    <a:pt x="137" y="63"/>
                  </a:lnTo>
                  <a:lnTo>
                    <a:pt x="139" y="78"/>
                  </a:lnTo>
                  <a:lnTo>
                    <a:pt x="71" y="105"/>
                  </a:lnTo>
                  <a:lnTo>
                    <a:pt x="66" y="128"/>
                  </a:lnTo>
                  <a:lnTo>
                    <a:pt x="0" y="12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8" name="Freeform 668"/>
            <p:cNvSpPr/>
            <p:nvPr/>
          </p:nvSpPr>
          <p:spPr bwMode="auto">
            <a:xfrm>
              <a:off x="3188" y="1942"/>
              <a:ext cx="82" cy="109"/>
            </a:xfrm>
            <a:custGeom>
              <a:avLst/>
              <a:gdLst/>
              <a:ahLst/>
              <a:cxnLst>
                <a:cxn ang="0">
                  <a:pos x="0" y="92"/>
                </a:cxn>
                <a:cxn ang="0">
                  <a:pos x="14" y="126"/>
                </a:cxn>
                <a:cxn ang="0">
                  <a:pos x="42" y="123"/>
                </a:cxn>
                <a:cxn ang="0">
                  <a:pos x="84" y="89"/>
                </a:cxn>
                <a:cxn ang="0">
                  <a:pos x="84" y="76"/>
                </a:cxn>
                <a:cxn ang="0">
                  <a:pos x="108" y="47"/>
                </a:cxn>
                <a:cxn ang="0">
                  <a:pos x="110" y="39"/>
                </a:cxn>
                <a:cxn ang="0">
                  <a:pos x="97" y="23"/>
                </a:cxn>
                <a:cxn ang="0">
                  <a:pos x="61" y="0"/>
                </a:cxn>
                <a:cxn ang="0">
                  <a:pos x="53" y="0"/>
                </a:cxn>
                <a:cxn ang="0">
                  <a:pos x="58" y="13"/>
                </a:cxn>
                <a:cxn ang="0">
                  <a:pos x="48" y="34"/>
                </a:cxn>
                <a:cxn ang="0">
                  <a:pos x="53" y="45"/>
                </a:cxn>
                <a:cxn ang="0">
                  <a:pos x="45" y="76"/>
                </a:cxn>
                <a:cxn ang="0">
                  <a:pos x="0" y="92"/>
                </a:cxn>
              </a:cxnLst>
              <a:rect l="0" t="0" r="r" b="b"/>
              <a:pathLst>
                <a:path w="111" h="127">
                  <a:moveTo>
                    <a:pt x="0" y="92"/>
                  </a:moveTo>
                  <a:lnTo>
                    <a:pt x="14" y="126"/>
                  </a:lnTo>
                  <a:lnTo>
                    <a:pt x="42" y="123"/>
                  </a:lnTo>
                  <a:lnTo>
                    <a:pt x="84" y="89"/>
                  </a:lnTo>
                  <a:lnTo>
                    <a:pt x="84" y="76"/>
                  </a:lnTo>
                  <a:lnTo>
                    <a:pt x="108" y="47"/>
                  </a:lnTo>
                  <a:lnTo>
                    <a:pt x="110" y="39"/>
                  </a:lnTo>
                  <a:lnTo>
                    <a:pt x="97" y="23"/>
                  </a:lnTo>
                  <a:lnTo>
                    <a:pt x="61" y="0"/>
                  </a:lnTo>
                  <a:lnTo>
                    <a:pt x="53" y="0"/>
                  </a:lnTo>
                  <a:lnTo>
                    <a:pt x="58" y="13"/>
                  </a:lnTo>
                  <a:lnTo>
                    <a:pt x="48" y="34"/>
                  </a:lnTo>
                  <a:lnTo>
                    <a:pt x="53" y="45"/>
                  </a:lnTo>
                  <a:lnTo>
                    <a:pt x="45" y="76"/>
                  </a:lnTo>
                  <a:lnTo>
                    <a:pt x="0" y="9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69" name="Freeform 669"/>
            <p:cNvSpPr/>
            <p:nvPr/>
          </p:nvSpPr>
          <p:spPr bwMode="auto">
            <a:xfrm>
              <a:off x="3493" y="1871"/>
              <a:ext cx="88" cy="52"/>
            </a:xfrm>
            <a:custGeom>
              <a:avLst/>
              <a:gdLst/>
              <a:ahLst/>
              <a:cxnLst>
                <a:cxn ang="0">
                  <a:pos x="0" y="26"/>
                </a:cxn>
                <a:cxn ang="0">
                  <a:pos x="16" y="0"/>
                </a:cxn>
                <a:cxn ang="0">
                  <a:pos x="61" y="16"/>
                </a:cxn>
                <a:cxn ang="0">
                  <a:pos x="84" y="39"/>
                </a:cxn>
                <a:cxn ang="0">
                  <a:pos x="118" y="39"/>
                </a:cxn>
                <a:cxn ang="0">
                  <a:pos x="115" y="60"/>
                </a:cxn>
                <a:cxn ang="0">
                  <a:pos x="39" y="45"/>
                </a:cxn>
                <a:cxn ang="0">
                  <a:pos x="0" y="26"/>
                </a:cxn>
              </a:cxnLst>
              <a:rect l="0" t="0" r="r" b="b"/>
              <a:pathLst>
                <a:path w="119" h="61">
                  <a:moveTo>
                    <a:pt x="0" y="26"/>
                  </a:moveTo>
                  <a:lnTo>
                    <a:pt x="16" y="0"/>
                  </a:lnTo>
                  <a:lnTo>
                    <a:pt x="61" y="16"/>
                  </a:lnTo>
                  <a:lnTo>
                    <a:pt x="84" y="39"/>
                  </a:lnTo>
                  <a:lnTo>
                    <a:pt x="118" y="39"/>
                  </a:lnTo>
                  <a:lnTo>
                    <a:pt x="115" y="60"/>
                  </a:lnTo>
                  <a:lnTo>
                    <a:pt x="39" y="45"/>
                  </a:lnTo>
                  <a:lnTo>
                    <a:pt x="0" y="2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0" name="Freeform 670"/>
            <p:cNvSpPr/>
            <p:nvPr/>
          </p:nvSpPr>
          <p:spPr bwMode="auto">
            <a:xfrm>
              <a:off x="3285" y="1775"/>
              <a:ext cx="182" cy="187"/>
            </a:xfrm>
            <a:custGeom>
              <a:avLst/>
              <a:gdLst/>
              <a:ahLst/>
              <a:cxnLst>
                <a:cxn ang="0">
                  <a:pos x="0" y="118"/>
                </a:cxn>
                <a:cxn ang="0">
                  <a:pos x="26" y="126"/>
                </a:cxn>
                <a:cxn ang="0">
                  <a:pos x="79" y="118"/>
                </a:cxn>
                <a:cxn ang="0">
                  <a:pos x="86" y="95"/>
                </a:cxn>
                <a:cxn ang="0">
                  <a:pos x="123" y="84"/>
                </a:cxn>
                <a:cxn ang="0">
                  <a:pos x="128" y="66"/>
                </a:cxn>
                <a:cxn ang="0">
                  <a:pos x="141" y="63"/>
                </a:cxn>
                <a:cxn ang="0">
                  <a:pos x="133" y="50"/>
                </a:cxn>
                <a:cxn ang="0">
                  <a:pos x="150" y="50"/>
                </a:cxn>
                <a:cxn ang="0">
                  <a:pos x="160" y="31"/>
                </a:cxn>
                <a:cxn ang="0">
                  <a:pos x="155" y="14"/>
                </a:cxn>
                <a:cxn ang="0">
                  <a:pos x="202" y="0"/>
                </a:cxn>
                <a:cxn ang="0">
                  <a:pos x="246" y="29"/>
                </a:cxn>
                <a:cxn ang="0">
                  <a:pos x="236" y="40"/>
                </a:cxn>
                <a:cxn ang="0">
                  <a:pos x="191" y="40"/>
                </a:cxn>
                <a:cxn ang="0">
                  <a:pos x="194" y="63"/>
                </a:cxn>
                <a:cxn ang="0">
                  <a:pos x="212" y="79"/>
                </a:cxn>
                <a:cxn ang="0">
                  <a:pos x="202" y="87"/>
                </a:cxn>
                <a:cxn ang="0">
                  <a:pos x="204" y="102"/>
                </a:cxn>
                <a:cxn ang="0">
                  <a:pos x="160" y="149"/>
                </a:cxn>
                <a:cxn ang="0">
                  <a:pos x="141" y="149"/>
                </a:cxn>
                <a:cxn ang="0">
                  <a:pos x="128" y="160"/>
                </a:cxn>
                <a:cxn ang="0">
                  <a:pos x="152" y="205"/>
                </a:cxn>
                <a:cxn ang="0">
                  <a:pos x="118" y="205"/>
                </a:cxn>
                <a:cxn ang="0">
                  <a:pos x="108" y="218"/>
                </a:cxn>
                <a:cxn ang="0">
                  <a:pos x="81" y="189"/>
                </a:cxn>
                <a:cxn ang="0">
                  <a:pos x="10" y="194"/>
                </a:cxn>
                <a:cxn ang="0">
                  <a:pos x="37" y="160"/>
                </a:cxn>
                <a:cxn ang="0">
                  <a:pos x="0" y="118"/>
                </a:cxn>
              </a:cxnLst>
              <a:rect l="0" t="0" r="r" b="b"/>
              <a:pathLst>
                <a:path w="247" h="219">
                  <a:moveTo>
                    <a:pt x="0" y="118"/>
                  </a:moveTo>
                  <a:lnTo>
                    <a:pt x="26" y="126"/>
                  </a:lnTo>
                  <a:lnTo>
                    <a:pt x="79" y="118"/>
                  </a:lnTo>
                  <a:lnTo>
                    <a:pt x="86" y="95"/>
                  </a:lnTo>
                  <a:lnTo>
                    <a:pt x="123" y="84"/>
                  </a:lnTo>
                  <a:lnTo>
                    <a:pt x="128" y="66"/>
                  </a:lnTo>
                  <a:lnTo>
                    <a:pt x="141" y="63"/>
                  </a:lnTo>
                  <a:lnTo>
                    <a:pt x="133" y="50"/>
                  </a:lnTo>
                  <a:lnTo>
                    <a:pt x="150" y="50"/>
                  </a:lnTo>
                  <a:lnTo>
                    <a:pt x="160" y="31"/>
                  </a:lnTo>
                  <a:lnTo>
                    <a:pt x="155" y="14"/>
                  </a:lnTo>
                  <a:lnTo>
                    <a:pt x="202" y="0"/>
                  </a:lnTo>
                  <a:lnTo>
                    <a:pt x="246" y="29"/>
                  </a:lnTo>
                  <a:lnTo>
                    <a:pt x="236" y="40"/>
                  </a:lnTo>
                  <a:lnTo>
                    <a:pt x="191" y="40"/>
                  </a:lnTo>
                  <a:lnTo>
                    <a:pt x="194" y="63"/>
                  </a:lnTo>
                  <a:lnTo>
                    <a:pt x="212" y="79"/>
                  </a:lnTo>
                  <a:lnTo>
                    <a:pt x="202" y="87"/>
                  </a:lnTo>
                  <a:lnTo>
                    <a:pt x="204" y="102"/>
                  </a:lnTo>
                  <a:lnTo>
                    <a:pt x="160" y="149"/>
                  </a:lnTo>
                  <a:lnTo>
                    <a:pt x="141" y="149"/>
                  </a:lnTo>
                  <a:lnTo>
                    <a:pt x="128" y="160"/>
                  </a:lnTo>
                  <a:lnTo>
                    <a:pt x="152" y="205"/>
                  </a:lnTo>
                  <a:lnTo>
                    <a:pt x="118" y="205"/>
                  </a:lnTo>
                  <a:lnTo>
                    <a:pt x="108" y="218"/>
                  </a:lnTo>
                  <a:lnTo>
                    <a:pt x="81" y="189"/>
                  </a:lnTo>
                  <a:lnTo>
                    <a:pt x="10" y="194"/>
                  </a:lnTo>
                  <a:lnTo>
                    <a:pt x="37" y="160"/>
                  </a:lnTo>
                  <a:lnTo>
                    <a:pt x="0" y="11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1" name="Freeform 671"/>
            <p:cNvSpPr/>
            <p:nvPr/>
          </p:nvSpPr>
          <p:spPr bwMode="auto">
            <a:xfrm>
              <a:off x="2775" y="1497"/>
              <a:ext cx="109" cy="96"/>
            </a:xfrm>
            <a:custGeom>
              <a:avLst/>
              <a:gdLst/>
              <a:ahLst/>
              <a:cxnLst>
                <a:cxn ang="0">
                  <a:pos x="0" y="18"/>
                </a:cxn>
                <a:cxn ang="0">
                  <a:pos x="10" y="76"/>
                </a:cxn>
                <a:cxn ang="0">
                  <a:pos x="86" y="105"/>
                </a:cxn>
                <a:cxn ang="0">
                  <a:pos x="123" y="110"/>
                </a:cxn>
                <a:cxn ang="0">
                  <a:pos x="147" y="81"/>
                </a:cxn>
                <a:cxn ang="0">
                  <a:pos x="133" y="47"/>
                </a:cxn>
                <a:cxn ang="0">
                  <a:pos x="144" y="39"/>
                </a:cxn>
                <a:cxn ang="0">
                  <a:pos x="138" y="13"/>
                </a:cxn>
                <a:cxn ang="0">
                  <a:pos x="79" y="5"/>
                </a:cxn>
                <a:cxn ang="0">
                  <a:pos x="47" y="0"/>
                </a:cxn>
                <a:cxn ang="0">
                  <a:pos x="0" y="18"/>
                </a:cxn>
              </a:cxnLst>
              <a:rect l="0" t="0" r="r" b="b"/>
              <a:pathLst>
                <a:path w="148" h="111">
                  <a:moveTo>
                    <a:pt x="0" y="18"/>
                  </a:moveTo>
                  <a:lnTo>
                    <a:pt x="10" y="76"/>
                  </a:lnTo>
                  <a:lnTo>
                    <a:pt x="86" y="105"/>
                  </a:lnTo>
                  <a:lnTo>
                    <a:pt x="123" y="110"/>
                  </a:lnTo>
                  <a:lnTo>
                    <a:pt x="147" y="81"/>
                  </a:lnTo>
                  <a:lnTo>
                    <a:pt x="133" y="47"/>
                  </a:lnTo>
                  <a:lnTo>
                    <a:pt x="144" y="39"/>
                  </a:lnTo>
                  <a:lnTo>
                    <a:pt x="138" y="13"/>
                  </a:lnTo>
                  <a:lnTo>
                    <a:pt x="79" y="5"/>
                  </a:lnTo>
                  <a:lnTo>
                    <a:pt x="47" y="0"/>
                  </a:lnTo>
                  <a:lnTo>
                    <a:pt x="0" y="1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2" name="Freeform 672"/>
            <p:cNvSpPr/>
            <p:nvPr/>
          </p:nvSpPr>
          <p:spPr bwMode="auto">
            <a:xfrm>
              <a:off x="2520" y="1705"/>
              <a:ext cx="37" cy="70"/>
            </a:xfrm>
            <a:custGeom>
              <a:avLst/>
              <a:gdLst/>
              <a:ahLst/>
              <a:cxnLst>
                <a:cxn ang="0">
                  <a:pos x="0" y="53"/>
                </a:cxn>
                <a:cxn ang="0">
                  <a:pos x="11" y="0"/>
                </a:cxn>
                <a:cxn ang="0">
                  <a:pos x="48" y="2"/>
                </a:cxn>
                <a:cxn ang="0">
                  <a:pos x="29" y="39"/>
                </a:cxn>
                <a:cxn ang="0">
                  <a:pos x="29" y="78"/>
                </a:cxn>
                <a:cxn ang="0">
                  <a:pos x="8" y="81"/>
                </a:cxn>
                <a:cxn ang="0">
                  <a:pos x="11" y="55"/>
                </a:cxn>
                <a:cxn ang="0">
                  <a:pos x="0" y="53"/>
                </a:cxn>
              </a:cxnLst>
              <a:rect l="0" t="0" r="r" b="b"/>
              <a:pathLst>
                <a:path w="49" h="82">
                  <a:moveTo>
                    <a:pt x="0" y="53"/>
                  </a:moveTo>
                  <a:lnTo>
                    <a:pt x="11" y="0"/>
                  </a:lnTo>
                  <a:lnTo>
                    <a:pt x="48" y="2"/>
                  </a:lnTo>
                  <a:lnTo>
                    <a:pt x="29" y="39"/>
                  </a:lnTo>
                  <a:lnTo>
                    <a:pt x="29" y="78"/>
                  </a:lnTo>
                  <a:lnTo>
                    <a:pt x="8" y="81"/>
                  </a:lnTo>
                  <a:lnTo>
                    <a:pt x="11" y="55"/>
                  </a:lnTo>
                  <a:lnTo>
                    <a:pt x="0" y="5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3" name="Freeform 673"/>
            <p:cNvSpPr/>
            <p:nvPr/>
          </p:nvSpPr>
          <p:spPr bwMode="auto">
            <a:xfrm>
              <a:off x="3173" y="1927"/>
              <a:ext cx="9" cy="20"/>
            </a:xfrm>
            <a:custGeom>
              <a:avLst/>
              <a:gdLst/>
              <a:ahLst/>
              <a:cxnLst>
                <a:cxn ang="0">
                  <a:pos x="0" y="22"/>
                </a:cxn>
                <a:cxn ang="0">
                  <a:pos x="5" y="24"/>
                </a:cxn>
                <a:cxn ang="0">
                  <a:pos x="10" y="22"/>
                </a:cxn>
                <a:cxn ang="0">
                  <a:pos x="7" y="0"/>
                </a:cxn>
                <a:cxn ang="0">
                  <a:pos x="0" y="22"/>
                </a:cxn>
              </a:cxnLst>
              <a:rect l="0" t="0" r="r" b="b"/>
              <a:pathLst>
                <a:path w="11" h="25">
                  <a:moveTo>
                    <a:pt x="0" y="22"/>
                  </a:moveTo>
                  <a:lnTo>
                    <a:pt x="5" y="24"/>
                  </a:lnTo>
                  <a:lnTo>
                    <a:pt x="10" y="22"/>
                  </a:lnTo>
                  <a:lnTo>
                    <a:pt x="7" y="0"/>
                  </a:lnTo>
                  <a:lnTo>
                    <a:pt x="0" y="2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4" name="Freeform 674"/>
            <p:cNvSpPr/>
            <p:nvPr/>
          </p:nvSpPr>
          <p:spPr bwMode="auto">
            <a:xfrm>
              <a:off x="2844" y="1605"/>
              <a:ext cx="100" cy="70"/>
            </a:xfrm>
            <a:custGeom>
              <a:avLst/>
              <a:gdLst/>
              <a:ahLst/>
              <a:cxnLst>
                <a:cxn ang="0">
                  <a:pos x="0" y="39"/>
                </a:cxn>
                <a:cxn ang="0">
                  <a:pos x="36" y="76"/>
                </a:cxn>
                <a:cxn ang="0">
                  <a:pos x="123" y="81"/>
                </a:cxn>
                <a:cxn ang="0">
                  <a:pos x="136" y="53"/>
                </a:cxn>
                <a:cxn ang="0">
                  <a:pos x="115" y="50"/>
                </a:cxn>
                <a:cxn ang="0">
                  <a:pos x="115" y="26"/>
                </a:cxn>
                <a:cxn ang="0">
                  <a:pos x="94" y="0"/>
                </a:cxn>
                <a:cxn ang="0">
                  <a:pos x="36" y="5"/>
                </a:cxn>
                <a:cxn ang="0">
                  <a:pos x="0" y="39"/>
                </a:cxn>
              </a:cxnLst>
              <a:rect l="0" t="0" r="r" b="b"/>
              <a:pathLst>
                <a:path w="137" h="82">
                  <a:moveTo>
                    <a:pt x="0" y="39"/>
                  </a:moveTo>
                  <a:lnTo>
                    <a:pt x="36" y="76"/>
                  </a:lnTo>
                  <a:lnTo>
                    <a:pt x="123" y="81"/>
                  </a:lnTo>
                  <a:lnTo>
                    <a:pt x="136" y="53"/>
                  </a:lnTo>
                  <a:lnTo>
                    <a:pt x="115" y="50"/>
                  </a:lnTo>
                  <a:lnTo>
                    <a:pt x="115" y="26"/>
                  </a:lnTo>
                  <a:lnTo>
                    <a:pt x="94" y="0"/>
                  </a:lnTo>
                  <a:lnTo>
                    <a:pt x="36" y="5"/>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5" name="Freeform 675"/>
            <p:cNvSpPr/>
            <p:nvPr/>
          </p:nvSpPr>
          <p:spPr bwMode="auto">
            <a:xfrm>
              <a:off x="3094" y="2021"/>
              <a:ext cx="106" cy="82"/>
            </a:xfrm>
            <a:custGeom>
              <a:avLst/>
              <a:gdLst/>
              <a:ahLst/>
              <a:cxnLst>
                <a:cxn ang="0">
                  <a:pos x="0" y="94"/>
                </a:cxn>
                <a:cxn ang="0">
                  <a:pos x="37" y="73"/>
                </a:cxn>
                <a:cxn ang="0">
                  <a:pos x="32" y="63"/>
                </a:cxn>
                <a:cxn ang="0">
                  <a:pos x="42" y="52"/>
                </a:cxn>
                <a:cxn ang="0">
                  <a:pos x="78" y="10"/>
                </a:cxn>
                <a:cxn ang="0">
                  <a:pos x="128" y="0"/>
                </a:cxn>
                <a:cxn ang="0">
                  <a:pos x="142" y="34"/>
                </a:cxn>
                <a:cxn ang="0">
                  <a:pos x="131" y="52"/>
                </a:cxn>
                <a:cxn ang="0">
                  <a:pos x="76" y="76"/>
                </a:cxn>
                <a:cxn ang="0">
                  <a:pos x="0" y="94"/>
                </a:cxn>
              </a:cxnLst>
              <a:rect l="0" t="0" r="r" b="b"/>
              <a:pathLst>
                <a:path w="143" h="95">
                  <a:moveTo>
                    <a:pt x="0" y="94"/>
                  </a:moveTo>
                  <a:lnTo>
                    <a:pt x="37" y="73"/>
                  </a:lnTo>
                  <a:lnTo>
                    <a:pt x="32" y="63"/>
                  </a:lnTo>
                  <a:lnTo>
                    <a:pt x="42" y="52"/>
                  </a:lnTo>
                  <a:lnTo>
                    <a:pt x="78" y="10"/>
                  </a:lnTo>
                  <a:lnTo>
                    <a:pt x="128" y="0"/>
                  </a:lnTo>
                  <a:lnTo>
                    <a:pt x="142" y="34"/>
                  </a:lnTo>
                  <a:lnTo>
                    <a:pt x="131" y="52"/>
                  </a:lnTo>
                  <a:lnTo>
                    <a:pt x="76" y="76"/>
                  </a:lnTo>
                  <a:lnTo>
                    <a:pt x="0" y="9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6" name="Freeform 676"/>
            <p:cNvSpPr/>
            <p:nvPr/>
          </p:nvSpPr>
          <p:spPr bwMode="auto">
            <a:xfrm>
              <a:off x="2834" y="1010"/>
              <a:ext cx="1859" cy="791"/>
            </a:xfrm>
            <a:custGeom>
              <a:avLst/>
              <a:gdLst/>
              <a:ahLst/>
              <a:cxnLst>
                <a:cxn ang="0">
                  <a:pos x="31" y="511"/>
                </a:cxn>
                <a:cxn ang="0">
                  <a:pos x="157" y="461"/>
                </a:cxn>
                <a:cxn ang="0">
                  <a:pos x="154" y="325"/>
                </a:cxn>
                <a:cxn ang="0">
                  <a:pos x="183" y="223"/>
                </a:cxn>
                <a:cxn ang="0">
                  <a:pos x="319" y="301"/>
                </a:cxn>
                <a:cxn ang="0">
                  <a:pos x="275" y="372"/>
                </a:cxn>
                <a:cxn ang="0">
                  <a:pos x="299" y="330"/>
                </a:cxn>
                <a:cxn ang="0">
                  <a:pos x="400" y="275"/>
                </a:cxn>
                <a:cxn ang="0">
                  <a:pos x="503" y="251"/>
                </a:cxn>
                <a:cxn ang="0">
                  <a:pos x="608" y="225"/>
                </a:cxn>
                <a:cxn ang="0">
                  <a:pos x="705" y="201"/>
                </a:cxn>
                <a:cxn ang="0">
                  <a:pos x="781" y="147"/>
                </a:cxn>
                <a:cxn ang="0">
                  <a:pos x="763" y="294"/>
                </a:cxn>
                <a:cxn ang="0">
                  <a:pos x="820" y="251"/>
                </a:cxn>
                <a:cxn ang="0">
                  <a:pos x="862" y="264"/>
                </a:cxn>
                <a:cxn ang="0">
                  <a:pos x="812" y="144"/>
                </a:cxn>
                <a:cxn ang="0">
                  <a:pos x="857" y="173"/>
                </a:cxn>
                <a:cxn ang="0">
                  <a:pos x="936" y="220"/>
                </a:cxn>
                <a:cxn ang="0">
                  <a:pos x="988" y="94"/>
                </a:cxn>
                <a:cxn ang="0">
                  <a:pos x="1119" y="57"/>
                </a:cxn>
                <a:cxn ang="0">
                  <a:pos x="1200" y="21"/>
                </a:cxn>
                <a:cxn ang="0">
                  <a:pos x="1347" y="29"/>
                </a:cxn>
                <a:cxn ang="0">
                  <a:pos x="1245" y="152"/>
                </a:cxn>
                <a:cxn ang="0">
                  <a:pos x="1366" y="117"/>
                </a:cxn>
                <a:cxn ang="0">
                  <a:pos x="1460" y="123"/>
                </a:cxn>
                <a:cxn ang="0">
                  <a:pos x="1617" y="139"/>
                </a:cxn>
                <a:cxn ang="0">
                  <a:pos x="1744" y="188"/>
                </a:cxn>
                <a:cxn ang="0">
                  <a:pos x="1903" y="175"/>
                </a:cxn>
                <a:cxn ang="0">
                  <a:pos x="2087" y="235"/>
                </a:cxn>
                <a:cxn ang="0">
                  <a:pos x="2226" y="243"/>
                </a:cxn>
                <a:cxn ang="0">
                  <a:pos x="2449" y="311"/>
                </a:cxn>
                <a:cxn ang="0">
                  <a:pos x="2467" y="341"/>
                </a:cxn>
                <a:cxn ang="0">
                  <a:pos x="2428" y="351"/>
                </a:cxn>
                <a:cxn ang="0">
                  <a:pos x="2362" y="317"/>
                </a:cxn>
                <a:cxn ang="0">
                  <a:pos x="2344" y="409"/>
                </a:cxn>
                <a:cxn ang="0">
                  <a:pos x="2155" y="464"/>
                </a:cxn>
                <a:cxn ang="0">
                  <a:pos x="2105" y="519"/>
                </a:cxn>
                <a:cxn ang="0">
                  <a:pos x="2066" y="600"/>
                </a:cxn>
                <a:cxn ang="0">
                  <a:pos x="2021" y="505"/>
                </a:cxn>
                <a:cxn ang="0">
                  <a:pos x="2119" y="401"/>
                </a:cxn>
                <a:cxn ang="0">
                  <a:pos x="1990" y="477"/>
                </a:cxn>
                <a:cxn ang="0">
                  <a:pos x="1812" y="477"/>
                </a:cxn>
                <a:cxn ang="0">
                  <a:pos x="1749" y="587"/>
                </a:cxn>
                <a:cxn ang="0">
                  <a:pos x="1788" y="608"/>
                </a:cxn>
                <a:cxn ang="0">
                  <a:pos x="1654" y="786"/>
                </a:cxn>
                <a:cxn ang="0">
                  <a:pos x="1696" y="694"/>
                </a:cxn>
                <a:cxn ang="0">
                  <a:pos x="1479" y="613"/>
                </a:cxn>
                <a:cxn ang="0">
                  <a:pos x="1327" y="676"/>
                </a:cxn>
                <a:cxn ang="0">
                  <a:pos x="1151" y="663"/>
                </a:cxn>
                <a:cxn ang="0">
                  <a:pos x="925" y="752"/>
                </a:cxn>
                <a:cxn ang="0">
                  <a:pos x="797" y="865"/>
                </a:cxn>
                <a:cxn ang="0">
                  <a:pos x="734" y="893"/>
                </a:cxn>
                <a:cxn ang="0">
                  <a:pos x="505" y="888"/>
                </a:cxn>
                <a:cxn ang="0">
                  <a:pos x="511" y="833"/>
                </a:cxn>
                <a:cxn ang="0">
                  <a:pos x="451" y="765"/>
                </a:cxn>
                <a:cxn ang="0">
                  <a:pos x="427" y="728"/>
                </a:cxn>
                <a:cxn ang="0">
                  <a:pos x="424" y="812"/>
                </a:cxn>
                <a:cxn ang="0">
                  <a:pos x="390" y="865"/>
                </a:cxn>
                <a:cxn ang="0">
                  <a:pos x="280" y="736"/>
                </a:cxn>
                <a:cxn ang="0">
                  <a:pos x="230" y="750"/>
                </a:cxn>
                <a:cxn ang="0">
                  <a:pos x="183" y="726"/>
                </a:cxn>
                <a:cxn ang="0">
                  <a:pos x="49" y="702"/>
                </a:cxn>
                <a:cxn ang="0">
                  <a:pos x="59" y="584"/>
                </a:cxn>
              </a:cxnLst>
              <a:rect l="0" t="0" r="r" b="b"/>
              <a:pathLst>
                <a:path w="2510" h="928">
                  <a:moveTo>
                    <a:pt x="0" y="576"/>
                  </a:moveTo>
                  <a:lnTo>
                    <a:pt x="23" y="555"/>
                  </a:lnTo>
                  <a:lnTo>
                    <a:pt x="18" y="566"/>
                  </a:lnTo>
                  <a:lnTo>
                    <a:pt x="25" y="566"/>
                  </a:lnTo>
                  <a:lnTo>
                    <a:pt x="23" y="529"/>
                  </a:lnTo>
                  <a:lnTo>
                    <a:pt x="31" y="511"/>
                  </a:lnTo>
                  <a:lnTo>
                    <a:pt x="44" y="508"/>
                  </a:lnTo>
                  <a:lnTo>
                    <a:pt x="68" y="522"/>
                  </a:lnTo>
                  <a:lnTo>
                    <a:pt x="73" y="495"/>
                  </a:lnTo>
                  <a:lnTo>
                    <a:pt x="62" y="495"/>
                  </a:lnTo>
                  <a:lnTo>
                    <a:pt x="59" y="474"/>
                  </a:lnTo>
                  <a:lnTo>
                    <a:pt x="157" y="461"/>
                  </a:lnTo>
                  <a:lnTo>
                    <a:pt x="133" y="453"/>
                  </a:lnTo>
                  <a:lnTo>
                    <a:pt x="136" y="440"/>
                  </a:lnTo>
                  <a:lnTo>
                    <a:pt x="118" y="448"/>
                  </a:lnTo>
                  <a:lnTo>
                    <a:pt x="175" y="398"/>
                  </a:lnTo>
                  <a:lnTo>
                    <a:pt x="152" y="348"/>
                  </a:lnTo>
                  <a:lnTo>
                    <a:pt x="154" y="325"/>
                  </a:lnTo>
                  <a:lnTo>
                    <a:pt x="144" y="299"/>
                  </a:lnTo>
                  <a:lnTo>
                    <a:pt x="154" y="280"/>
                  </a:lnTo>
                  <a:lnTo>
                    <a:pt x="133" y="262"/>
                  </a:lnTo>
                  <a:lnTo>
                    <a:pt x="141" y="243"/>
                  </a:lnTo>
                  <a:lnTo>
                    <a:pt x="167" y="225"/>
                  </a:lnTo>
                  <a:lnTo>
                    <a:pt x="183" y="223"/>
                  </a:lnTo>
                  <a:lnTo>
                    <a:pt x="201" y="228"/>
                  </a:lnTo>
                  <a:lnTo>
                    <a:pt x="183" y="230"/>
                  </a:lnTo>
                  <a:lnTo>
                    <a:pt x="196" y="238"/>
                  </a:lnTo>
                  <a:lnTo>
                    <a:pt x="243" y="241"/>
                  </a:lnTo>
                  <a:lnTo>
                    <a:pt x="319" y="280"/>
                  </a:lnTo>
                  <a:lnTo>
                    <a:pt x="319" y="301"/>
                  </a:lnTo>
                  <a:lnTo>
                    <a:pt x="285" y="317"/>
                  </a:lnTo>
                  <a:lnTo>
                    <a:pt x="183" y="296"/>
                  </a:lnTo>
                  <a:lnTo>
                    <a:pt x="225" y="322"/>
                  </a:lnTo>
                  <a:lnTo>
                    <a:pt x="222" y="356"/>
                  </a:lnTo>
                  <a:lnTo>
                    <a:pt x="265" y="375"/>
                  </a:lnTo>
                  <a:lnTo>
                    <a:pt x="275" y="372"/>
                  </a:lnTo>
                  <a:lnTo>
                    <a:pt x="270" y="356"/>
                  </a:lnTo>
                  <a:lnTo>
                    <a:pt x="254" y="351"/>
                  </a:lnTo>
                  <a:lnTo>
                    <a:pt x="256" y="341"/>
                  </a:lnTo>
                  <a:lnTo>
                    <a:pt x="275" y="353"/>
                  </a:lnTo>
                  <a:lnTo>
                    <a:pt x="314" y="356"/>
                  </a:lnTo>
                  <a:lnTo>
                    <a:pt x="299" y="330"/>
                  </a:lnTo>
                  <a:lnTo>
                    <a:pt x="335" y="309"/>
                  </a:lnTo>
                  <a:lnTo>
                    <a:pt x="364" y="322"/>
                  </a:lnTo>
                  <a:lnTo>
                    <a:pt x="364" y="262"/>
                  </a:lnTo>
                  <a:lnTo>
                    <a:pt x="348" y="254"/>
                  </a:lnTo>
                  <a:lnTo>
                    <a:pt x="398" y="267"/>
                  </a:lnTo>
                  <a:lnTo>
                    <a:pt x="400" y="275"/>
                  </a:lnTo>
                  <a:lnTo>
                    <a:pt x="375" y="285"/>
                  </a:lnTo>
                  <a:lnTo>
                    <a:pt x="400" y="304"/>
                  </a:lnTo>
                  <a:lnTo>
                    <a:pt x="419" y="280"/>
                  </a:lnTo>
                  <a:lnTo>
                    <a:pt x="503" y="246"/>
                  </a:lnTo>
                  <a:lnTo>
                    <a:pt x="519" y="243"/>
                  </a:lnTo>
                  <a:lnTo>
                    <a:pt x="503" y="251"/>
                  </a:lnTo>
                  <a:lnTo>
                    <a:pt x="519" y="267"/>
                  </a:lnTo>
                  <a:lnTo>
                    <a:pt x="579" y="243"/>
                  </a:lnTo>
                  <a:lnTo>
                    <a:pt x="595" y="262"/>
                  </a:lnTo>
                  <a:lnTo>
                    <a:pt x="608" y="246"/>
                  </a:lnTo>
                  <a:lnTo>
                    <a:pt x="603" y="230"/>
                  </a:lnTo>
                  <a:lnTo>
                    <a:pt x="608" y="225"/>
                  </a:lnTo>
                  <a:lnTo>
                    <a:pt x="655" y="233"/>
                  </a:lnTo>
                  <a:lnTo>
                    <a:pt x="718" y="267"/>
                  </a:lnTo>
                  <a:lnTo>
                    <a:pt x="729" y="251"/>
                  </a:lnTo>
                  <a:lnTo>
                    <a:pt x="716" y="233"/>
                  </a:lnTo>
                  <a:lnTo>
                    <a:pt x="697" y="230"/>
                  </a:lnTo>
                  <a:lnTo>
                    <a:pt x="705" y="201"/>
                  </a:lnTo>
                  <a:lnTo>
                    <a:pt x="692" y="199"/>
                  </a:lnTo>
                  <a:lnTo>
                    <a:pt x="694" y="186"/>
                  </a:lnTo>
                  <a:lnTo>
                    <a:pt x="718" y="173"/>
                  </a:lnTo>
                  <a:lnTo>
                    <a:pt x="734" y="141"/>
                  </a:lnTo>
                  <a:lnTo>
                    <a:pt x="765" y="141"/>
                  </a:lnTo>
                  <a:lnTo>
                    <a:pt x="781" y="147"/>
                  </a:lnTo>
                  <a:lnTo>
                    <a:pt x="768" y="181"/>
                  </a:lnTo>
                  <a:lnTo>
                    <a:pt x="783" y="196"/>
                  </a:lnTo>
                  <a:lnTo>
                    <a:pt x="778" y="243"/>
                  </a:lnTo>
                  <a:lnTo>
                    <a:pt x="794" y="262"/>
                  </a:lnTo>
                  <a:lnTo>
                    <a:pt x="789" y="277"/>
                  </a:lnTo>
                  <a:lnTo>
                    <a:pt x="763" y="294"/>
                  </a:lnTo>
                  <a:lnTo>
                    <a:pt x="770" y="299"/>
                  </a:lnTo>
                  <a:lnTo>
                    <a:pt x="739" y="304"/>
                  </a:lnTo>
                  <a:lnTo>
                    <a:pt x="773" y="314"/>
                  </a:lnTo>
                  <a:lnTo>
                    <a:pt x="812" y="277"/>
                  </a:lnTo>
                  <a:lnTo>
                    <a:pt x="807" y="254"/>
                  </a:lnTo>
                  <a:lnTo>
                    <a:pt x="820" y="251"/>
                  </a:lnTo>
                  <a:lnTo>
                    <a:pt x="839" y="246"/>
                  </a:lnTo>
                  <a:lnTo>
                    <a:pt x="849" y="259"/>
                  </a:lnTo>
                  <a:lnTo>
                    <a:pt x="849" y="277"/>
                  </a:lnTo>
                  <a:lnTo>
                    <a:pt x="873" y="280"/>
                  </a:lnTo>
                  <a:lnTo>
                    <a:pt x="854" y="275"/>
                  </a:lnTo>
                  <a:lnTo>
                    <a:pt x="862" y="264"/>
                  </a:lnTo>
                  <a:lnTo>
                    <a:pt x="854" y="251"/>
                  </a:lnTo>
                  <a:lnTo>
                    <a:pt x="799" y="241"/>
                  </a:lnTo>
                  <a:lnTo>
                    <a:pt x="807" y="201"/>
                  </a:lnTo>
                  <a:lnTo>
                    <a:pt x="789" y="178"/>
                  </a:lnTo>
                  <a:lnTo>
                    <a:pt x="815" y="157"/>
                  </a:lnTo>
                  <a:lnTo>
                    <a:pt x="812" y="144"/>
                  </a:lnTo>
                  <a:lnTo>
                    <a:pt x="823" y="152"/>
                  </a:lnTo>
                  <a:lnTo>
                    <a:pt x="817" y="183"/>
                  </a:lnTo>
                  <a:lnTo>
                    <a:pt x="828" y="186"/>
                  </a:lnTo>
                  <a:lnTo>
                    <a:pt x="868" y="194"/>
                  </a:lnTo>
                  <a:lnTo>
                    <a:pt x="831" y="167"/>
                  </a:lnTo>
                  <a:lnTo>
                    <a:pt x="857" y="173"/>
                  </a:lnTo>
                  <a:lnTo>
                    <a:pt x="852" y="159"/>
                  </a:lnTo>
                  <a:lnTo>
                    <a:pt x="868" y="157"/>
                  </a:lnTo>
                  <a:lnTo>
                    <a:pt x="938" y="175"/>
                  </a:lnTo>
                  <a:lnTo>
                    <a:pt x="922" y="188"/>
                  </a:lnTo>
                  <a:lnTo>
                    <a:pt x="922" y="207"/>
                  </a:lnTo>
                  <a:lnTo>
                    <a:pt x="936" y="220"/>
                  </a:lnTo>
                  <a:lnTo>
                    <a:pt x="946" y="178"/>
                  </a:lnTo>
                  <a:lnTo>
                    <a:pt x="907" y="154"/>
                  </a:lnTo>
                  <a:lnTo>
                    <a:pt x="896" y="123"/>
                  </a:lnTo>
                  <a:lnTo>
                    <a:pt x="988" y="112"/>
                  </a:lnTo>
                  <a:lnTo>
                    <a:pt x="975" y="86"/>
                  </a:lnTo>
                  <a:lnTo>
                    <a:pt x="988" y="94"/>
                  </a:lnTo>
                  <a:lnTo>
                    <a:pt x="1001" y="81"/>
                  </a:lnTo>
                  <a:lnTo>
                    <a:pt x="993" y="78"/>
                  </a:lnTo>
                  <a:lnTo>
                    <a:pt x="1085" y="57"/>
                  </a:lnTo>
                  <a:lnTo>
                    <a:pt x="1080" y="49"/>
                  </a:lnTo>
                  <a:lnTo>
                    <a:pt x="1122" y="47"/>
                  </a:lnTo>
                  <a:lnTo>
                    <a:pt x="1119" y="57"/>
                  </a:lnTo>
                  <a:lnTo>
                    <a:pt x="1133" y="57"/>
                  </a:lnTo>
                  <a:lnTo>
                    <a:pt x="1164" y="41"/>
                  </a:lnTo>
                  <a:lnTo>
                    <a:pt x="1177" y="49"/>
                  </a:lnTo>
                  <a:lnTo>
                    <a:pt x="1167" y="36"/>
                  </a:lnTo>
                  <a:lnTo>
                    <a:pt x="1200" y="34"/>
                  </a:lnTo>
                  <a:lnTo>
                    <a:pt x="1200" y="21"/>
                  </a:lnTo>
                  <a:lnTo>
                    <a:pt x="1245" y="0"/>
                  </a:lnTo>
                  <a:lnTo>
                    <a:pt x="1274" y="10"/>
                  </a:lnTo>
                  <a:lnTo>
                    <a:pt x="1245" y="23"/>
                  </a:lnTo>
                  <a:lnTo>
                    <a:pt x="1290" y="23"/>
                  </a:lnTo>
                  <a:lnTo>
                    <a:pt x="1274" y="36"/>
                  </a:lnTo>
                  <a:lnTo>
                    <a:pt x="1347" y="29"/>
                  </a:lnTo>
                  <a:lnTo>
                    <a:pt x="1387" y="57"/>
                  </a:lnTo>
                  <a:lnTo>
                    <a:pt x="1381" y="65"/>
                  </a:lnTo>
                  <a:lnTo>
                    <a:pt x="1366" y="57"/>
                  </a:lnTo>
                  <a:lnTo>
                    <a:pt x="1387" y="65"/>
                  </a:lnTo>
                  <a:lnTo>
                    <a:pt x="1379" y="78"/>
                  </a:lnTo>
                  <a:lnTo>
                    <a:pt x="1245" y="152"/>
                  </a:lnTo>
                  <a:lnTo>
                    <a:pt x="1285" y="144"/>
                  </a:lnTo>
                  <a:lnTo>
                    <a:pt x="1277" y="133"/>
                  </a:lnTo>
                  <a:lnTo>
                    <a:pt x="1345" y="120"/>
                  </a:lnTo>
                  <a:lnTo>
                    <a:pt x="1327" y="120"/>
                  </a:lnTo>
                  <a:lnTo>
                    <a:pt x="1329" y="110"/>
                  </a:lnTo>
                  <a:lnTo>
                    <a:pt x="1366" y="117"/>
                  </a:lnTo>
                  <a:lnTo>
                    <a:pt x="1371" y="110"/>
                  </a:lnTo>
                  <a:lnTo>
                    <a:pt x="1381" y="133"/>
                  </a:lnTo>
                  <a:lnTo>
                    <a:pt x="1400" y="136"/>
                  </a:lnTo>
                  <a:lnTo>
                    <a:pt x="1384" y="123"/>
                  </a:lnTo>
                  <a:lnTo>
                    <a:pt x="1418" y="117"/>
                  </a:lnTo>
                  <a:lnTo>
                    <a:pt x="1460" y="123"/>
                  </a:lnTo>
                  <a:lnTo>
                    <a:pt x="1457" y="133"/>
                  </a:lnTo>
                  <a:lnTo>
                    <a:pt x="1491" y="141"/>
                  </a:lnTo>
                  <a:lnTo>
                    <a:pt x="1526" y="139"/>
                  </a:lnTo>
                  <a:lnTo>
                    <a:pt x="1526" y="117"/>
                  </a:lnTo>
                  <a:lnTo>
                    <a:pt x="1536" y="115"/>
                  </a:lnTo>
                  <a:lnTo>
                    <a:pt x="1617" y="139"/>
                  </a:lnTo>
                  <a:lnTo>
                    <a:pt x="1607" y="175"/>
                  </a:lnTo>
                  <a:lnTo>
                    <a:pt x="1644" y="201"/>
                  </a:lnTo>
                  <a:lnTo>
                    <a:pt x="1665" y="165"/>
                  </a:lnTo>
                  <a:lnTo>
                    <a:pt x="1678" y="183"/>
                  </a:lnTo>
                  <a:lnTo>
                    <a:pt x="1707" y="175"/>
                  </a:lnTo>
                  <a:lnTo>
                    <a:pt x="1744" y="188"/>
                  </a:lnTo>
                  <a:lnTo>
                    <a:pt x="1772" y="181"/>
                  </a:lnTo>
                  <a:lnTo>
                    <a:pt x="1770" y="165"/>
                  </a:lnTo>
                  <a:lnTo>
                    <a:pt x="1788" y="144"/>
                  </a:lnTo>
                  <a:lnTo>
                    <a:pt x="1911" y="159"/>
                  </a:lnTo>
                  <a:lnTo>
                    <a:pt x="1919" y="173"/>
                  </a:lnTo>
                  <a:lnTo>
                    <a:pt x="1903" y="175"/>
                  </a:lnTo>
                  <a:lnTo>
                    <a:pt x="1943" y="181"/>
                  </a:lnTo>
                  <a:lnTo>
                    <a:pt x="1956" y="199"/>
                  </a:lnTo>
                  <a:lnTo>
                    <a:pt x="2050" y="194"/>
                  </a:lnTo>
                  <a:lnTo>
                    <a:pt x="2066" y="207"/>
                  </a:lnTo>
                  <a:lnTo>
                    <a:pt x="2061" y="225"/>
                  </a:lnTo>
                  <a:lnTo>
                    <a:pt x="2087" y="235"/>
                  </a:lnTo>
                  <a:lnTo>
                    <a:pt x="2100" y="228"/>
                  </a:lnTo>
                  <a:lnTo>
                    <a:pt x="2168" y="233"/>
                  </a:lnTo>
                  <a:lnTo>
                    <a:pt x="2181" y="225"/>
                  </a:lnTo>
                  <a:lnTo>
                    <a:pt x="2187" y="238"/>
                  </a:lnTo>
                  <a:lnTo>
                    <a:pt x="2215" y="254"/>
                  </a:lnTo>
                  <a:lnTo>
                    <a:pt x="2226" y="243"/>
                  </a:lnTo>
                  <a:lnTo>
                    <a:pt x="2213" y="230"/>
                  </a:lnTo>
                  <a:lnTo>
                    <a:pt x="2221" y="220"/>
                  </a:lnTo>
                  <a:lnTo>
                    <a:pt x="2336" y="233"/>
                  </a:lnTo>
                  <a:lnTo>
                    <a:pt x="2412" y="277"/>
                  </a:lnTo>
                  <a:lnTo>
                    <a:pt x="2428" y="277"/>
                  </a:lnTo>
                  <a:lnTo>
                    <a:pt x="2449" y="311"/>
                  </a:lnTo>
                  <a:lnTo>
                    <a:pt x="2441" y="296"/>
                  </a:lnTo>
                  <a:lnTo>
                    <a:pt x="2452" y="294"/>
                  </a:lnTo>
                  <a:lnTo>
                    <a:pt x="2457" y="301"/>
                  </a:lnTo>
                  <a:lnTo>
                    <a:pt x="2483" y="299"/>
                  </a:lnTo>
                  <a:lnTo>
                    <a:pt x="2509" y="317"/>
                  </a:lnTo>
                  <a:lnTo>
                    <a:pt x="2467" y="341"/>
                  </a:lnTo>
                  <a:lnTo>
                    <a:pt x="2477" y="343"/>
                  </a:lnTo>
                  <a:lnTo>
                    <a:pt x="2462" y="348"/>
                  </a:lnTo>
                  <a:lnTo>
                    <a:pt x="2475" y="356"/>
                  </a:lnTo>
                  <a:lnTo>
                    <a:pt x="2449" y="359"/>
                  </a:lnTo>
                  <a:lnTo>
                    <a:pt x="2441" y="346"/>
                  </a:lnTo>
                  <a:lnTo>
                    <a:pt x="2428" y="351"/>
                  </a:lnTo>
                  <a:lnTo>
                    <a:pt x="2412" y="330"/>
                  </a:lnTo>
                  <a:lnTo>
                    <a:pt x="2381" y="333"/>
                  </a:lnTo>
                  <a:lnTo>
                    <a:pt x="2375" y="317"/>
                  </a:lnTo>
                  <a:lnTo>
                    <a:pt x="2381" y="311"/>
                  </a:lnTo>
                  <a:lnTo>
                    <a:pt x="2370" y="311"/>
                  </a:lnTo>
                  <a:lnTo>
                    <a:pt x="2362" y="317"/>
                  </a:lnTo>
                  <a:lnTo>
                    <a:pt x="2370" y="333"/>
                  </a:lnTo>
                  <a:lnTo>
                    <a:pt x="2365" y="341"/>
                  </a:lnTo>
                  <a:lnTo>
                    <a:pt x="2339" y="353"/>
                  </a:lnTo>
                  <a:lnTo>
                    <a:pt x="2323" y="351"/>
                  </a:lnTo>
                  <a:lnTo>
                    <a:pt x="2349" y="390"/>
                  </a:lnTo>
                  <a:lnTo>
                    <a:pt x="2344" y="409"/>
                  </a:lnTo>
                  <a:lnTo>
                    <a:pt x="2315" y="393"/>
                  </a:lnTo>
                  <a:lnTo>
                    <a:pt x="2320" y="401"/>
                  </a:lnTo>
                  <a:lnTo>
                    <a:pt x="2263" y="422"/>
                  </a:lnTo>
                  <a:lnTo>
                    <a:pt x="2218" y="461"/>
                  </a:lnTo>
                  <a:lnTo>
                    <a:pt x="2184" y="448"/>
                  </a:lnTo>
                  <a:lnTo>
                    <a:pt x="2155" y="464"/>
                  </a:lnTo>
                  <a:lnTo>
                    <a:pt x="2155" y="448"/>
                  </a:lnTo>
                  <a:lnTo>
                    <a:pt x="2139" y="464"/>
                  </a:lnTo>
                  <a:lnTo>
                    <a:pt x="2116" y="461"/>
                  </a:lnTo>
                  <a:lnTo>
                    <a:pt x="2095" y="500"/>
                  </a:lnTo>
                  <a:lnTo>
                    <a:pt x="2113" y="508"/>
                  </a:lnTo>
                  <a:lnTo>
                    <a:pt x="2105" y="519"/>
                  </a:lnTo>
                  <a:lnTo>
                    <a:pt x="2113" y="542"/>
                  </a:lnTo>
                  <a:lnTo>
                    <a:pt x="2100" y="537"/>
                  </a:lnTo>
                  <a:lnTo>
                    <a:pt x="2092" y="555"/>
                  </a:lnTo>
                  <a:lnTo>
                    <a:pt x="2097" y="571"/>
                  </a:lnTo>
                  <a:lnTo>
                    <a:pt x="2063" y="584"/>
                  </a:lnTo>
                  <a:lnTo>
                    <a:pt x="2066" y="600"/>
                  </a:lnTo>
                  <a:lnTo>
                    <a:pt x="2048" y="608"/>
                  </a:lnTo>
                  <a:lnTo>
                    <a:pt x="2040" y="626"/>
                  </a:lnTo>
                  <a:lnTo>
                    <a:pt x="2019" y="647"/>
                  </a:lnTo>
                  <a:lnTo>
                    <a:pt x="2001" y="574"/>
                  </a:lnTo>
                  <a:lnTo>
                    <a:pt x="2008" y="532"/>
                  </a:lnTo>
                  <a:lnTo>
                    <a:pt x="2021" y="505"/>
                  </a:lnTo>
                  <a:lnTo>
                    <a:pt x="2045" y="500"/>
                  </a:lnTo>
                  <a:lnTo>
                    <a:pt x="2095" y="451"/>
                  </a:lnTo>
                  <a:lnTo>
                    <a:pt x="2119" y="437"/>
                  </a:lnTo>
                  <a:lnTo>
                    <a:pt x="2129" y="411"/>
                  </a:lnTo>
                  <a:lnTo>
                    <a:pt x="2139" y="401"/>
                  </a:lnTo>
                  <a:lnTo>
                    <a:pt x="2119" y="401"/>
                  </a:lnTo>
                  <a:lnTo>
                    <a:pt x="2111" y="424"/>
                  </a:lnTo>
                  <a:lnTo>
                    <a:pt x="2068" y="448"/>
                  </a:lnTo>
                  <a:lnTo>
                    <a:pt x="2071" y="417"/>
                  </a:lnTo>
                  <a:lnTo>
                    <a:pt x="2024" y="422"/>
                  </a:lnTo>
                  <a:lnTo>
                    <a:pt x="1979" y="464"/>
                  </a:lnTo>
                  <a:lnTo>
                    <a:pt x="1990" y="477"/>
                  </a:lnTo>
                  <a:lnTo>
                    <a:pt x="1940" y="482"/>
                  </a:lnTo>
                  <a:lnTo>
                    <a:pt x="1938" y="479"/>
                  </a:lnTo>
                  <a:lnTo>
                    <a:pt x="1950" y="474"/>
                  </a:lnTo>
                  <a:lnTo>
                    <a:pt x="1911" y="466"/>
                  </a:lnTo>
                  <a:lnTo>
                    <a:pt x="1901" y="474"/>
                  </a:lnTo>
                  <a:lnTo>
                    <a:pt x="1812" y="477"/>
                  </a:lnTo>
                  <a:lnTo>
                    <a:pt x="1702" y="571"/>
                  </a:lnTo>
                  <a:lnTo>
                    <a:pt x="1725" y="574"/>
                  </a:lnTo>
                  <a:lnTo>
                    <a:pt x="1725" y="589"/>
                  </a:lnTo>
                  <a:lnTo>
                    <a:pt x="1738" y="579"/>
                  </a:lnTo>
                  <a:lnTo>
                    <a:pt x="1733" y="592"/>
                  </a:lnTo>
                  <a:lnTo>
                    <a:pt x="1749" y="587"/>
                  </a:lnTo>
                  <a:lnTo>
                    <a:pt x="1749" y="595"/>
                  </a:lnTo>
                  <a:lnTo>
                    <a:pt x="1754" y="579"/>
                  </a:lnTo>
                  <a:lnTo>
                    <a:pt x="1770" y="579"/>
                  </a:lnTo>
                  <a:lnTo>
                    <a:pt x="1793" y="598"/>
                  </a:lnTo>
                  <a:lnTo>
                    <a:pt x="1772" y="600"/>
                  </a:lnTo>
                  <a:lnTo>
                    <a:pt x="1788" y="608"/>
                  </a:lnTo>
                  <a:lnTo>
                    <a:pt x="1793" y="621"/>
                  </a:lnTo>
                  <a:lnTo>
                    <a:pt x="1780" y="650"/>
                  </a:lnTo>
                  <a:lnTo>
                    <a:pt x="1778" y="694"/>
                  </a:lnTo>
                  <a:lnTo>
                    <a:pt x="1702" y="786"/>
                  </a:lnTo>
                  <a:lnTo>
                    <a:pt x="1673" y="799"/>
                  </a:lnTo>
                  <a:lnTo>
                    <a:pt x="1654" y="786"/>
                  </a:lnTo>
                  <a:lnTo>
                    <a:pt x="1636" y="804"/>
                  </a:lnTo>
                  <a:lnTo>
                    <a:pt x="1633" y="802"/>
                  </a:lnTo>
                  <a:lnTo>
                    <a:pt x="1644" y="786"/>
                  </a:lnTo>
                  <a:lnTo>
                    <a:pt x="1638" y="765"/>
                  </a:lnTo>
                  <a:lnTo>
                    <a:pt x="1670" y="755"/>
                  </a:lnTo>
                  <a:lnTo>
                    <a:pt x="1696" y="694"/>
                  </a:lnTo>
                  <a:lnTo>
                    <a:pt x="1641" y="707"/>
                  </a:lnTo>
                  <a:lnTo>
                    <a:pt x="1633" y="687"/>
                  </a:lnTo>
                  <a:lnTo>
                    <a:pt x="1589" y="671"/>
                  </a:lnTo>
                  <a:lnTo>
                    <a:pt x="1560" y="608"/>
                  </a:lnTo>
                  <a:lnTo>
                    <a:pt x="1528" y="595"/>
                  </a:lnTo>
                  <a:lnTo>
                    <a:pt x="1479" y="613"/>
                  </a:lnTo>
                  <a:lnTo>
                    <a:pt x="1486" y="626"/>
                  </a:lnTo>
                  <a:lnTo>
                    <a:pt x="1468" y="663"/>
                  </a:lnTo>
                  <a:lnTo>
                    <a:pt x="1445" y="671"/>
                  </a:lnTo>
                  <a:lnTo>
                    <a:pt x="1426" y="663"/>
                  </a:lnTo>
                  <a:lnTo>
                    <a:pt x="1397" y="660"/>
                  </a:lnTo>
                  <a:lnTo>
                    <a:pt x="1327" y="676"/>
                  </a:lnTo>
                  <a:lnTo>
                    <a:pt x="1266" y="652"/>
                  </a:lnTo>
                  <a:lnTo>
                    <a:pt x="1227" y="657"/>
                  </a:lnTo>
                  <a:lnTo>
                    <a:pt x="1211" y="634"/>
                  </a:lnTo>
                  <a:lnTo>
                    <a:pt x="1172" y="621"/>
                  </a:lnTo>
                  <a:lnTo>
                    <a:pt x="1153" y="634"/>
                  </a:lnTo>
                  <a:lnTo>
                    <a:pt x="1151" y="663"/>
                  </a:lnTo>
                  <a:lnTo>
                    <a:pt x="1064" y="652"/>
                  </a:lnTo>
                  <a:lnTo>
                    <a:pt x="1004" y="684"/>
                  </a:lnTo>
                  <a:lnTo>
                    <a:pt x="975" y="694"/>
                  </a:lnTo>
                  <a:lnTo>
                    <a:pt x="972" y="721"/>
                  </a:lnTo>
                  <a:lnTo>
                    <a:pt x="933" y="716"/>
                  </a:lnTo>
                  <a:lnTo>
                    <a:pt x="925" y="752"/>
                  </a:lnTo>
                  <a:lnTo>
                    <a:pt x="888" y="760"/>
                  </a:lnTo>
                  <a:lnTo>
                    <a:pt x="899" y="786"/>
                  </a:lnTo>
                  <a:lnTo>
                    <a:pt x="891" y="810"/>
                  </a:lnTo>
                  <a:lnTo>
                    <a:pt x="836" y="841"/>
                  </a:lnTo>
                  <a:lnTo>
                    <a:pt x="802" y="846"/>
                  </a:lnTo>
                  <a:lnTo>
                    <a:pt x="797" y="865"/>
                  </a:lnTo>
                  <a:lnTo>
                    <a:pt x="812" y="873"/>
                  </a:lnTo>
                  <a:lnTo>
                    <a:pt x="812" y="893"/>
                  </a:lnTo>
                  <a:lnTo>
                    <a:pt x="794" y="888"/>
                  </a:lnTo>
                  <a:lnTo>
                    <a:pt x="768" y="902"/>
                  </a:lnTo>
                  <a:lnTo>
                    <a:pt x="758" y="870"/>
                  </a:lnTo>
                  <a:lnTo>
                    <a:pt x="734" y="893"/>
                  </a:lnTo>
                  <a:lnTo>
                    <a:pt x="668" y="893"/>
                  </a:lnTo>
                  <a:lnTo>
                    <a:pt x="637" y="927"/>
                  </a:lnTo>
                  <a:lnTo>
                    <a:pt x="616" y="917"/>
                  </a:lnTo>
                  <a:lnTo>
                    <a:pt x="613" y="902"/>
                  </a:lnTo>
                  <a:lnTo>
                    <a:pt x="550" y="873"/>
                  </a:lnTo>
                  <a:lnTo>
                    <a:pt x="505" y="888"/>
                  </a:lnTo>
                  <a:lnTo>
                    <a:pt x="508" y="862"/>
                  </a:lnTo>
                  <a:lnTo>
                    <a:pt x="498" y="857"/>
                  </a:lnTo>
                  <a:lnTo>
                    <a:pt x="505" y="849"/>
                  </a:lnTo>
                  <a:lnTo>
                    <a:pt x="490" y="846"/>
                  </a:lnTo>
                  <a:lnTo>
                    <a:pt x="493" y="826"/>
                  </a:lnTo>
                  <a:lnTo>
                    <a:pt x="511" y="833"/>
                  </a:lnTo>
                  <a:lnTo>
                    <a:pt x="519" y="826"/>
                  </a:lnTo>
                  <a:lnTo>
                    <a:pt x="500" y="810"/>
                  </a:lnTo>
                  <a:lnTo>
                    <a:pt x="490" y="823"/>
                  </a:lnTo>
                  <a:lnTo>
                    <a:pt x="487" y="794"/>
                  </a:lnTo>
                  <a:lnTo>
                    <a:pt x="466" y="789"/>
                  </a:lnTo>
                  <a:lnTo>
                    <a:pt x="451" y="765"/>
                  </a:lnTo>
                  <a:lnTo>
                    <a:pt x="469" y="765"/>
                  </a:lnTo>
                  <a:lnTo>
                    <a:pt x="469" y="752"/>
                  </a:lnTo>
                  <a:lnTo>
                    <a:pt x="482" y="750"/>
                  </a:lnTo>
                  <a:lnTo>
                    <a:pt x="519" y="752"/>
                  </a:lnTo>
                  <a:lnTo>
                    <a:pt x="487" y="716"/>
                  </a:lnTo>
                  <a:lnTo>
                    <a:pt x="427" y="728"/>
                  </a:lnTo>
                  <a:lnTo>
                    <a:pt x="432" y="731"/>
                  </a:lnTo>
                  <a:lnTo>
                    <a:pt x="422" y="741"/>
                  </a:lnTo>
                  <a:lnTo>
                    <a:pt x="411" y="733"/>
                  </a:lnTo>
                  <a:lnTo>
                    <a:pt x="400" y="768"/>
                  </a:lnTo>
                  <a:lnTo>
                    <a:pt x="414" y="775"/>
                  </a:lnTo>
                  <a:lnTo>
                    <a:pt x="424" y="812"/>
                  </a:lnTo>
                  <a:lnTo>
                    <a:pt x="453" y="841"/>
                  </a:lnTo>
                  <a:lnTo>
                    <a:pt x="443" y="844"/>
                  </a:lnTo>
                  <a:lnTo>
                    <a:pt x="432" y="870"/>
                  </a:lnTo>
                  <a:lnTo>
                    <a:pt x="419" y="865"/>
                  </a:lnTo>
                  <a:lnTo>
                    <a:pt x="417" y="851"/>
                  </a:lnTo>
                  <a:lnTo>
                    <a:pt x="390" y="865"/>
                  </a:lnTo>
                  <a:lnTo>
                    <a:pt x="369" y="849"/>
                  </a:lnTo>
                  <a:lnTo>
                    <a:pt x="343" y="817"/>
                  </a:lnTo>
                  <a:lnTo>
                    <a:pt x="324" y="817"/>
                  </a:lnTo>
                  <a:lnTo>
                    <a:pt x="322" y="794"/>
                  </a:lnTo>
                  <a:lnTo>
                    <a:pt x="254" y="752"/>
                  </a:lnTo>
                  <a:lnTo>
                    <a:pt x="280" y="736"/>
                  </a:lnTo>
                  <a:lnTo>
                    <a:pt x="270" y="726"/>
                  </a:lnTo>
                  <a:lnTo>
                    <a:pt x="290" y="716"/>
                  </a:lnTo>
                  <a:lnTo>
                    <a:pt x="230" y="731"/>
                  </a:lnTo>
                  <a:lnTo>
                    <a:pt x="228" y="741"/>
                  </a:lnTo>
                  <a:lnTo>
                    <a:pt x="212" y="733"/>
                  </a:lnTo>
                  <a:lnTo>
                    <a:pt x="230" y="750"/>
                  </a:lnTo>
                  <a:lnTo>
                    <a:pt x="254" y="747"/>
                  </a:lnTo>
                  <a:lnTo>
                    <a:pt x="214" y="768"/>
                  </a:lnTo>
                  <a:lnTo>
                    <a:pt x="191" y="750"/>
                  </a:lnTo>
                  <a:lnTo>
                    <a:pt x="209" y="736"/>
                  </a:lnTo>
                  <a:lnTo>
                    <a:pt x="183" y="733"/>
                  </a:lnTo>
                  <a:lnTo>
                    <a:pt x="183" y="726"/>
                  </a:lnTo>
                  <a:lnTo>
                    <a:pt x="157" y="731"/>
                  </a:lnTo>
                  <a:lnTo>
                    <a:pt x="149" y="750"/>
                  </a:lnTo>
                  <a:lnTo>
                    <a:pt x="128" y="747"/>
                  </a:lnTo>
                  <a:lnTo>
                    <a:pt x="128" y="723"/>
                  </a:lnTo>
                  <a:lnTo>
                    <a:pt x="107" y="697"/>
                  </a:lnTo>
                  <a:lnTo>
                    <a:pt x="49" y="702"/>
                  </a:lnTo>
                  <a:lnTo>
                    <a:pt x="36" y="694"/>
                  </a:lnTo>
                  <a:lnTo>
                    <a:pt x="44" y="681"/>
                  </a:lnTo>
                  <a:lnTo>
                    <a:pt x="68" y="652"/>
                  </a:lnTo>
                  <a:lnTo>
                    <a:pt x="54" y="618"/>
                  </a:lnTo>
                  <a:lnTo>
                    <a:pt x="65" y="610"/>
                  </a:lnTo>
                  <a:lnTo>
                    <a:pt x="59" y="584"/>
                  </a:lnTo>
                  <a:lnTo>
                    <a:pt x="0" y="57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7" name="Freeform 677"/>
            <p:cNvSpPr/>
            <p:nvPr/>
          </p:nvSpPr>
          <p:spPr bwMode="auto">
            <a:xfrm>
              <a:off x="3130" y="918"/>
              <a:ext cx="53" cy="28"/>
            </a:xfrm>
            <a:custGeom>
              <a:avLst/>
              <a:gdLst/>
              <a:ahLst/>
              <a:cxnLst>
                <a:cxn ang="0">
                  <a:pos x="0" y="24"/>
                </a:cxn>
                <a:cxn ang="0">
                  <a:pos x="14" y="19"/>
                </a:cxn>
                <a:cxn ang="0">
                  <a:pos x="3" y="11"/>
                </a:cxn>
                <a:cxn ang="0">
                  <a:pos x="53" y="0"/>
                </a:cxn>
                <a:cxn ang="0">
                  <a:pos x="64" y="0"/>
                </a:cxn>
                <a:cxn ang="0">
                  <a:pos x="53" y="11"/>
                </a:cxn>
                <a:cxn ang="0">
                  <a:pos x="71" y="11"/>
                </a:cxn>
                <a:cxn ang="0">
                  <a:pos x="24" y="26"/>
                </a:cxn>
                <a:cxn ang="0">
                  <a:pos x="14" y="32"/>
                </a:cxn>
                <a:cxn ang="0">
                  <a:pos x="14" y="26"/>
                </a:cxn>
                <a:cxn ang="0">
                  <a:pos x="0" y="24"/>
                </a:cxn>
              </a:cxnLst>
              <a:rect l="0" t="0" r="r" b="b"/>
              <a:pathLst>
                <a:path w="72" h="33">
                  <a:moveTo>
                    <a:pt x="0" y="24"/>
                  </a:moveTo>
                  <a:lnTo>
                    <a:pt x="14" y="19"/>
                  </a:lnTo>
                  <a:lnTo>
                    <a:pt x="3" y="11"/>
                  </a:lnTo>
                  <a:lnTo>
                    <a:pt x="53" y="0"/>
                  </a:lnTo>
                  <a:lnTo>
                    <a:pt x="64" y="0"/>
                  </a:lnTo>
                  <a:lnTo>
                    <a:pt x="53" y="11"/>
                  </a:lnTo>
                  <a:lnTo>
                    <a:pt x="71" y="11"/>
                  </a:lnTo>
                  <a:lnTo>
                    <a:pt x="24" y="26"/>
                  </a:lnTo>
                  <a:lnTo>
                    <a:pt x="14" y="32"/>
                  </a:lnTo>
                  <a:lnTo>
                    <a:pt x="14" y="26"/>
                  </a:lnTo>
                  <a:lnTo>
                    <a:pt x="0"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8" name="Freeform 678"/>
            <p:cNvSpPr/>
            <p:nvPr/>
          </p:nvSpPr>
          <p:spPr bwMode="auto">
            <a:xfrm>
              <a:off x="3181" y="1123"/>
              <a:ext cx="68" cy="57"/>
            </a:xfrm>
            <a:custGeom>
              <a:avLst/>
              <a:gdLst/>
              <a:ahLst/>
              <a:cxnLst>
                <a:cxn ang="0">
                  <a:pos x="0" y="32"/>
                </a:cxn>
                <a:cxn ang="0">
                  <a:pos x="10" y="48"/>
                </a:cxn>
                <a:cxn ang="0">
                  <a:pos x="18" y="45"/>
                </a:cxn>
                <a:cxn ang="0">
                  <a:pos x="29" y="53"/>
                </a:cxn>
                <a:cxn ang="0">
                  <a:pos x="36" y="48"/>
                </a:cxn>
                <a:cxn ang="0">
                  <a:pos x="34" y="66"/>
                </a:cxn>
                <a:cxn ang="0">
                  <a:pos x="92" y="66"/>
                </a:cxn>
                <a:cxn ang="0">
                  <a:pos x="68" y="55"/>
                </a:cxn>
                <a:cxn ang="0">
                  <a:pos x="60" y="34"/>
                </a:cxn>
                <a:cxn ang="0">
                  <a:pos x="60" y="14"/>
                </a:cxn>
                <a:cxn ang="0">
                  <a:pos x="73" y="0"/>
                </a:cxn>
                <a:cxn ang="0">
                  <a:pos x="26" y="3"/>
                </a:cxn>
                <a:cxn ang="0">
                  <a:pos x="16" y="32"/>
                </a:cxn>
                <a:cxn ang="0">
                  <a:pos x="0" y="32"/>
                </a:cxn>
              </a:cxnLst>
              <a:rect l="0" t="0" r="r" b="b"/>
              <a:pathLst>
                <a:path w="93" h="67">
                  <a:moveTo>
                    <a:pt x="0" y="32"/>
                  </a:moveTo>
                  <a:lnTo>
                    <a:pt x="10" y="48"/>
                  </a:lnTo>
                  <a:lnTo>
                    <a:pt x="18" y="45"/>
                  </a:lnTo>
                  <a:lnTo>
                    <a:pt x="29" y="53"/>
                  </a:lnTo>
                  <a:lnTo>
                    <a:pt x="36" y="48"/>
                  </a:lnTo>
                  <a:lnTo>
                    <a:pt x="34" y="66"/>
                  </a:lnTo>
                  <a:lnTo>
                    <a:pt x="92" y="66"/>
                  </a:lnTo>
                  <a:lnTo>
                    <a:pt x="68" y="55"/>
                  </a:lnTo>
                  <a:lnTo>
                    <a:pt x="60" y="34"/>
                  </a:lnTo>
                  <a:lnTo>
                    <a:pt x="60" y="14"/>
                  </a:lnTo>
                  <a:lnTo>
                    <a:pt x="73" y="0"/>
                  </a:lnTo>
                  <a:lnTo>
                    <a:pt x="26" y="3"/>
                  </a:lnTo>
                  <a:lnTo>
                    <a:pt x="16" y="32"/>
                  </a:lnTo>
                  <a:lnTo>
                    <a:pt x="0" y="3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79" name="Freeform 679"/>
            <p:cNvSpPr/>
            <p:nvPr/>
          </p:nvSpPr>
          <p:spPr bwMode="auto">
            <a:xfrm>
              <a:off x="3206" y="1029"/>
              <a:ext cx="168" cy="96"/>
            </a:xfrm>
            <a:custGeom>
              <a:avLst/>
              <a:gdLst/>
              <a:ahLst/>
              <a:cxnLst>
                <a:cxn ang="0">
                  <a:pos x="0" y="94"/>
                </a:cxn>
                <a:cxn ang="0">
                  <a:pos x="21" y="94"/>
                </a:cxn>
                <a:cxn ang="0">
                  <a:pos x="5" y="105"/>
                </a:cxn>
                <a:cxn ang="0">
                  <a:pos x="44" y="110"/>
                </a:cxn>
                <a:cxn ang="0">
                  <a:pos x="44" y="97"/>
                </a:cxn>
                <a:cxn ang="0">
                  <a:pos x="58" y="97"/>
                </a:cxn>
                <a:cxn ang="0">
                  <a:pos x="44" y="92"/>
                </a:cxn>
                <a:cxn ang="0">
                  <a:pos x="60" y="94"/>
                </a:cxn>
                <a:cxn ang="0">
                  <a:pos x="58" y="82"/>
                </a:cxn>
                <a:cxn ang="0">
                  <a:pos x="66" y="87"/>
                </a:cxn>
                <a:cxn ang="0">
                  <a:pos x="73" y="82"/>
                </a:cxn>
                <a:cxn ang="0">
                  <a:pos x="68" y="74"/>
                </a:cxn>
                <a:cxn ang="0">
                  <a:pos x="92" y="74"/>
                </a:cxn>
                <a:cxn ang="0">
                  <a:pos x="84" y="66"/>
                </a:cxn>
                <a:cxn ang="0">
                  <a:pos x="97" y="66"/>
                </a:cxn>
                <a:cxn ang="0">
                  <a:pos x="100" y="55"/>
                </a:cxn>
                <a:cxn ang="0">
                  <a:pos x="215" y="21"/>
                </a:cxn>
                <a:cxn ang="0">
                  <a:pos x="226" y="8"/>
                </a:cxn>
                <a:cxn ang="0">
                  <a:pos x="202" y="0"/>
                </a:cxn>
                <a:cxn ang="0">
                  <a:pos x="155" y="18"/>
                </a:cxn>
                <a:cxn ang="0">
                  <a:pos x="108" y="18"/>
                </a:cxn>
                <a:cxn ang="0">
                  <a:pos x="58" y="50"/>
                </a:cxn>
                <a:cxn ang="0">
                  <a:pos x="29" y="53"/>
                </a:cxn>
                <a:cxn ang="0">
                  <a:pos x="29" y="66"/>
                </a:cxn>
                <a:cxn ang="0">
                  <a:pos x="42" y="66"/>
                </a:cxn>
                <a:cxn ang="0">
                  <a:pos x="26" y="71"/>
                </a:cxn>
                <a:cxn ang="0">
                  <a:pos x="34" y="76"/>
                </a:cxn>
                <a:cxn ang="0">
                  <a:pos x="21" y="82"/>
                </a:cxn>
                <a:cxn ang="0">
                  <a:pos x="34" y="87"/>
                </a:cxn>
                <a:cxn ang="0">
                  <a:pos x="0" y="94"/>
                </a:cxn>
              </a:cxnLst>
              <a:rect l="0" t="0" r="r" b="b"/>
              <a:pathLst>
                <a:path w="227" h="111">
                  <a:moveTo>
                    <a:pt x="0" y="94"/>
                  </a:moveTo>
                  <a:lnTo>
                    <a:pt x="21" y="94"/>
                  </a:lnTo>
                  <a:lnTo>
                    <a:pt x="5" y="105"/>
                  </a:lnTo>
                  <a:lnTo>
                    <a:pt x="44" y="110"/>
                  </a:lnTo>
                  <a:lnTo>
                    <a:pt x="44" y="97"/>
                  </a:lnTo>
                  <a:lnTo>
                    <a:pt x="58" y="97"/>
                  </a:lnTo>
                  <a:lnTo>
                    <a:pt x="44" y="92"/>
                  </a:lnTo>
                  <a:lnTo>
                    <a:pt x="60" y="94"/>
                  </a:lnTo>
                  <a:lnTo>
                    <a:pt x="58" y="82"/>
                  </a:lnTo>
                  <a:lnTo>
                    <a:pt x="66" y="87"/>
                  </a:lnTo>
                  <a:lnTo>
                    <a:pt x="73" y="82"/>
                  </a:lnTo>
                  <a:lnTo>
                    <a:pt x="68" y="74"/>
                  </a:lnTo>
                  <a:lnTo>
                    <a:pt x="92" y="74"/>
                  </a:lnTo>
                  <a:lnTo>
                    <a:pt x="84" y="66"/>
                  </a:lnTo>
                  <a:lnTo>
                    <a:pt x="97" y="66"/>
                  </a:lnTo>
                  <a:lnTo>
                    <a:pt x="100" y="55"/>
                  </a:lnTo>
                  <a:lnTo>
                    <a:pt x="215" y="21"/>
                  </a:lnTo>
                  <a:lnTo>
                    <a:pt x="226" y="8"/>
                  </a:lnTo>
                  <a:lnTo>
                    <a:pt x="202" y="0"/>
                  </a:lnTo>
                  <a:lnTo>
                    <a:pt x="155" y="18"/>
                  </a:lnTo>
                  <a:lnTo>
                    <a:pt x="108" y="18"/>
                  </a:lnTo>
                  <a:lnTo>
                    <a:pt x="58" y="50"/>
                  </a:lnTo>
                  <a:lnTo>
                    <a:pt x="29" y="53"/>
                  </a:lnTo>
                  <a:lnTo>
                    <a:pt x="29" y="66"/>
                  </a:lnTo>
                  <a:lnTo>
                    <a:pt x="42" y="66"/>
                  </a:lnTo>
                  <a:lnTo>
                    <a:pt x="26" y="71"/>
                  </a:lnTo>
                  <a:lnTo>
                    <a:pt x="34" y="76"/>
                  </a:lnTo>
                  <a:lnTo>
                    <a:pt x="21" y="82"/>
                  </a:lnTo>
                  <a:lnTo>
                    <a:pt x="34" y="87"/>
                  </a:lnTo>
                  <a:lnTo>
                    <a:pt x="0" y="9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0" name="Freeform 680"/>
            <p:cNvSpPr/>
            <p:nvPr/>
          </p:nvSpPr>
          <p:spPr bwMode="auto">
            <a:xfrm>
              <a:off x="3303" y="905"/>
              <a:ext cx="35" cy="21"/>
            </a:xfrm>
            <a:custGeom>
              <a:avLst/>
              <a:gdLst/>
              <a:ahLst/>
              <a:cxnLst>
                <a:cxn ang="0">
                  <a:pos x="0" y="15"/>
                </a:cxn>
                <a:cxn ang="0">
                  <a:pos x="11" y="23"/>
                </a:cxn>
                <a:cxn ang="0">
                  <a:pos x="45" y="12"/>
                </a:cxn>
                <a:cxn ang="0">
                  <a:pos x="24" y="0"/>
                </a:cxn>
                <a:cxn ang="0">
                  <a:pos x="0" y="15"/>
                </a:cxn>
              </a:cxnLst>
              <a:rect l="0" t="0" r="r" b="b"/>
              <a:pathLst>
                <a:path w="46" h="24">
                  <a:moveTo>
                    <a:pt x="0" y="15"/>
                  </a:moveTo>
                  <a:lnTo>
                    <a:pt x="11" y="23"/>
                  </a:lnTo>
                  <a:lnTo>
                    <a:pt x="45" y="12"/>
                  </a:lnTo>
                  <a:lnTo>
                    <a:pt x="24" y="0"/>
                  </a:lnTo>
                  <a:lnTo>
                    <a:pt x="0" y="1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1" name="Freeform 681"/>
            <p:cNvSpPr/>
            <p:nvPr/>
          </p:nvSpPr>
          <p:spPr bwMode="auto">
            <a:xfrm>
              <a:off x="3612" y="943"/>
              <a:ext cx="29" cy="14"/>
            </a:xfrm>
            <a:custGeom>
              <a:avLst/>
              <a:gdLst/>
              <a:ahLst/>
              <a:cxnLst>
                <a:cxn ang="0">
                  <a:pos x="0" y="0"/>
                </a:cxn>
                <a:cxn ang="0">
                  <a:pos x="21" y="10"/>
                </a:cxn>
                <a:cxn ang="0">
                  <a:pos x="13" y="16"/>
                </a:cxn>
                <a:cxn ang="0">
                  <a:pos x="29" y="10"/>
                </a:cxn>
                <a:cxn ang="0">
                  <a:pos x="39" y="5"/>
                </a:cxn>
                <a:cxn ang="0">
                  <a:pos x="0" y="0"/>
                </a:cxn>
              </a:cxnLst>
              <a:rect l="0" t="0" r="r" b="b"/>
              <a:pathLst>
                <a:path w="40" h="17">
                  <a:moveTo>
                    <a:pt x="0" y="0"/>
                  </a:moveTo>
                  <a:lnTo>
                    <a:pt x="21" y="10"/>
                  </a:lnTo>
                  <a:lnTo>
                    <a:pt x="13" y="16"/>
                  </a:lnTo>
                  <a:lnTo>
                    <a:pt x="29" y="10"/>
                  </a:lnTo>
                  <a:lnTo>
                    <a:pt x="39" y="5"/>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2" name="Freeform 682"/>
            <p:cNvSpPr/>
            <p:nvPr/>
          </p:nvSpPr>
          <p:spPr bwMode="auto">
            <a:xfrm>
              <a:off x="3615" y="910"/>
              <a:ext cx="72" cy="36"/>
            </a:xfrm>
            <a:custGeom>
              <a:avLst/>
              <a:gdLst/>
              <a:ahLst/>
              <a:cxnLst>
                <a:cxn ang="0">
                  <a:pos x="0" y="34"/>
                </a:cxn>
                <a:cxn ang="0">
                  <a:pos x="26" y="10"/>
                </a:cxn>
                <a:cxn ang="0">
                  <a:pos x="63" y="0"/>
                </a:cxn>
                <a:cxn ang="0">
                  <a:pos x="95" y="21"/>
                </a:cxn>
                <a:cxn ang="0">
                  <a:pos x="87" y="23"/>
                </a:cxn>
                <a:cxn ang="0">
                  <a:pos x="89" y="34"/>
                </a:cxn>
                <a:cxn ang="0">
                  <a:pos x="40" y="42"/>
                </a:cxn>
                <a:cxn ang="0">
                  <a:pos x="0" y="34"/>
                </a:cxn>
              </a:cxnLst>
              <a:rect l="0" t="0" r="r" b="b"/>
              <a:pathLst>
                <a:path w="96" h="43">
                  <a:moveTo>
                    <a:pt x="0" y="34"/>
                  </a:moveTo>
                  <a:lnTo>
                    <a:pt x="26" y="10"/>
                  </a:lnTo>
                  <a:lnTo>
                    <a:pt x="63" y="0"/>
                  </a:lnTo>
                  <a:lnTo>
                    <a:pt x="95" y="21"/>
                  </a:lnTo>
                  <a:lnTo>
                    <a:pt x="87" y="23"/>
                  </a:lnTo>
                  <a:lnTo>
                    <a:pt x="89" y="34"/>
                  </a:lnTo>
                  <a:lnTo>
                    <a:pt x="40" y="42"/>
                  </a:lnTo>
                  <a:lnTo>
                    <a:pt x="0" y="3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3" name="Freeform 683"/>
            <p:cNvSpPr/>
            <p:nvPr/>
          </p:nvSpPr>
          <p:spPr bwMode="auto">
            <a:xfrm>
              <a:off x="3633" y="940"/>
              <a:ext cx="79" cy="41"/>
            </a:xfrm>
            <a:custGeom>
              <a:avLst/>
              <a:gdLst/>
              <a:ahLst/>
              <a:cxnLst>
                <a:cxn ang="0">
                  <a:pos x="0" y="21"/>
                </a:cxn>
                <a:cxn ang="0">
                  <a:pos x="16" y="24"/>
                </a:cxn>
                <a:cxn ang="0">
                  <a:pos x="31" y="40"/>
                </a:cxn>
                <a:cxn ang="0">
                  <a:pos x="42" y="35"/>
                </a:cxn>
                <a:cxn ang="0">
                  <a:pos x="87" y="47"/>
                </a:cxn>
                <a:cxn ang="0">
                  <a:pos x="97" y="42"/>
                </a:cxn>
                <a:cxn ang="0">
                  <a:pos x="89" y="29"/>
                </a:cxn>
                <a:cxn ang="0">
                  <a:pos x="97" y="32"/>
                </a:cxn>
                <a:cxn ang="0">
                  <a:pos x="105" y="11"/>
                </a:cxn>
                <a:cxn ang="0">
                  <a:pos x="81" y="3"/>
                </a:cxn>
                <a:cxn ang="0">
                  <a:pos x="58" y="13"/>
                </a:cxn>
                <a:cxn ang="0">
                  <a:pos x="76" y="8"/>
                </a:cxn>
                <a:cxn ang="0">
                  <a:pos x="68" y="0"/>
                </a:cxn>
                <a:cxn ang="0">
                  <a:pos x="31" y="3"/>
                </a:cxn>
                <a:cxn ang="0">
                  <a:pos x="0" y="21"/>
                </a:cxn>
              </a:cxnLst>
              <a:rect l="0" t="0" r="r" b="b"/>
              <a:pathLst>
                <a:path w="106" h="48">
                  <a:moveTo>
                    <a:pt x="0" y="21"/>
                  </a:moveTo>
                  <a:lnTo>
                    <a:pt x="16" y="24"/>
                  </a:lnTo>
                  <a:lnTo>
                    <a:pt x="31" y="40"/>
                  </a:lnTo>
                  <a:lnTo>
                    <a:pt x="42" y="35"/>
                  </a:lnTo>
                  <a:lnTo>
                    <a:pt x="87" y="47"/>
                  </a:lnTo>
                  <a:lnTo>
                    <a:pt x="97" y="42"/>
                  </a:lnTo>
                  <a:lnTo>
                    <a:pt x="89" y="29"/>
                  </a:lnTo>
                  <a:lnTo>
                    <a:pt x="97" y="32"/>
                  </a:lnTo>
                  <a:lnTo>
                    <a:pt x="105" y="11"/>
                  </a:lnTo>
                  <a:lnTo>
                    <a:pt x="81" y="3"/>
                  </a:lnTo>
                  <a:lnTo>
                    <a:pt x="58" y="13"/>
                  </a:lnTo>
                  <a:lnTo>
                    <a:pt x="76" y="8"/>
                  </a:lnTo>
                  <a:lnTo>
                    <a:pt x="68" y="0"/>
                  </a:lnTo>
                  <a:lnTo>
                    <a:pt x="31" y="3"/>
                  </a:lnTo>
                  <a:lnTo>
                    <a:pt x="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4" name="Freeform 684"/>
            <p:cNvSpPr/>
            <p:nvPr/>
          </p:nvSpPr>
          <p:spPr bwMode="auto">
            <a:xfrm>
              <a:off x="3704" y="963"/>
              <a:ext cx="66" cy="41"/>
            </a:xfrm>
            <a:custGeom>
              <a:avLst/>
              <a:gdLst/>
              <a:ahLst/>
              <a:cxnLst>
                <a:cxn ang="0">
                  <a:pos x="0" y="39"/>
                </a:cxn>
                <a:cxn ang="0">
                  <a:pos x="10" y="47"/>
                </a:cxn>
                <a:cxn ang="0">
                  <a:pos x="81" y="36"/>
                </a:cxn>
                <a:cxn ang="0">
                  <a:pos x="88" y="20"/>
                </a:cxn>
                <a:cxn ang="0">
                  <a:pos x="68" y="8"/>
                </a:cxn>
                <a:cxn ang="0">
                  <a:pos x="52" y="13"/>
                </a:cxn>
                <a:cxn ang="0">
                  <a:pos x="54" y="2"/>
                </a:cxn>
                <a:cxn ang="0">
                  <a:pos x="41" y="0"/>
                </a:cxn>
                <a:cxn ang="0">
                  <a:pos x="10" y="34"/>
                </a:cxn>
                <a:cxn ang="0">
                  <a:pos x="0" y="39"/>
                </a:cxn>
              </a:cxnLst>
              <a:rect l="0" t="0" r="r" b="b"/>
              <a:pathLst>
                <a:path w="89" h="48">
                  <a:moveTo>
                    <a:pt x="0" y="39"/>
                  </a:moveTo>
                  <a:lnTo>
                    <a:pt x="10" y="47"/>
                  </a:lnTo>
                  <a:lnTo>
                    <a:pt x="81" y="36"/>
                  </a:lnTo>
                  <a:lnTo>
                    <a:pt x="88" y="20"/>
                  </a:lnTo>
                  <a:lnTo>
                    <a:pt x="68" y="8"/>
                  </a:lnTo>
                  <a:lnTo>
                    <a:pt x="52" y="13"/>
                  </a:lnTo>
                  <a:lnTo>
                    <a:pt x="54" y="2"/>
                  </a:lnTo>
                  <a:lnTo>
                    <a:pt x="41" y="0"/>
                  </a:lnTo>
                  <a:lnTo>
                    <a:pt x="10" y="34"/>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5" name="Freeform 685"/>
            <p:cNvSpPr/>
            <p:nvPr/>
          </p:nvSpPr>
          <p:spPr bwMode="auto">
            <a:xfrm>
              <a:off x="4109" y="1047"/>
              <a:ext cx="75" cy="40"/>
            </a:xfrm>
            <a:custGeom>
              <a:avLst/>
              <a:gdLst/>
              <a:ahLst/>
              <a:cxnLst>
                <a:cxn ang="0">
                  <a:pos x="0" y="27"/>
                </a:cxn>
                <a:cxn ang="0">
                  <a:pos x="22" y="3"/>
                </a:cxn>
                <a:cxn ang="0">
                  <a:pos x="34" y="0"/>
                </a:cxn>
                <a:cxn ang="0">
                  <a:pos x="58" y="19"/>
                </a:cxn>
                <a:cxn ang="0">
                  <a:pos x="61" y="5"/>
                </a:cxn>
                <a:cxn ang="0">
                  <a:pos x="87" y="16"/>
                </a:cxn>
                <a:cxn ang="0">
                  <a:pos x="82" y="32"/>
                </a:cxn>
                <a:cxn ang="0">
                  <a:pos x="100" y="37"/>
                </a:cxn>
                <a:cxn ang="0">
                  <a:pos x="50" y="42"/>
                </a:cxn>
                <a:cxn ang="0">
                  <a:pos x="42" y="34"/>
                </a:cxn>
                <a:cxn ang="0">
                  <a:pos x="34" y="45"/>
                </a:cxn>
                <a:cxn ang="0">
                  <a:pos x="0" y="27"/>
                </a:cxn>
              </a:cxnLst>
              <a:rect l="0" t="0" r="r" b="b"/>
              <a:pathLst>
                <a:path w="101" h="46">
                  <a:moveTo>
                    <a:pt x="0" y="27"/>
                  </a:moveTo>
                  <a:lnTo>
                    <a:pt x="22" y="3"/>
                  </a:lnTo>
                  <a:lnTo>
                    <a:pt x="34" y="0"/>
                  </a:lnTo>
                  <a:lnTo>
                    <a:pt x="58" y="19"/>
                  </a:lnTo>
                  <a:lnTo>
                    <a:pt x="61" y="5"/>
                  </a:lnTo>
                  <a:lnTo>
                    <a:pt x="87" y="16"/>
                  </a:lnTo>
                  <a:lnTo>
                    <a:pt x="82" y="32"/>
                  </a:lnTo>
                  <a:lnTo>
                    <a:pt x="100" y="37"/>
                  </a:lnTo>
                  <a:lnTo>
                    <a:pt x="50" y="42"/>
                  </a:lnTo>
                  <a:lnTo>
                    <a:pt x="42" y="34"/>
                  </a:lnTo>
                  <a:lnTo>
                    <a:pt x="34" y="45"/>
                  </a:lnTo>
                  <a:lnTo>
                    <a:pt x="0" y="2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6" name="Freeform 686"/>
            <p:cNvSpPr/>
            <p:nvPr/>
          </p:nvSpPr>
          <p:spPr bwMode="auto">
            <a:xfrm>
              <a:off x="4159" y="1050"/>
              <a:ext cx="49" cy="28"/>
            </a:xfrm>
            <a:custGeom>
              <a:avLst/>
              <a:gdLst/>
              <a:ahLst/>
              <a:cxnLst>
                <a:cxn ang="0">
                  <a:pos x="0" y="0"/>
                </a:cxn>
                <a:cxn ang="0">
                  <a:pos x="21" y="10"/>
                </a:cxn>
                <a:cxn ang="0">
                  <a:pos x="13" y="21"/>
                </a:cxn>
                <a:cxn ang="0">
                  <a:pos x="26" y="31"/>
                </a:cxn>
                <a:cxn ang="0">
                  <a:pos x="44" y="31"/>
                </a:cxn>
                <a:cxn ang="0">
                  <a:pos x="63" y="18"/>
                </a:cxn>
                <a:cxn ang="0">
                  <a:pos x="0" y="0"/>
                </a:cxn>
              </a:cxnLst>
              <a:rect l="0" t="0" r="r" b="b"/>
              <a:pathLst>
                <a:path w="64" h="32">
                  <a:moveTo>
                    <a:pt x="0" y="0"/>
                  </a:moveTo>
                  <a:lnTo>
                    <a:pt x="21" y="10"/>
                  </a:lnTo>
                  <a:lnTo>
                    <a:pt x="13" y="21"/>
                  </a:lnTo>
                  <a:lnTo>
                    <a:pt x="26" y="31"/>
                  </a:lnTo>
                  <a:lnTo>
                    <a:pt x="44" y="31"/>
                  </a:lnTo>
                  <a:lnTo>
                    <a:pt x="63" y="18"/>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7" name="Freeform 687"/>
            <p:cNvSpPr/>
            <p:nvPr/>
          </p:nvSpPr>
          <p:spPr bwMode="auto">
            <a:xfrm>
              <a:off x="4164" y="1503"/>
              <a:ext cx="33" cy="138"/>
            </a:xfrm>
            <a:custGeom>
              <a:avLst/>
              <a:gdLst/>
              <a:ahLst/>
              <a:cxnLst>
                <a:cxn ang="0">
                  <a:pos x="0" y="39"/>
                </a:cxn>
                <a:cxn ang="0">
                  <a:pos x="8" y="61"/>
                </a:cxn>
                <a:cxn ang="0">
                  <a:pos x="8" y="160"/>
                </a:cxn>
                <a:cxn ang="0">
                  <a:pos x="16" y="147"/>
                </a:cxn>
                <a:cxn ang="0">
                  <a:pos x="29" y="157"/>
                </a:cxn>
                <a:cxn ang="0">
                  <a:pos x="16" y="128"/>
                </a:cxn>
                <a:cxn ang="0">
                  <a:pos x="24" y="102"/>
                </a:cxn>
                <a:cxn ang="0">
                  <a:pos x="44" y="110"/>
                </a:cxn>
                <a:cxn ang="0">
                  <a:pos x="24" y="55"/>
                </a:cxn>
                <a:cxn ang="0">
                  <a:pos x="16" y="0"/>
                </a:cxn>
                <a:cxn ang="0">
                  <a:pos x="0" y="39"/>
                </a:cxn>
              </a:cxnLst>
              <a:rect l="0" t="0" r="r" b="b"/>
              <a:pathLst>
                <a:path w="45" h="161">
                  <a:moveTo>
                    <a:pt x="0" y="39"/>
                  </a:moveTo>
                  <a:lnTo>
                    <a:pt x="8" y="61"/>
                  </a:lnTo>
                  <a:lnTo>
                    <a:pt x="8" y="160"/>
                  </a:lnTo>
                  <a:lnTo>
                    <a:pt x="16" y="147"/>
                  </a:lnTo>
                  <a:lnTo>
                    <a:pt x="29" y="157"/>
                  </a:lnTo>
                  <a:lnTo>
                    <a:pt x="16" y="128"/>
                  </a:lnTo>
                  <a:lnTo>
                    <a:pt x="24" y="102"/>
                  </a:lnTo>
                  <a:lnTo>
                    <a:pt x="44" y="110"/>
                  </a:lnTo>
                  <a:lnTo>
                    <a:pt x="24" y="55"/>
                  </a:lnTo>
                  <a:lnTo>
                    <a:pt x="16" y="0"/>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8" name="Freeform 688"/>
            <p:cNvSpPr/>
            <p:nvPr/>
          </p:nvSpPr>
          <p:spPr bwMode="auto">
            <a:xfrm>
              <a:off x="4213" y="1066"/>
              <a:ext cx="51" cy="18"/>
            </a:xfrm>
            <a:custGeom>
              <a:avLst/>
              <a:gdLst/>
              <a:ahLst/>
              <a:cxnLst>
                <a:cxn ang="0">
                  <a:pos x="0" y="0"/>
                </a:cxn>
                <a:cxn ang="0">
                  <a:pos x="10" y="13"/>
                </a:cxn>
                <a:cxn ang="0">
                  <a:pos x="42" y="21"/>
                </a:cxn>
                <a:cxn ang="0">
                  <a:pos x="68" y="16"/>
                </a:cxn>
                <a:cxn ang="0">
                  <a:pos x="0" y="0"/>
                </a:cxn>
              </a:cxnLst>
              <a:rect l="0" t="0" r="r" b="b"/>
              <a:pathLst>
                <a:path w="69" h="22">
                  <a:moveTo>
                    <a:pt x="0" y="0"/>
                  </a:moveTo>
                  <a:lnTo>
                    <a:pt x="10" y="13"/>
                  </a:lnTo>
                  <a:lnTo>
                    <a:pt x="42" y="21"/>
                  </a:lnTo>
                  <a:lnTo>
                    <a:pt x="68" y="16"/>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89" name="Freeform 689"/>
            <p:cNvSpPr/>
            <p:nvPr/>
          </p:nvSpPr>
          <p:spPr bwMode="auto">
            <a:xfrm>
              <a:off x="2523" y="1676"/>
              <a:ext cx="135" cy="113"/>
            </a:xfrm>
            <a:custGeom>
              <a:avLst/>
              <a:gdLst/>
              <a:ahLst/>
              <a:cxnLst>
                <a:cxn ang="0">
                  <a:pos x="0" y="11"/>
                </a:cxn>
                <a:cxn ang="0">
                  <a:pos x="8" y="34"/>
                </a:cxn>
                <a:cxn ang="0">
                  <a:pos x="45" y="36"/>
                </a:cxn>
                <a:cxn ang="0">
                  <a:pos x="26" y="73"/>
                </a:cxn>
                <a:cxn ang="0">
                  <a:pos x="26" y="112"/>
                </a:cxn>
                <a:cxn ang="0">
                  <a:pos x="55" y="131"/>
                </a:cxn>
                <a:cxn ang="0">
                  <a:pos x="105" y="121"/>
                </a:cxn>
                <a:cxn ang="0">
                  <a:pos x="136" y="87"/>
                </a:cxn>
                <a:cxn ang="0">
                  <a:pos x="131" y="76"/>
                </a:cxn>
                <a:cxn ang="0">
                  <a:pos x="147" y="50"/>
                </a:cxn>
                <a:cxn ang="0">
                  <a:pos x="181" y="34"/>
                </a:cxn>
                <a:cxn ang="0">
                  <a:pos x="181" y="23"/>
                </a:cxn>
                <a:cxn ang="0">
                  <a:pos x="160" y="23"/>
                </a:cxn>
                <a:cxn ang="0">
                  <a:pos x="155" y="21"/>
                </a:cxn>
                <a:cxn ang="0">
                  <a:pos x="107" y="5"/>
                </a:cxn>
                <a:cxn ang="0">
                  <a:pos x="16" y="0"/>
                </a:cxn>
                <a:cxn ang="0">
                  <a:pos x="0" y="11"/>
                </a:cxn>
              </a:cxnLst>
              <a:rect l="0" t="0" r="r" b="b"/>
              <a:pathLst>
                <a:path w="182" h="132">
                  <a:moveTo>
                    <a:pt x="0" y="11"/>
                  </a:moveTo>
                  <a:lnTo>
                    <a:pt x="8" y="34"/>
                  </a:lnTo>
                  <a:lnTo>
                    <a:pt x="45" y="36"/>
                  </a:lnTo>
                  <a:lnTo>
                    <a:pt x="26" y="73"/>
                  </a:lnTo>
                  <a:lnTo>
                    <a:pt x="26" y="112"/>
                  </a:lnTo>
                  <a:lnTo>
                    <a:pt x="55" y="131"/>
                  </a:lnTo>
                  <a:lnTo>
                    <a:pt x="105" y="121"/>
                  </a:lnTo>
                  <a:lnTo>
                    <a:pt x="136" y="87"/>
                  </a:lnTo>
                  <a:lnTo>
                    <a:pt x="131" y="76"/>
                  </a:lnTo>
                  <a:lnTo>
                    <a:pt x="147" y="50"/>
                  </a:lnTo>
                  <a:lnTo>
                    <a:pt x="181" y="34"/>
                  </a:lnTo>
                  <a:lnTo>
                    <a:pt x="181" y="23"/>
                  </a:lnTo>
                  <a:lnTo>
                    <a:pt x="160" y="23"/>
                  </a:lnTo>
                  <a:lnTo>
                    <a:pt x="155" y="21"/>
                  </a:lnTo>
                  <a:lnTo>
                    <a:pt x="107" y="5"/>
                  </a:lnTo>
                  <a:lnTo>
                    <a:pt x="16" y="0"/>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0" name="Freeform 690"/>
            <p:cNvSpPr/>
            <p:nvPr/>
          </p:nvSpPr>
          <p:spPr bwMode="auto">
            <a:xfrm>
              <a:off x="1988" y="2188"/>
              <a:ext cx="45" cy="51"/>
            </a:xfrm>
            <a:custGeom>
              <a:avLst/>
              <a:gdLst/>
              <a:ahLst/>
              <a:cxnLst>
                <a:cxn ang="0">
                  <a:pos x="0" y="27"/>
                </a:cxn>
                <a:cxn ang="0">
                  <a:pos x="18" y="0"/>
                </a:cxn>
                <a:cxn ang="0">
                  <a:pos x="60" y="3"/>
                </a:cxn>
                <a:cxn ang="0">
                  <a:pos x="55" y="53"/>
                </a:cxn>
                <a:cxn ang="0">
                  <a:pos x="26" y="58"/>
                </a:cxn>
                <a:cxn ang="0">
                  <a:pos x="0" y="27"/>
                </a:cxn>
              </a:cxnLst>
              <a:rect l="0" t="0" r="r" b="b"/>
              <a:pathLst>
                <a:path w="61" h="59">
                  <a:moveTo>
                    <a:pt x="0" y="27"/>
                  </a:moveTo>
                  <a:lnTo>
                    <a:pt x="18" y="0"/>
                  </a:lnTo>
                  <a:lnTo>
                    <a:pt x="60" y="3"/>
                  </a:lnTo>
                  <a:lnTo>
                    <a:pt x="55" y="53"/>
                  </a:lnTo>
                  <a:lnTo>
                    <a:pt x="26" y="58"/>
                  </a:lnTo>
                  <a:lnTo>
                    <a:pt x="0" y="2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1" name="Freeform 691"/>
            <p:cNvSpPr/>
            <p:nvPr/>
          </p:nvSpPr>
          <p:spPr bwMode="auto">
            <a:xfrm>
              <a:off x="3007" y="1772"/>
              <a:ext cx="77" cy="70"/>
            </a:xfrm>
            <a:custGeom>
              <a:avLst/>
              <a:gdLst/>
              <a:ahLst/>
              <a:cxnLst>
                <a:cxn ang="0">
                  <a:pos x="0" y="76"/>
                </a:cxn>
                <a:cxn ang="0">
                  <a:pos x="3" y="69"/>
                </a:cxn>
                <a:cxn ang="0">
                  <a:pos x="21" y="51"/>
                </a:cxn>
                <a:cxn ang="0">
                  <a:pos x="10" y="43"/>
                </a:cxn>
                <a:cxn ang="0">
                  <a:pos x="10" y="19"/>
                </a:cxn>
                <a:cxn ang="0">
                  <a:pos x="21" y="6"/>
                </a:cxn>
                <a:cxn ang="0">
                  <a:pos x="105" y="0"/>
                </a:cxn>
                <a:cxn ang="0">
                  <a:pos x="89" y="11"/>
                </a:cxn>
                <a:cxn ang="0">
                  <a:pos x="86" y="45"/>
                </a:cxn>
                <a:cxn ang="0">
                  <a:pos x="49" y="66"/>
                </a:cxn>
                <a:cxn ang="0">
                  <a:pos x="18" y="82"/>
                </a:cxn>
                <a:cxn ang="0">
                  <a:pos x="0" y="76"/>
                </a:cxn>
              </a:cxnLst>
              <a:rect l="0" t="0" r="r" b="b"/>
              <a:pathLst>
                <a:path w="106" h="83">
                  <a:moveTo>
                    <a:pt x="0" y="76"/>
                  </a:moveTo>
                  <a:lnTo>
                    <a:pt x="3" y="69"/>
                  </a:lnTo>
                  <a:lnTo>
                    <a:pt x="21" y="51"/>
                  </a:lnTo>
                  <a:lnTo>
                    <a:pt x="10" y="43"/>
                  </a:lnTo>
                  <a:lnTo>
                    <a:pt x="10" y="19"/>
                  </a:lnTo>
                  <a:lnTo>
                    <a:pt x="21" y="6"/>
                  </a:lnTo>
                  <a:lnTo>
                    <a:pt x="105" y="0"/>
                  </a:lnTo>
                  <a:lnTo>
                    <a:pt x="89" y="11"/>
                  </a:lnTo>
                  <a:lnTo>
                    <a:pt x="86" y="45"/>
                  </a:lnTo>
                  <a:lnTo>
                    <a:pt x="49" y="66"/>
                  </a:lnTo>
                  <a:lnTo>
                    <a:pt x="18" y="82"/>
                  </a:lnTo>
                  <a:lnTo>
                    <a:pt x="0" y="7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2" name="Freeform 692"/>
            <p:cNvSpPr/>
            <p:nvPr/>
          </p:nvSpPr>
          <p:spPr bwMode="auto">
            <a:xfrm>
              <a:off x="3177" y="1929"/>
              <a:ext cx="57" cy="44"/>
            </a:xfrm>
            <a:custGeom>
              <a:avLst/>
              <a:gdLst/>
              <a:ahLst/>
              <a:cxnLst>
                <a:cxn ang="0">
                  <a:pos x="0" y="21"/>
                </a:cxn>
                <a:cxn ang="0">
                  <a:pos x="5" y="19"/>
                </a:cxn>
                <a:cxn ang="0">
                  <a:pos x="12" y="29"/>
                </a:cxn>
                <a:cxn ang="0">
                  <a:pos x="41" y="29"/>
                </a:cxn>
                <a:cxn ang="0">
                  <a:pos x="73" y="0"/>
                </a:cxn>
                <a:cxn ang="0">
                  <a:pos x="76" y="16"/>
                </a:cxn>
                <a:cxn ang="0">
                  <a:pos x="68" y="16"/>
                </a:cxn>
                <a:cxn ang="0">
                  <a:pos x="73" y="29"/>
                </a:cxn>
                <a:cxn ang="0">
                  <a:pos x="63" y="50"/>
                </a:cxn>
                <a:cxn ang="0">
                  <a:pos x="15" y="47"/>
                </a:cxn>
                <a:cxn ang="0">
                  <a:pos x="0" y="21"/>
                </a:cxn>
              </a:cxnLst>
              <a:rect l="0" t="0" r="r" b="b"/>
              <a:pathLst>
                <a:path w="77" h="51">
                  <a:moveTo>
                    <a:pt x="0" y="21"/>
                  </a:moveTo>
                  <a:lnTo>
                    <a:pt x="5" y="19"/>
                  </a:lnTo>
                  <a:lnTo>
                    <a:pt x="12" y="29"/>
                  </a:lnTo>
                  <a:lnTo>
                    <a:pt x="41" y="29"/>
                  </a:lnTo>
                  <a:lnTo>
                    <a:pt x="73" y="0"/>
                  </a:lnTo>
                  <a:lnTo>
                    <a:pt x="76" y="16"/>
                  </a:lnTo>
                  <a:lnTo>
                    <a:pt x="68" y="16"/>
                  </a:lnTo>
                  <a:lnTo>
                    <a:pt x="73" y="29"/>
                  </a:lnTo>
                  <a:lnTo>
                    <a:pt x="63" y="50"/>
                  </a:lnTo>
                  <a:lnTo>
                    <a:pt x="15" y="47"/>
                  </a:lnTo>
                  <a:lnTo>
                    <a:pt x="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3" name="Freeform 693"/>
            <p:cNvSpPr/>
            <p:nvPr/>
          </p:nvSpPr>
          <p:spPr bwMode="auto">
            <a:xfrm>
              <a:off x="2701" y="1775"/>
              <a:ext cx="43" cy="97"/>
            </a:xfrm>
            <a:custGeom>
              <a:avLst/>
              <a:gdLst/>
              <a:ahLst/>
              <a:cxnLst>
                <a:cxn ang="0">
                  <a:pos x="0" y="50"/>
                </a:cxn>
                <a:cxn ang="0">
                  <a:pos x="13" y="42"/>
                </a:cxn>
                <a:cxn ang="0">
                  <a:pos x="21" y="3"/>
                </a:cxn>
                <a:cxn ang="0">
                  <a:pos x="55" y="0"/>
                </a:cxn>
                <a:cxn ang="0">
                  <a:pos x="47" y="14"/>
                </a:cxn>
                <a:cxn ang="0">
                  <a:pos x="55" y="31"/>
                </a:cxn>
                <a:cxn ang="0">
                  <a:pos x="39" y="50"/>
                </a:cxn>
                <a:cxn ang="0">
                  <a:pos x="58" y="66"/>
                </a:cxn>
                <a:cxn ang="0">
                  <a:pos x="32" y="113"/>
                </a:cxn>
                <a:cxn ang="0">
                  <a:pos x="27" y="82"/>
                </a:cxn>
                <a:cxn ang="0">
                  <a:pos x="0" y="50"/>
                </a:cxn>
              </a:cxnLst>
              <a:rect l="0" t="0" r="r" b="b"/>
              <a:pathLst>
                <a:path w="59" h="114">
                  <a:moveTo>
                    <a:pt x="0" y="50"/>
                  </a:moveTo>
                  <a:lnTo>
                    <a:pt x="13" y="42"/>
                  </a:lnTo>
                  <a:lnTo>
                    <a:pt x="21" y="3"/>
                  </a:lnTo>
                  <a:lnTo>
                    <a:pt x="55" y="0"/>
                  </a:lnTo>
                  <a:lnTo>
                    <a:pt x="47" y="14"/>
                  </a:lnTo>
                  <a:lnTo>
                    <a:pt x="55" y="31"/>
                  </a:lnTo>
                  <a:lnTo>
                    <a:pt x="39" y="50"/>
                  </a:lnTo>
                  <a:lnTo>
                    <a:pt x="58" y="66"/>
                  </a:lnTo>
                  <a:lnTo>
                    <a:pt x="32" y="113"/>
                  </a:lnTo>
                  <a:lnTo>
                    <a:pt x="27" y="82"/>
                  </a:lnTo>
                  <a:lnTo>
                    <a:pt x="0" y="5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4" name="Freeform 694"/>
            <p:cNvSpPr/>
            <p:nvPr/>
          </p:nvSpPr>
          <p:spPr bwMode="auto">
            <a:xfrm>
              <a:off x="2904" y="1702"/>
              <a:ext cx="33" cy="29"/>
            </a:xfrm>
            <a:custGeom>
              <a:avLst/>
              <a:gdLst/>
              <a:ahLst/>
              <a:cxnLst>
                <a:cxn ang="0">
                  <a:pos x="0" y="21"/>
                </a:cxn>
                <a:cxn ang="0">
                  <a:pos x="6" y="3"/>
                </a:cxn>
                <a:cxn ang="0">
                  <a:pos x="29" y="0"/>
                </a:cxn>
                <a:cxn ang="0">
                  <a:pos x="42" y="16"/>
                </a:cxn>
                <a:cxn ang="0">
                  <a:pos x="22" y="16"/>
                </a:cxn>
                <a:cxn ang="0">
                  <a:pos x="3" y="32"/>
                </a:cxn>
                <a:cxn ang="0">
                  <a:pos x="11" y="21"/>
                </a:cxn>
                <a:cxn ang="0">
                  <a:pos x="0" y="21"/>
                </a:cxn>
              </a:cxnLst>
              <a:rect l="0" t="0" r="r" b="b"/>
              <a:pathLst>
                <a:path w="43" h="33">
                  <a:moveTo>
                    <a:pt x="0" y="21"/>
                  </a:moveTo>
                  <a:lnTo>
                    <a:pt x="6" y="3"/>
                  </a:lnTo>
                  <a:lnTo>
                    <a:pt x="29" y="0"/>
                  </a:lnTo>
                  <a:lnTo>
                    <a:pt x="42" y="16"/>
                  </a:lnTo>
                  <a:lnTo>
                    <a:pt x="22" y="16"/>
                  </a:lnTo>
                  <a:lnTo>
                    <a:pt x="3" y="32"/>
                  </a:lnTo>
                  <a:lnTo>
                    <a:pt x="11" y="21"/>
                  </a:lnTo>
                  <a:lnTo>
                    <a:pt x="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5" name="Freeform 695"/>
            <p:cNvSpPr/>
            <p:nvPr/>
          </p:nvSpPr>
          <p:spPr bwMode="auto">
            <a:xfrm>
              <a:off x="2907" y="1701"/>
              <a:ext cx="203" cy="88"/>
            </a:xfrm>
            <a:custGeom>
              <a:avLst/>
              <a:gdLst/>
              <a:ahLst/>
              <a:cxnLst>
                <a:cxn ang="0">
                  <a:pos x="0" y="36"/>
                </a:cxn>
                <a:cxn ang="0">
                  <a:pos x="13" y="63"/>
                </a:cxn>
                <a:cxn ang="0">
                  <a:pos x="3" y="63"/>
                </a:cxn>
                <a:cxn ang="0">
                  <a:pos x="13" y="70"/>
                </a:cxn>
                <a:cxn ang="0">
                  <a:pos x="19" y="86"/>
                </a:cxn>
                <a:cxn ang="0">
                  <a:pos x="31" y="86"/>
                </a:cxn>
                <a:cxn ang="0">
                  <a:pos x="19" y="92"/>
                </a:cxn>
                <a:cxn ang="0">
                  <a:pos x="37" y="89"/>
                </a:cxn>
                <a:cxn ang="0">
                  <a:pos x="53" y="100"/>
                </a:cxn>
                <a:cxn ang="0">
                  <a:pos x="71" y="89"/>
                </a:cxn>
                <a:cxn ang="0">
                  <a:pos x="97" y="102"/>
                </a:cxn>
                <a:cxn ang="0">
                  <a:pos x="147" y="89"/>
                </a:cxn>
                <a:cxn ang="0">
                  <a:pos x="144" y="102"/>
                </a:cxn>
                <a:cxn ang="0">
                  <a:pos x="155" y="89"/>
                </a:cxn>
                <a:cxn ang="0">
                  <a:pos x="239" y="83"/>
                </a:cxn>
                <a:cxn ang="0">
                  <a:pos x="273" y="81"/>
                </a:cxn>
                <a:cxn ang="0">
                  <a:pos x="265" y="47"/>
                </a:cxn>
                <a:cxn ang="0">
                  <a:pos x="270" y="39"/>
                </a:cxn>
                <a:cxn ang="0">
                  <a:pos x="244" y="7"/>
                </a:cxn>
                <a:cxn ang="0">
                  <a:pos x="225" y="7"/>
                </a:cxn>
                <a:cxn ang="0">
                  <a:pos x="173" y="18"/>
                </a:cxn>
                <a:cxn ang="0">
                  <a:pos x="131" y="0"/>
                </a:cxn>
                <a:cxn ang="0">
                  <a:pos x="107" y="0"/>
                </a:cxn>
                <a:cxn ang="0">
                  <a:pos x="73" y="18"/>
                </a:cxn>
                <a:cxn ang="0">
                  <a:pos x="45" y="13"/>
                </a:cxn>
                <a:cxn ang="0">
                  <a:pos x="53" y="21"/>
                </a:cxn>
                <a:cxn ang="0">
                  <a:pos x="0" y="36"/>
                </a:cxn>
              </a:cxnLst>
              <a:rect l="0" t="0" r="r" b="b"/>
              <a:pathLst>
                <a:path w="274" h="103">
                  <a:moveTo>
                    <a:pt x="0" y="36"/>
                  </a:moveTo>
                  <a:lnTo>
                    <a:pt x="13" y="63"/>
                  </a:lnTo>
                  <a:lnTo>
                    <a:pt x="3" y="63"/>
                  </a:lnTo>
                  <a:lnTo>
                    <a:pt x="13" y="70"/>
                  </a:lnTo>
                  <a:lnTo>
                    <a:pt x="19" y="86"/>
                  </a:lnTo>
                  <a:lnTo>
                    <a:pt x="31" y="86"/>
                  </a:lnTo>
                  <a:lnTo>
                    <a:pt x="19" y="92"/>
                  </a:lnTo>
                  <a:lnTo>
                    <a:pt x="37" y="89"/>
                  </a:lnTo>
                  <a:lnTo>
                    <a:pt x="53" y="100"/>
                  </a:lnTo>
                  <a:lnTo>
                    <a:pt x="71" y="89"/>
                  </a:lnTo>
                  <a:lnTo>
                    <a:pt x="97" y="102"/>
                  </a:lnTo>
                  <a:lnTo>
                    <a:pt x="147" y="89"/>
                  </a:lnTo>
                  <a:lnTo>
                    <a:pt x="144" y="102"/>
                  </a:lnTo>
                  <a:lnTo>
                    <a:pt x="155" y="89"/>
                  </a:lnTo>
                  <a:lnTo>
                    <a:pt x="239" y="83"/>
                  </a:lnTo>
                  <a:lnTo>
                    <a:pt x="273" y="81"/>
                  </a:lnTo>
                  <a:lnTo>
                    <a:pt x="265" y="47"/>
                  </a:lnTo>
                  <a:lnTo>
                    <a:pt x="270" y="39"/>
                  </a:lnTo>
                  <a:lnTo>
                    <a:pt x="244" y="7"/>
                  </a:lnTo>
                  <a:lnTo>
                    <a:pt x="225" y="7"/>
                  </a:lnTo>
                  <a:lnTo>
                    <a:pt x="173" y="18"/>
                  </a:lnTo>
                  <a:lnTo>
                    <a:pt x="131" y="0"/>
                  </a:lnTo>
                  <a:lnTo>
                    <a:pt x="107" y="0"/>
                  </a:lnTo>
                  <a:lnTo>
                    <a:pt x="73" y="18"/>
                  </a:lnTo>
                  <a:lnTo>
                    <a:pt x="45" y="13"/>
                  </a:lnTo>
                  <a:lnTo>
                    <a:pt x="53" y="21"/>
                  </a:lnTo>
                  <a:lnTo>
                    <a:pt x="0" y="3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6" name="Freeform 696"/>
            <p:cNvSpPr/>
            <p:nvPr/>
          </p:nvSpPr>
          <p:spPr bwMode="auto">
            <a:xfrm>
              <a:off x="2888" y="1851"/>
              <a:ext cx="125" cy="132"/>
            </a:xfrm>
            <a:custGeom>
              <a:avLst/>
              <a:gdLst/>
              <a:ahLst/>
              <a:cxnLst>
                <a:cxn ang="0">
                  <a:pos x="0" y="26"/>
                </a:cxn>
                <a:cxn ang="0">
                  <a:pos x="10" y="152"/>
                </a:cxn>
                <a:cxn ang="0">
                  <a:pos x="141" y="154"/>
                </a:cxn>
                <a:cxn ang="0">
                  <a:pos x="163" y="135"/>
                </a:cxn>
                <a:cxn ang="0">
                  <a:pos x="168" y="120"/>
                </a:cxn>
                <a:cxn ang="0">
                  <a:pos x="115" y="34"/>
                </a:cxn>
                <a:cxn ang="0">
                  <a:pos x="141" y="62"/>
                </a:cxn>
                <a:cxn ang="0">
                  <a:pos x="152" y="36"/>
                </a:cxn>
                <a:cxn ang="0">
                  <a:pos x="141" y="5"/>
                </a:cxn>
                <a:cxn ang="0">
                  <a:pos x="110" y="12"/>
                </a:cxn>
                <a:cxn ang="0">
                  <a:pos x="110" y="0"/>
                </a:cxn>
                <a:cxn ang="0">
                  <a:pos x="92" y="2"/>
                </a:cxn>
                <a:cxn ang="0">
                  <a:pos x="65" y="15"/>
                </a:cxn>
                <a:cxn ang="0">
                  <a:pos x="10" y="0"/>
                </a:cxn>
                <a:cxn ang="0">
                  <a:pos x="0" y="26"/>
                </a:cxn>
              </a:cxnLst>
              <a:rect l="0" t="0" r="r" b="b"/>
              <a:pathLst>
                <a:path w="169" h="155">
                  <a:moveTo>
                    <a:pt x="0" y="26"/>
                  </a:moveTo>
                  <a:lnTo>
                    <a:pt x="10" y="152"/>
                  </a:lnTo>
                  <a:lnTo>
                    <a:pt x="141" y="154"/>
                  </a:lnTo>
                  <a:lnTo>
                    <a:pt x="163" y="135"/>
                  </a:lnTo>
                  <a:lnTo>
                    <a:pt x="168" y="120"/>
                  </a:lnTo>
                  <a:lnTo>
                    <a:pt x="115" y="34"/>
                  </a:lnTo>
                  <a:lnTo>
                    <a:pt x="141" y="62"/>
                  </a:lnTo>
                  <a:lnTo>
                    <a:pt x="152" y="36"/>
                  </a:lnTo>
                  <a:lnTo>
                    <a:pt x="141" y="5"/>
                  </a:lnTo>
                  <a:lnTo>
                    <a:pt x="110" y="12"/>
                  </a:lnTo>
                  <a:lnTo>
                    <a:pt x="110" y="0"/>
                  </a:lnTo>
                  <a:lnTo>
                    <a:pt x="92" y="2"/>
                  </a:lnTo>
                  <a:lnTo>
                    <a:pt x="65" y="15"/>
                  </a:lnTo>
                  <a:lnTo>
                    <a:pt x="10" y="0"/>
                  </a:lnTo>
                  <a:lnTo>
                    <a:pt x="0" y="26"/>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7" name="Freeform 697"/>
            <p:cNvSpPr/>
            <p:nvPr/>
          </p:nvSpPr>
          <p:spPr bwMode="auto">
            <a:xfrm>
              <a:off x="1823" y="2108"/>
              <a:ext cx="149" cy="144"/>
            </a:xfrm>
            <a:custGeom>
              <a:avLst/>
              <a:gdLst/>
              <a:ahLst/>
              <a:cxnLst>
                <a:cxn ang="0">
                  <a:pos x="0" y="45"/>
                </a:cxn>
                <a:cxn ang="0">
                  <a:pos x="18" y="76"/>
                </a:cxn>
                <a:cxn ang="0">
                  <a:pos x="47" y="79"/>
                </a:cxn>
                <a:cxn ang="0">
                  <a:pos x="57" y="89"/>
                </a:cxn>
                <a:cxn ang="0">
                  <a:pos x="86" y="89"/>
                </a:cxn>
                <a:cxn ang="0">
                  <a:pos x="81" y="141"/>
                </a:cxn>
                <a:cxn ang="0">
                  <a:pos x="94" y="160"/>
                </a:cxn>
                <a:cxn ang="0">
                  <a:pos x="110" y="168"/>
                </a:cxn>
                <a:cxn ang="0">
                  <a:pos x="144" y="149"/>
                </a:cxn>
                <a:cxn ang="0">
                  <a:pos x="133" y="147"/>
                </a:cxn>
                <a:cxn ang="0">
                  <a:pos x="126" y="118"/>
                </a:cxn>
                <a:cxn ang="0">
                  <a:pos x="149" y="123"/>
                </a:cxn>
                <a:cxn ang="0">
                  <a:pos x="186" y="105"/>
                </a:cxn>
                <a:cxn ang="0">
                  <a:pos x="175" y="89"/>
                </a:cxn>
                <a:cxn ang="0">
                  <a:pos x="189" y="76"/>
                </a:cxn>
                <a:cxn ang="0">
                  <a:pos x="183" y="68"/>
                </a:cxn>
                <a:cxn ang="0">
                  <a:pos x="199" y="57"/>
                </a:cxn>
                <a:cxn ang="0">
                  <a:pos x="181" y="55"/>
                </a:cxn>
                <a:cxn ang="0">
                  <a:pos x="181" y="42"/>
                </a:cxn>
                <a:cxn ang="0">
                  <a:pos x="155" y="29"/>
                </a:cxn>
                <a:cxn ang="0">
                  <a:pos x="165" y="23"/>
                </a:cxn>
                <a:cxn ang="0">
                  <a:pos x="79" y="26"/>
                </a:cxn>
                <a:cxn ang="0">
                  <a:pos x="50" y="0"/>
                </a:cxn>
                <a:cxn ang="0">
                  <a:pos x="52" y="10"/>
                </a:cxn>
                <a:cxn ang="0">
                  <a:pos x="26" y="18"/>
                </a:cxn>
                <a:cxn ang="0">
                  <a:pos x="31" y="42"/>
                </a:cxn>
                <a:cxn ang="0">
                  <a:pos x="26" y="47"/>
                </a:cxn>
                <a:cxn ang="0">
                  <a:pos x="18" y="31"/>
                </a:cxn>
                <a:cxn ang="0">
                  <a:pos x="28" y="5"/>
                </a:cxn>
                <a:cxn ang="0">
                  <a:pos x="0" y="45"/>
                </a:cxn>
              </a:cxnLst>
              <a:rect l="0" t="0" r="r" b="b"/>
              <a:pathLst>
                <a:path w="200" h="169">
                  <a:moveTo>
                    <a:pt x="0" y="45"/>
                  </a:moveTo>
                  <a:lnTo>
                    <a:pt x="18" y="76"/>
                  </a:lnTo>
                  <a:lnTo>
                    <a:pt x="47" y="79"/>
                  </a:lnTo>
                  <a:lnTo>
                    <a:pt x="57" y="89"/>
                  </a:lnTo>
                  <a:lnTo>
                    <a:pt x="86" y="89"/>
                  </a:lnTo>
                  <a:lnTo>
                    <a:pt x="81" y="141"/>
                  </a:lnTo>
                  <a:lnTo>
                    <a:pt x="94" y="160"/>
                  </a:lnTo>
                  <a:lnTo>
                    <a:pt x="110" y="168"/>
                  </a:lnTo>
                  <a:lnTo>
                    <a:pt x="144" y="149"/>
                  </a:lnTo>
                  <a:lnTo>
                    <a:pt x="133" y="147"/>
                  </a:lnTo>
                  <a:lnTo>
                    <a:pt x="126" y="118"/>
                  </a:lnTo>
                  <a:lnTo>
                    <a:pt x="149" y="123"/>
                  </a:lnTo>
                  <a:lnTo>
                    <a:pt x="186" y="105"/>
                  </a:lnTo>
                  <a:lnTo>
                    <a:pt x="175" y="89"/>
                  </a:lnTo>
                  <a:lnTo>
                    <a:pt x="189" y="76"/>
                  </a:lnTo>
                  <a:lnTo>
                    <a:pt x="183" y="68"/>
                  </a:lnTo>
                  <a:lnTo>
                    <a:pt x="199" y="57"/>
                  </a:lnTo>
                  <a:lnTo>
                    <a:pt x="181" y="55"/>
                  </a:lnTo>
                  <a:lnTo>
                    <a:pt x="181" y="42"/>
                  </a:lnTo>
                  <a:lnTo>
                    <a:pt x="155" y="29"/>
                  </a:lnTo>
                  <a:lnTo>
                    <a:pt x="165" y="23"/>
                  </a:lnTo>
                  <a:lnTo>
                    <a:pt x="79" y="26"/>
                  </a:lnTo>
                  <a:lnTo>
                    <a:pt x="50" y="0"/>
                  </a:lnTo>
                  <a:lnTo>
                    <a:pt x="52" y="10"/>
                  </a:lnTo>
                  <a:lnTo>
                    <a:pt x="26" y="18"/>
                  </a:lnTo>
                  <a:lnTo>
                    <a:pt x="31" y="42"/>
                  </a:lnTo>
                  <a:lnTo>
                    <a:pt x="26" y="47"/>
                  </a:lnTo>
                  <a:lnTo>
                    <a:pt x="18" y="31"/>
                  </a:lnTo>
                  <a:lnTo>
                    <a:pt x="28" y="5"/>
                  </a:lnTo>
                  <a:lnTo>
                    <a:pt x="0" y="4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698" name="Freeform 698"/>
            <p:cNvSpPr/>
            <p:nvPr/>
          </p:nvSpPr>
          <p:spPr bwMode="auto">
            <a:xfrm>
              <a:off x="3087" y="2044"/>
              <a:ext cx="37" cy="59"/>
            </a:xfrm>
            <a:custGeom>
              <a:avLst/>
              <a:gdLst/>
              <a:ahLst/>
              <a:cxnLst>
                <a:cxn ang="0">
                  <a:pos x="0" y="10"/>
                </a:cxn>
                <a:cxn ang="0">
                  <a:pos x="10" y="68"/>
                </a:cxn>
                <a:cxn ang="0">
                  <a:pos x="47" y="47"/>
                </a:cxn>
                <a:cxn ang="0">
                  <a:pos x="42" y="37"/>
                </a:cxn>
                <a:cxn ang="0">
                  <a:pos x="52" y="26"/>
                </a:cxn>
                <a:cxn ang="0">
                  <a:pos x="52" y="8"/>
                </a:cxn>
                <a:cxn ang="0">
                  <a:pos x="28" y="0"/>
                </a:cxn>
                <a:cxn ang="0">
                  <a:pos x="0" y="10"/>
                </a:cxn>
              </a:cxnLst>
              <a:rect l="0" t="0" r="r" b="b"/>
              <a:pathLst>
                <a:path w="53" h="69">
                  <a:moveTo>
                    <a:pt x="0" y="10"/>
                  </a:moveTo>
                  <a:lnTo>
                    <a:pt x="10" y="68"/>
                  </a:lnTo>
                  <a:lnTo>
                    <a:pt x="47" y="47"/>
                  </a:lnTo>
                  <a:lnTo>
                    <a:pt x="42" y="37"/>
                  </a:lnTo>
                  <a:lnTo>
                    <a:pt x="52" y="26"/>
                  </a:lnTo>
                  <a:lnTo>
                    <a:pt x="52" y="8"/>
                  </a:lnTo>
                  <a:lnTo>
                    <a:pt x="28" y="0"/>
                  </a:lnTo>
                  <a:lnTo>
                    <a:pt x="0"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699" name="Freeform 699"/>
            <p:cNvSpPr/>
            <p:nvPr/>
          </p:nvSpPr>
          <p:spPr bwMode="auto">
            <a:xfrm>
              <a:off x="2770" y="1626"/>
              <a:ext cx="102" cy="93"/>
            </a:xfrm>
            <a:custGeom>
              <a:avLst/>
              <a:gdLst/>
              <a:ahLst/>
              <a:cxnLst>
                <a:cxn ang="0">
                  <a:pos x="0" y="24"/>
                </a:cxn>
                <a:cxn ang="0">
                  <a:pos x="0" y="8"/>
                </a:cxn>
                <a:cxn ang="0">
                  <a:pos x="36" y="0"/>
                </a:cxn>
                <a:cxn ang="0">
                  <a:pos x="65" y="18"/>
                </a:cxn>
                <a:cxn ang="0">
                  <a:pos x="100" y="13"/>
                </a:cxn>
                <a:cxn ang="0">
                  <a:pos x="136" y="50"/>
                </a:cxn>
                <a:cxn ang="0">
                  <a:pos x="131" y="84"/>
                </a:cxn>
                <a:cxn ang="0">
                  <a:pos x="139" y="97"/>
                </a:cxn>
                <a:cxn ang="0">
                  <a:pos x="110" y="108"/>
                </a:cxn>
                <a:cxn ang="0">
                  <a:pos x="97" y="79"/>
                </a:cxn>
                <a:cxn ang="0">
                  <a:pos x="84" y="89"/>
                </a:cxn>
                <a:cxn ang="0">
                  <a:pos x="36" y="61"/>
                </a:cxn>
                <a:cxn ang="0">
                  <a:pos x="16" y="29"/>
                </a:cxn>
                <a:cxn ang="0">
                  <a:pos x="2" y="37"/>
                </a:cxn>
                <a:cxn ang="0">
                  <a:pos x="0" y="24"/>
                </a:cxn>
              </a:cxnLst>
              <a:rect l="0" t="0" r="r" b="b"/>
              <a:pathLst>
                <a:path w="140" h="109">
                  <a:moveTo>
                    <a:pt x="0" y="24"/>
                  </a:moveTo>
                  <a:lnTo>
                    <a:pt x="0" y="8"/>
                  </a:lnTo>
                  <a:lnTo>
                    <a:pt x="36" y="0"/>
                  </a:lnTo>
                  <a:lnTo>
                    <a:pt x="65" y="18"/>
                  </a:lnTo>
                  <a:lnTo>
                    <a:pt x="100" y="13"/>
                  </a:lnTo>
                  <a:lnTo>
                    <a:pt x="136" y="50"/>
                  </a:lnTo>
                  <a:lnTo>
                    <a:pt x="131" y="84"/>
                  </a:lnTo>
                  <a:lnTo>
                    <a:pt x="139" y="97"/>
                  </a:lnTo>
                  <a:lnTo>
                    <a:pt x="110" y="108"/>
                  </a:lnTo>
                  <a:lnTo>
                    <a:pt x="97" y="79"/>
                  </a:lnTo>
                  <a:lnTo>
                    <a:pt x="84" y="89"/>
                  </a:lnTo>
                  <a:lnTo>
                    <a:pt x="36" y="61"/>
                  </a:lnTo>
                  <a:lnTo>
                    <a:pt x="16" y="29"/>
                  </a:lnTo>
                  <a:lnTo>
                    <a:pt x="2" y="37"/>
                  </a:lnTo>
                  <a:lnTo>
                    <a:pt x="0"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0" name="Freeform 700"/>
            <p:cNvSpPr/>
            <p:nvPr/>
          </p:nvSpPr>
          <p:spPr bwMode="auto">
            <a:xfrm>
              <a:off x="1805" y="2005"/>
              <a:ext cx="33" cy="25"/>
            </a:xfrm>
            <a:custGeom>
              <a:avLst/>
              <a:gdLst/>
              <a:ahLst/>
              <a:cxnLst>
                <a:cxn ang="0">
                  <a:pos x="18" y="3"/>
                </a:cxn>
                <a:cxn ang="0">
                  <a:pos x="26" y="8"/>
                </a:cxn>
                <a:cxn ang="0">
                  <a:pos x="26" y="11"/>
                </a:cxn>
                <a:cxn ang="0">
                  <a:pos x="36" y="21"/>
                </a:cxn>
                <a:cxn ang="0">
                  <a:pos x="2" y="14"/>
                </a:cxn>
                <a:cxn ang="0">
                  <a:pos x="0" y="26"/>
                </a:cxn>
                <a:cxn ang="0">
                  <a:pos x="44" y="29"/>
                </a:cxn>
                <a:cxn ang="0">
                  <a:pos x="44" y="3"/>
                </a:cxn>
                <a:cxn ang="0">
                  <a:pos x="36" y="0"/>
                </a:cxn>
              </a:cxnLst>
              <a:rect l="0" t="0" r="r" b="b"/>
              <a:pathLst>
                <a:path w="45" h="30">
                  <a:moveTo>
                    <a:pt x="18" y="3"/>
                  </a:moveTo>
                  <a:lnTo>
                    <a:pt x="26" y="8"/>
                  </a:lnTo>
                  <a:lnTo>
                    <a:pt x="26" y="11"/>
                  </a:lnTo>
                  <a:lnTo>
                    <a:pt x="36" y="21"/>
                  </a:lnTo>
                  <a:lnTo>
                    <a:pt x="2" y="14"/>
                  </a:lnTo>
                  <a:lnTo>
                    <a:pt x="0" y="26"/>
                  </a:lnTo>
                  <a:lnTo>
                    <a:pt x="44" y="29"/>
                  </a:lnTo>
                  <a:lnTo>
                    <a:pt x="44" y="3"/>
                  </a:lnTo>
                  <a:lnTo>
                    <a:pt x="36"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1" name="Freeform 701"/>
            <p:cNvSpPr/>
            <p:nvPr/>
          </p:nvSpPr>
          <p:spPr bwMode="auto">
            <a:xfrm>
              <a:off x="1838" y="2005"/>
              <a:ext cx="40" cy="27"/>
            </a:xfrm>
            <a:custGeom>
              <a:avLst/>
              <a:gdLst/>
              <a:ahLst/>
              <a:cxnLst>
                <a:cxn ang="0">
                  <a:pos x="53" y="11"/>
                </a:cxn>
                <a:cxn ang="0">
                  <a:pos x="34" y="11"/>
                </a:cxn>
                <a:cxn ang="0">
                  <a:pos x="32" y="3"/>
                </a:cxn>
                <a:cxn ang="0">
                  <a:pos x="5" y="0"/>
                </a:cxn>
                <a:cxn ang="0">
                  <a:pos x="0" y="3"/>
                </a:cxn>
                <a:cxn ang="0">
                  <a:pos x="0" y="29"/>
                </a:cxn>
                <a:cxn ang="0">
                  <a:pos x="3" y="31"/>
                </a:cxn>
                <a:cxn ang="0">
                  <a:pos x="13" y="21"/>
                </a:cxn>
                <a:cxn ang="0">
                  <a:pos x="53" y="21"/>
                </a:cxn>
              </a:cxnLst>
              <a:rect l="0" t="0" r="r" b="b"/>
              <a:pathLst>
                <a:path w="54" h="32">
                  <a:moveTo>
                    <a:pt x="53" y="11"/>
                  </a:moveTo>
                  <a:lnTo>
                    <a:pt x="34" y="11"/>
                  </a:lnTo>
                  <a:lnTo>
                    <a:pt x="32" y="3"/>
                  </a:lnTo>
                  <a:lnTo>
                    <a:pt x="5" y="0"/>
                  </a:lnTo>
                  <a:lnTo>
                    <a:pt x="0" y="3"/>
                  </a:lnTo>
                  <a:lnTo>
                    <a:pt x="0" y="29"/>
                  </a:lnTo>
                  <a:lnTo>
                    <a:pt x="3" y="31"/>
                  </a:lnTo>
                  <a:lnTo>
                    <a:pt x="13" y="21"/>
                  </a:lnTo>
                  <a:lnTo>
                    <a:pt x="53"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2" name="Freeform 702"/>
            <p:cNvSpPr/>
            <p:nvPr/>
          </p:nvSpPr>
          <p:spPr bwMode="auto">
            <a:xfrm>
              <a:off x="2860" y="1501"/>
              <a:ext cx="201" cy="165"/>
            </a:xfrm>
            <a:custGeom>
              <a:avLst/>
              <a:gdLst/>
              <a:ahLst/>
              <a:cxnLst>
                <a:cxn ang="0">
                  <a:pos x="29" y="34"/>
                </a:cxn>
                <a:cxn ang="0">
                  <a:pos x="18" y="42"/>
                </a:cxn>
                <a:cxn ang="0">
                  <a:pos x="32" y="76"/>
                </a:cxn>
                <a:cxn ang="0">
                  <a:pos x="8" y="105"/>
                </a:cxn>
                <a:cxn ang="0">
                  <a:pos x="0" y="118"/>
                </a:cxn>
                <a:cxn ang="0">
                  <a:pos x="13" y="126"/>
                </a:cxn>
                <a:cxn ang="0">
                  <a:pos x="71" y="121"/>
                </a:cxn>
                <a:cxn ang="0">
                  <a:pos x="74" y="111"/>
                </a:cxn>
                <a:cxn ang="0">
                  <a:pos x="97" y="116"/>
                </a:cxn>
                <a:cxn ang="0">
                  <a:pos x="113" y="118"/>
                </a:cxn>
                <a:cxn ang="0">
                  <a:pos x="113" y="131"/>
                </a:cxn>
                <a:cxn ang="0">
                  <a:pos x="123" y="150"/>
                </a:cxn>
                <a:cxn ang="0">
                  <a:pos x="105" y="147"/>
                </a:cxn>
                <a:cxn ang="0">
                  <a:pos x="100" y="171"/>
                </a:cxn>
                <a:cxn ang="0">
                  <a:pos x="113" y="174"/>
                </a:cxn>
                <a:cxn ang="0">
                  <a:pos x="121" y="155"/>
                </a:cxn>
                <a:cxn ang="0">
                  <a:pos x="147" y="150"/>
                </a:cxn>
                <a:cxn ang="0">
                  <a:pos x="147" y="157"/>
                </a:cxn>
                <a:cxn ang="0">
                  <a:pos x="173" y="160"/>
                </a:cxn>
                <a:cxn ang="0">
                  <a:pos x="155" y="174"/>
                </a:cxn>
                <a:cxn ang="0">
                  <a:pos x="178" y="192"/>
                </a:cxn>
                <a:cxn ang="0">
                  <a:pos x="218" y="171"/>
                </a:cxn>
                <a:cxn ang="0">
                  <a:pos x="194" y="174"/>
                </a:cxn>
                <a:cxn ang="0">
                  <a:pos x="178" y="160"/>
                </a:cxn>
                <a:cxn ang="0">
                  <a:pos x="192" y="165"/>
                </a:cxn>
                <a:cxn ang="0">
                  <a:pos x="194" y="155"/>
                </a:cxn>
                <a:cxn ang="0">
                  <a:pos x="223" y="147"/>
                </a:cxn>
                <a:cxn ang="0">
                  <a:pos x="226" y="131"/>
                </a:cxn>
                <a:cxn ang="0">
                  <a:pos x="239" y="118"/>
                </a:cxn>
                <a:cxn ang="0">
                  <a:pos x="252" y="121"/>
                </a:cxn>
                <a:cxn ang="0">
                  <a:pos x="263" y="105"/>
                </a:cxn>
                <a:cxn ang="0">
                  <a:pos x="260" y="95"/>
                </a:cxn>
                <a:cxn ang="0">
                  <a:pos x="270" y="71"/>
                </a:cxn>
                <a:cxn ang="0">
                  <a:pos x="254" y="53"/>
                </a:cxn>
                <a:cxn ang="0">
                  <a:pos x="241" y="40"/>
                </a:cxn>
                <a:cxn ang="0">
                  <a:pos x="220" y="34"/>
                </a:cxn>
                <a:cxn ang="0">
                  <a:pos x="197" y="42"/>
                </a:cxn>
                <a:cxn ang="0">
                  <a:pos x="194" y="19"/>
                </a:cxn>
                <a:cxn ang="0">
                  <a:pos x="178" y="19"/>
                </a:cxn>
                <a:cxn ang="0">
                  <a:pos x="170" y="0"/>
                </a:cxn>
                <a:cxn ang="0">
                  <a:pos x="129" y="11"/>
                </a:cxn>
                <a:cxn ang="0">
                  <a:pos x="134" y="27"/>
                </a:cxn>
                <a:cxn ang="0">
                  <a:pos x="126" y="37"/>
                </a:cxn>
                <a:cxn ang="0">
                  <a:pos x="123" y="24"/>
                </a:cxn>
                <a:cxn ang="0">
                  <a:pos x="87" y="37"/>
                </a:cxn>
                <a:cxn ang="0">
                  <a:pos x="79" y="27"/>
                </a:cxn>
                <a:cxn ang="0">
                  <a:pos x="66" y="29"/>
                </a:cxn>
                <a:cxn ang="0">
                  <a:pos x="53" y="24"/>
                </a:cxn>
              </a:cxnLst>
              <a:rect l="0" t="0" r="r" b="b"/>
              <a:pathLst>
                <a:path w="271" h="193">
                  <a:moveTo>
                    <a:pt x="29" y="34"/>
                  </a:moveTo>
                  <a:lnTo>
                    <a:pt x="18" y="42"/>
                  </a:lnTo>
                  <a:lnTo>
                    <a:pt x="32" y="76"/>
                  </a:lnTo>
                  <a:lnTo>
                    <a:pt x="8" y="105"/>
                  </a:lnTo>
                  <a:lnTo>
                    <a:pt x="0" y="118"/>
                  </a:lnTo>
                  <a:lnTo>
                    <a:pt x="13" y="126"/>
                  </a:lnTo>
                  <a:lnTo>
                    <a:pt x="71" y="121"/>
                  </a:lnTo>
                  <a:lnTo>
                    <a:pt x="74" y="111"/>
                  </a:lnTo>
                  <a:lnTo>
                    <a:pt x="97" y="116"/>
                  </a:lnTo>
                  <a:lnTo>
                    <a:pt x="113" y="118"/>
                  </a:lnTo>
                  <a:lnTo>
                    <a:pt x="113" y="131"/>
                  </a:lnTo>
                  <a:lnTo>
                    <a:pt x="123" y="150"/>
                  </a:lnTo>
                  <a:lnTo>
                    <a:pt x="105" y="147"/>
                  </a:lnTo>
                  <a:lnTo>
                    <a:pt x="100" y="171"/>
                  </a:lnTo>
                  <a:lnTo>
                    <a:pt x="113" y="174"/>
                  </a:lnTo>
                  <a:lnTo>
                    <a:pt x="121" y="155"/>
                  </a:lnTo>
                  <a:lnTo>
                    <a:pt x="147" y="150"/>
                  </a:lnTo>
                  <a:lnTo>
                    <a:pt x="147" y="157"/>
                  </a:lnTo>
                  <a:lnTo>
                    <a:pt x="173" y="160"/>
                  </a:lnTo>
                  <a:lnTo>
                    <a:pt x="155" y="174"/>
                  </a:lnTo>
                  <a:lnTo>
                    <a:pt x="178" y="192"/>
                  </a:lnTo>
                  <a:lnTo>
                    <a:pt x="218" y="171"/>
                  </a:lnTo>
                  <a:lnTo>
                    <a:pt x="194" y="174"/>
                  </a:lnTo>
                  <a:lnTo>
                    <a:pt x="178" y="160"/>
                  </a:lnTo>
                  <a:lnTo>
                    <a:pt x="192" y="165"/>
                  </a:lnTo>
                  <a:lnTo>
                    <a:pt x="194" y="155"/>
                  </a:lnTo>
                  <a:lnTo>
                    <a:pt x="223" y="147"/>
                  </a:lnTo>
                  <a:lnTo>
                    <a:pt x="226" y="131"/>
                  </a:lnTo>
                  <a:lnTo>
                    <a:pt x="239" y="118"/>
                  </a:lnTo>
                  <a:lnTo>
                    <a:pt x="252" y="121"/>
                  </a:lnTo>
                  <a:lnTo>
                    <a:pt x="263" y="105"/>
                  </a:lnTo>
                  <a:lnTo>
                    <a:pt x="260" y="95"/>
                  </a:lnTo>
                  <a:lnTo>
                    <a:pt x="270" y="71"/>
                  </a:lnTo>
                  <a:lnTo>
                    <a:pt x="254" y="53"/>
                  </a:lnTo>
                  <a:lnTo>
                    <a:pt x="241" y="40"/>
                  </a:lnTo>
                  <a:lnTo>
                    <a:pt x="220" y="34"/>
                  </a:lnTo>
                  <a:lnTo>
                    <a:pt x="197" y="42"/>
                  </a:lnTo>
                  <a:lnTo>
                    <a:pt x="194" y="19"/>
                  </a:lnTo>
                  <a:lnTo>
                    <a:pt x="178" y="19"/>
                  </a:lnTo>
                  <a:lnTo>
                    <a:pt x="170" y="0"/>
                  </a:lnTo>
                  <a:lnTo>
                    <a:pt x="129" y="11"/>
                  </a:lnTo>
                  <a:lnTo>
                    <a:pt x="134" y="27"/>
                  </a:lnTo>
                  <a:lnTo>
                    <a:pt x="126" y="37"/>
                  </a:lnTo>
                  <a:lnTo>
                    <a:pt x="123" y="24"/>
                  </a:lnTo>
                  <a:lnTo>
                    <a:pt x="87" y="37"/>
                  </a:lnTo>
                  <a:lnTo>
                    <a:pt x="79" y="27"/>
                  </a:lnTo>
                  <a:lnTo>
                    <a:pt x="66" y="29"/>
                  </a:lnTo>
                  <a:lnTo>
                    <a:pt x="53"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3" name="Freeform 703"/>
            <p:cNvSpPr/>
            <p:nvPr/>
          </p:nvSpPr>
          <p:spPr bwMode="auto">
            <a:xfrm>
              <a:off x="2877" y="1437"/>
              <a:ext cx="103" cy="96"/>
            </a:xfrm>
            <a:custGeom>
              <a:avLst/>
              <a:gdLst/>
              <a:ahLst/>
              <a:cxnLst>
                <a:cxn ang="0">
                  <a:pos x="137" y="50"/>
                </a:cxn>
                <a:cxn ang="0">
                  <a:pos x="119" y="47"/>
                </a:cxn>
                <a:cxn ang="0">
                  <a:pos x="113" y="19"/>
                </a:cxn>
                <a:cxn ang="0">
                  <a:pos x="100" y="3"/>
                </a:cxn>
                <a:cxn ang="0">
                  <a:pos x="79" y="0"/>
                </a:cxn>
                <a:cxn ang="0">
                  <a:pos x="64" y="3"/>
                </a:cxn>
                <a:cxn ang="0">
                  <a:pos x="53" y="13"/>
                </a:cxn>
                <a:cxn ang="0">
                  <a:pos x="56" y="27"/>
                </a:cxn>
                <a:cxn ang="0">
                  <a:pos x="40" y="34"/>
                </a:cxn>
                <a:cxn ang="0">
                  <a:pos x="37" y="55"/>
                </a:cxn>
                <a:cxn ang="0">
                  <a:pos x="22" y="71"/>
                </a:cxn>
                <a:cxn ang="0">
                  <a:pos x="0" y="84"/>
                </a:cxn>
                <a:cxn ang="0">
                  <a:pos x="6" y="110"/>
                </a:cxn>
                <a:cxn ang="0">
                  <a:pos x="30" y="100"/>
                </a:cxn>
                <a:cxn ang="0">
                  <a:pos x="43" y="105"/>
                </a:cxn>
                <a:cxn ang="0">
                  <a:pos x="56" y="103"/>
                </a:cxn>
                <a:cxn ang="0">
                  <a:pos x="64" y="113"/>
                </a:cxn>
                <a:cxn ang="0">
                  <a:pos x="100" y="100"/>
                </a:cxn>
                <a:cxn ang="0">
                  <a:pos x="103" y="113"/>
                </a:cxn>
                <a:cxn ang="0">
                  <a:pos x="111" y="103"/>
                </a:cxn>
                <a:cxn ang="0">
                  <a:pos x="106" y="87"/>
                </a:cxn>
                <a:cxn ang="0">
                  <a:pos x="124" y="81"/>
                </a:cxn>
                <a:cxn ang="0">
                  <a:pos x="121" y="61"/>
                </a:cxn>
                <a:cxn ang="0">
                  <a:pos x="132" y="64"/>
                </a:cxn>
                <a:cxn ang="0">
                  <a:pos x="137" y="50"/>
                </a:cxn>
              </a:cxnLst>
              <a:rect l="0" t="0" r="r" b="b"/>
              <a:pathLst>
                <a:path w="138" h="114">
                  <a:moveTo>
                    <a:pt x="137" y="50"/>
                  </a:moveTo>
                  <a:lnTo>
                    <a:pt x="119" y="47"/>
                  </a:lnTo>
                  <a:lnTo>
                    <a:pt x="113" y="19"/>
                  </a:lnTo>
                  <a:lnTo>
                    <a:pt x="100" y="3"/>
                  </a:lnTo>
                  <a:lnTo>
                    <a:pt x="79" y="0"/>
                  </a:lnTo>
                  <a:lnTo>
                    <a:pt x="64" y="3"/>
                  </a:lnTo>
                  <a:lnTo>
                    <a:pt x="53" y="13"/>
                  </a:lnTo>
                  <a:lnTo>
                    <a:pt x="56" y="27"/>
                  </a:lnTo>
                  <a:lnTo>
                    <a:pt x="40" y="34"/>
                  </a:lnTo>
                  <a:lnTo>
                    <a:pt x="37" y="55"/>
                  </a:lnTo>
                  <a:lnTo>
                    <a:pt x="22" y="71"/>
                  </a:lnTo>
                  <a:lnTo>
                    <a:pt x="0" y="84"/>
                  </a:lnTo>
                  <a:lnTo>
                    <a:pt x="6" y="110"/>
                  </a:lnTo>
                  <a:lnTo>
                    <a:pt x="30" y="100"/>
                  </a:lnTo>
                  <a:lnTo>
                    <a:pt x="43" y="105"/>
                  </a:lnTo>
                  <a:lnTo>
                    <a:pt x="56" y="103"/>
                  </a:lnTo>
                  <a:lnTo>
                    <a:pt x="64" y="113"/>
                  </a:lnTo>
                  <a:lnTo>
                    <a:pt x="100" y="100"/>
                  </a:lnTo>
                  <a:lnTo>
                    <a:pt x="103" y="113"/>
                  </a:lnTo>
                  <a:lnTo>
                    <a:pt x="111" y="103"/>
                  </a:lnTo>
                  <a:lnTo>
                    <a:pt x="106" y="87"/>
                  </a:lnTo>
                  <a:lnTo>
                    <a:pt x="124" y="81"/>
                  </a:lnTo>
                  <a:lnTo>
                    <a:pt x="121" y="61"/>
                  </a:lnTo>
                  <a:lnTo>
                    <a:pt x="132" y="64"/>
                  </a:lnTo>
                  <a:lnTo>
                    <a:pt x="137" y="5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4" name="Freeform 704"/>
            <p:cNvSpPr/>
            <p:nvPr/>
          </p:nvSpPr>
          <p:spPr bwMode="auto">
            <a:xfrm>
              <a:off x="2851" y="1461"/>
              <a:ext cx="54" cy="48"/>
            </a:xfrm>
            <a:custGeom>
              <a:avLst/>
              <a:gdLst/>
              <a:ahLst/>
              <a:cxnLst>
                <a:cxn ang="0">
                  <a:pos x="0" y="0"/>
                </a:cxn>
                <a:cxn ang="0">
                  <a:pos x="2" y="26"/>
                </a:cxn>
                <a:cxn ang="0">
                  <a:pos x="31" y="35"/>
                </a:cxn>
                <a:cxn ang="0">
                  <a:pos x="36" y="55"/>
                </a:cxn>
                <a:cxn ang="0">
                  <a:pos x="58" y="42"/>
                </a:cxn>
                <a:cxn ang="0">
                  <a:pos x="73" y="26"/>
                </a:cxn>
                <a:cxn ang="0">
                  <a:pos x="45" y="11"/>
                </a:cxn>
              </a:cxnLst>
              <a:rect l="0" t="0" r="r" b="b"/>
              <a:pathLst>
                <a:path w="74" h="56">
                  <a:moveTo>
                    <a:pt x="0" y="0"/>
                  </a:moveTo>
                  <a:lnTo>
                    <a:pt x="2" y="26"/>
                  </a:lnTo>
                  <a:lnTo>
                    <a:pt x="31" y="35"/>
                  </a:lnTo>
                  <a:lnTo>
                    <a:pt x="36" y="55"/>
                  </a:lnTo>
                  <a:lnTo>
                    <a:pt x="58" y="42"/>
                  </a:lnTo>
                  <a:lnTo>
                    <a:pt x="73" y="26"/>
                  </a:lnTo>
                  <a:lnTo>
                    <a:pt x="45"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5" name="Freeform 705"/>
            <p:cNvSpPr/>
            <p:nvPr/>
          </p:nvSpPr>
          <p:spPr bwMode="auto">
            <a:xfrm>
              <a:off x="2851" y="1432"/>
              <a:ext cx="69" cy="52"/>
            </a:xfrm>
            <a:custGeom>
              <a:avLst/>
              <a:gdLst/>
              <a:ahLst/>
              <a:cxnLst>
                <a:cxn ang="0">
                  <a:pos x="50" y="0"/>
                </a:cxn>
                <a:cxn ang="0">
                  <a:pos x="45" y="27"/>
                </a:cxn>
                <a:cxn ang="0">
                  <a:pos x="21" y="13"/>
                </a:cxn>
                <a:cxn ang="0">
                  <a:pos x="8" y="16"/>
                </a:cxn>
                <a:cxn ang="0">
                  <a:pos x="0" y="34"/>
                </a:cxn>
                <a:cxn ang="0">
                  <a:pos x="45" y="45"/>
                </a:cxn>
                <a:cxn ang="0">
                  <a:pos x="73" y="60"/>
                </a:cxn>
                <a:cxn ang="0">
                  <a:pos x="76" y="39"/>
                </a:cxn>
                <a:cxn ang="0">
                  <a:pos x="92" y="32"/>
                </a:cxn>
                <a:cxn ang="0">
                  <a:pos x="89" y="18"/>
                </a:cxn>
                <a:cxn ang="0">
                  <a:pos x="76" y="3"/>
                </a:cxn>
              </a:cxnLst>
              <a:rect l="0" t="0" r="r" b="b"/>
              <a:pathLst>
                <a:path w="93" h="61">
                  <a:moveTo>
                    <a:pt x="50" y="0"/>
                  </a:moveTo>
                  <a:lnTo>
                    <a:pt x="45" y="27"/>
                  </a:lnTo>
                  <a:lnTo>
                    <a:pt x="21" y="13"/>
                  </a:lnTo>
                  <a:lnTo>
                    <a:pt x="8" y="16"/>
                  </a:lnTo>
                  <a:lnTo>
                    <a:pt x="0" y="34"/>
                  </a:lnTo>
                  <a:lnTo>
                    <a:pt x="45" y="45"/>
                  </a:lnTo>
                  <a:lnTo>
                    <a:pt x="73" y="60"/>
                  </a:lnTo>
                  <a:lnTo>
                    <a:pt x="76" y="39"/>
                  </a:lnTo>
                  <a:lnTo>
                    <a:pt x="92" y="32"/>
                  </a:lnTo>
                  <a:lnTo>
                    <a:pt x="89" y="18"/>
                  </a:lnTo>
                  <a:lnTo>
                    <a:pt x="76" y="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6" name="Freeform 706"/>
            <p:cNvSpPr/>
            <p:nvPr/>
          </p:nvSpPr>
          <p:spPr bwMode="auto">
            <a:xfrm>
              <a:off x="2834" y="1484"/>
              <a:ext cx="43" cy="25"/>
            </a:xfrm>
            <a:custGeom>
              <a:avLst/>
              <a:gdLst/>
              <a:ahLst/>
              <a:cxnLst>
                <a:cxn ang="0">
                  <a:pos x="0" y="21"/>
                </a:cxn>
                <a:cxn ang="0">
                  <a:pos x="59" y="29"/>
                </a:cxn>
                <a:cxn ang="0">
                  <a:pos x="54" y="9"/>
                </a:cxn>
                <a:cxn ang="0">
                  <a:pos x="25" y="0"/>
                </a:cxn>
                <a:cxn ang="0">
                  <a:pos x="25" y="11"/>
                </a:cxn>
                <a:cxn ang="0">
                  <a:pos x="18" y="11"/>
                </a:cxn>
                <a:cxn ang="0">
                  <a:pos x="23" y="0"/>
                </a:cxn>
              </a:cxnLst>
              <a:rect l="0" t="0" r="r" b="b"/>
              <a:pathLst>
                <a:path w="60" h="30">
                  <a:moveTo>
                    <a:pt x="0" y="21"/>
                  </a:moveTo>
                  <a:lnTo>
                    <a:pt x="59" y="29"/>
                  </a:lnTo>
                  <a:lnTo>
                    <a:pt x="54" y="9"/>
                  </a:lnTo>
                  <a:lnTo>
                    <a:pt x="25" y="0"/>
                  </a:lnTo>
                  <a:lnTo>
                    <a:pt x="25" y="11"/>
                  </a:lnTo>
                  <a:lnTo>
                    <a:pt x="18" y="11"/>
                  </a:lnTo>
                  <a:lnTo>
                    <a:pt x="23"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7" name="Freeform 707"/>
            <p:cNvSpPr/>
            <p:nvPr/>
          </p:nvSpPr>
          <p:spPr bwMode="auto">
            <a:xfrm>
              <a:off x="2877" y="1407"/>
              <a:ext cx="48" cy="42"/>
            </a:xfrm>
            <a:custGeom>
              <a:avLst/>
              <a:gdLst/>
              <a:ahLst/>
              <a:cxnLst>
                <a:cxn ang="0">
                  <a:pos x="0" y="8"/>
                </a:cxn>
                <a:cxn ang="0">
                  <a:pos x="3" y="29"/>
                </a:cxn>
                <a:cxn ang="0">
                  <a:pos x="14" y="29"/>
                </a:cxn>
                <a:cxn ang="0">
                  <a:pos x="40" y="32"/>
                </a:cxn>
                <a:cxn ang="0">
                  <a:pos x="53" y="47"/>
                </a:cxn>
                <a:cxn ang="0">
                  <a:pos x="64" y="37"/>
                </a:cxn>
                <a:cxn ang="0">
                  <a:pos x="61" y="0"/>
                </a:cxn>
              </a:cxnLst>
              <a:rect l="0" t="0" r="r" b="b"/>
              <a:pathLst>
                <a:path w="65" h="48">
                  <a:moveTo>
                    <a:pt x="0" y="8"/>
                  </a:moveTo>
                  <a:lnTo>
                    <a:pt x="3" y="29"/>
                  </a:lnTo>
                  <a:lnTo>
                    <a:pt x="14" y="29"/>
                  </a:lnTo>
                  <a:lnTo>
                    <a:pt x="40" y="32"/>
                  </a:lnTo>
                  <a:lnTo>
                    <a:pt x="53" y="47"/>
                  </a:lnTo>
                  <a:lnTo>
                    <a:pt x="64" y="37"/>
                  </a:lnTo>
                  <a:lnTo>
                    <a:pt x="61"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08" name="Freeform 708"/>
            <p:cNvSpPr/>
            <p:nvPr/>
          </p:nvSpPr>
          <p:spPr bwMode="auto">
            <a:xfrm>
              <a:off x="2750" y="2334"/>
              <a:ext cx="134" cy="157"/>
            </a:xfrm>
            <a:custGeom>
              <a:avLst/>
              <a:gdLst/>
              <a:ahLst/>
              <a:cxnLst>
                <a:cxn ang="0">
                  <a:pos x="0" y="173"/>
                </a:cxn>
                <a:cxn ang="0">
                  <a:pos x="18" y="165"/>
                </a:cxn>
                <a:cxn ang="0">
                  <a:pos x="141" y="183"/>
                </a:cxn>
                <a:cxn ang="0">
                  <a:pos x="167" y="175"/>
                </a:cxn>
                <a:cxn ang="0">
                  <a:pos x="149" y="162"/>
                </a:cxn>
                <a:cxn ang="0">
                  <a:pos x="149" y="104"/>
                </a:cxn>
                <a:cxn ang="0">
                  <a:pos x="181" y="104"/>
                </a:cxn>
                <a:cxn ang="0">
                  <a:pos x="181" y="76"/>
                </a:cxn>
                <a:cxn ang="0">
                  <a:pos x="149" y="78"/>
                </a:cxn>
                <a:cxn ang="0">
                  <a:pos x="147" y="23"/>
                </a:cxn>
                <a:cxn ang="0">
                  <a:pos x="133" y="15"/>
                </a:cxn>
                <a:cxn ang="0">
                  <a:pos x="113" y="18"/>
                </a:cxn>
                <a:cxn ang="0">
                  <a:pos x="110" y="34"/>
                </a:cxn>
                <a:cxn ang="0">
                  <a:pos x="89" y="36"/>
                </a:cxn>
                <a:cxn ang="0">
                  <a:pos x="65" y="0"/>
                </a:cxn>
                <a:cxn ang="0">
                  <a:pos x="8" y="8"/>
                </a:cxn>
                <a:cxn ang="0">
                  <a:pos x="28" y="76"/>
                </a:cxn>
                <a:cxn ang="0">
                  <a:pos x="0" y="173"/>
                </a:cxn>
              </a:cxnLst>
              <a:rect l="0" t="0" r="r" b="b"/>
              <a:pathLst>
                <a:path w="182" h="184">
                  <a:moveTo>
                    <a:pt x="0" y="173"/>
                  </a:moveTo>
                  <a:lnTo>
                    <a:pt x="18" y="165"/>
                  </a:lnTo>
                  <a:lnTo>
                    <a:pt x="141" y="183"/>
                  </a:lnTo>
                  <a:lnTo>
                    <a:pt x="167" y="175"/>
                  </a:lnTo>
                  <a:lnTo>
                    <a:pt x="149" y="162"/>
                  </a:lnTo>
                  <a:lnTo>
                    <a:pt x="149" y="104"/>
                  </a:lnTo>
                  <a:lnTo>
                    <a:pt x="181" y="104"/>
                  </a:lnTo>
                  <a:lnTo>
                    <a:pt x="181" y="76"/>
                  </a:lnTo>
                  <a:lnTo>
                    <a:pt x="149" y="78"/>
                  </a:lnTo>
                  <a:lnTo>
                    <a:pt x="147" y="23"/>
                  </a:lnTo>
                  <a:lnTo>
                    <a:pt x="133" y="15"/>
                  </a:lnTo>
                  <a:lnTo>
                    <a:pt x="113" y="18"/>
                  </a:lnTo>
                  <a:lnTo>
                    <a:pt x="110" y="34"/>
                  </a:lnTo>
                  <a:lnTo>
                    <a:pt x="89" y="36"/>
                  </a:lnTo>
                  <a:lnTo>
                    <a:pt x="65" y="0"/>
                  </a:lnTo>
                  <a:lnTo>
                    <a:pt x="8" y="8"/>
                  </a:lnTo>
                  <a:lnTo>
                    <a:pt x="28" y="76"/>
                  </a:lnTo>
                  <a:lnTo>
                    <a:pt x="0" y="17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09" name="Freeform 709"/>
            <p:cNvSpPr/>
            <p:nvPr/>
          </p:nvSpPr>
          <p:spPr bwMode="auto">
            <a:xfrm>
              <a:off x="2754" y="2321"/>
              <a:ext cx="10" cy="16"/>
            </a:xfrm>
            <a:custGeom>
              <a:avLst/>
              <a:gdLst/>
              <a:ahLst/>
              <a:cxnLst>
                <a:cxn ang="0">
                  <a:pos x="0" y="2"/>
                </a:cxn>
                <a:cxn ang="0">
                  <a:pos x="3" y="18"/>
                </a:cxn>
                <a:cxn ang="0">
                  <a:pos x="13" y="0"/>
                </a:cxn>
                <a:cxn ang="0">
                  <a:pos x="0" y="2"/>
                </a:cxn>
              </a:cxnLst>
              <a:rect l="0" t="0" r="r" b="b"/>
              <a:pathLst>
                <a:path w="14" h="19">
                  <a:moveTo>
                    <a:pt x="0" y="2"/>
                  </a:moveTo>
                  <a:lnTo>
                    <a:pt x="3" y="18"/>
                  </a:lnTo>
                  <a:lnTo>
                    <a:pt x="13" y="0"/>
                  </a:lnTo>
                  <a:lnTo>
                    <a:pt x="0" y="2"/>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0" name="Freeform 710"/>
            <p:cNvSpPr/>
            <p:nvPr/>
          </p:nvSpPr>
          <p:spPr bwMode="auto">
            <a:xfrm>
              <a:off x="2838" y="2486"/>
              <a:ext cx="103" cy="120"/>
            </a:xfrm>
            <a:custGeom>
              <a:avLst/>
              <a:gdLst/>
              <a:ahLst/>
              <a:cxnLst>
                <a:cxn ang="0">
                  <a:pos x="0" y="107"/>
                </a:cxn>
                <a:cxn ang="0">
                  <a:pos x="0" y="65"/>
                </a:cxn>
                <a:cxn ang="0">
                  <a:pos x="13" y="65"/>
                </a:cxn>
                <a:cxn ang="0">
                  <a:pos x="13" y="13"/>
                </a:cxn>
                <a:cxn ang="0">
                  <a:pos x="42" y="5"/>
                </a:cxn>
                <a:cxn ang="0">
                  <a:pos x="52" y="16"/>
                </a:cxn>
                <a:cxn ang="0">
                  <a:pos x="76" y="0"/>
                </a:cxn>
                <a:cxn ang="0">
                  <a:pos x="118" y="58"/>
                </a:cxn>
                <a:cxn ang="0">
                  <a:pos x="137" y="68"/>
                </a:cxn>
                <a:cxn ang="0">
                  <a:pos x="82" y="118"/>
                </a:cxn>
                <a:cxn ang="0">
                  <a:pos x="50" y="118"/>
                </a:cxn>
                <a:cxn ang="0">
                  <a:pos x="32" y="139"/>
                </a:cxn>
                <a:cxn ang="0">
                  <a:pos x="11" y="139"/>
                </a:cxn>
                <a:cxn ang="0">
                  <a:pos x="11" y="120"/>
                </a:cxn>
                <a:cxn ang="0">
                  <a:pos x="0" y="107"/>
                </a:cxn>
              </a:cxnLst>
              <a:rect l="0" t="0" r="r" b="b"/>
              <a:pathLst>
                <a:path w="138" h="140">
                  <a:moveTo>
                    <a:pt x="0" y="107"/>
                  </a:moveTo>
                  <a:lnTo>
                    <a:pt x="0" y="65"/>
                  </a:lnTo>
                  <a:lnTo>
                    <a:pt x="13" y="65"/>
                  </a:lnTo>
                  <a:lnTo>
                    <a:pt x="13" y="13"/>
                  </a:lnTo>
                  <a:lnTo>
                    <a:pt x="42" y="5"/>
                  </a:lnTo>
                  <a:lnTo>
                    <a:pt x="52" y="16"/>
                  </a:lnTo>
                  <a:lnTo>
                    <a:pt x="76" y="0"/>
                  </a:lnTo>
                  <a:lnTo>
                    <a:pt x="118" y="58"/>
                  </a:lnTo>
                  <a:lnTo>
                    <a:pt x="137" y="68"/>
                  </a:lnTo>
                  <a:lnTo>
                    <a:pt x="82" y="118"/>
                  </a:lnTo>
                  <a:lnTo>
                    <a:pt x="50" y="118"/>
                  </a:lnTo>
                  <a:lnTo>
                    <a:pt x="32" y="139"/>
                  </a:lnTo>
                  <a:lnTo>
                    <a:pt x="11" y="139"/>
                  </a:lnTo>
                  <a:lnTo>
                    <a:pt x="11" y="120"/>
                  </a:lnTo>
                  <a:lnTo>
                    <a:pt x="0" y="10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1" name="Freeform 711"/>
            <p:cNvSpPr/>
            <p:nvPr/>
          </p:nvSpPr>
          <p:spPr bwMode="auto">
            <a:xfrm>
              <a:off x="3863" y="2199"/>
              <a:ext cx="15" cy="14"/>
            </a:xfrm>
            <a:custGeom>
              <a:avLst/>
              <a:gdLst/>
              <a:ahLst/>
              <a:cxnLst>
                <a:cxn ang="0">
                  <a:pos x="0" y="6"/>
                </a:cxn>
                <a:cxn ang="0">
                  <a:pos x="11" y="14"/>
                </a:cxn>
                <a:cxn ang="0">
                  <a:pos x="19" y="0"/>
                </a:cxn>
                <a:cxn ang="0">
                  <a:pos x="0" y="6"/>
                </a:cxn>
              </a:cxnLst>
              <a:rect l="0" t="0" r="r" b="b"/>
              <a:pathLst>
                <a:path w="20" h="15">
                  <a:moveTo>
                    <a:pt x="0" y="6"/>
                  </a:moveTo>
                  <a:lnTo>
                    <a:pt x="11" y="14"/>
                  </a:lnTo>
                  <a:lnTo>
                    <a:pt x="19" y="0"/>
                  </a:lnTo>
                  <a:lnTo>
                    <a:pt x="0" y="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2" name="Freeform 712"/>
            <p:cNvSpPr/>
            <p:nvPr/>
          </p:nvSpPr>
          <p:spPr bwMode="auto">
            <a:xfrm>
              <a:off x="2867" y="1670"/>
              <a:ext cx="68" cy="43"/>
            </a:xfrm>
            <a:custGeom>
              <a:avLst/>
              <a:gdLst/>
              <a:ahLst/>
              <a:cxnLst>
                <a:cxn ang="0">
                  <a:pos x="0" y="34"/>
                </a:cxn>
                <a:cxn ang="0">
                  <a:pos x="5" y="0"/>
                </a:cxn>
                <a:cxn ang="0">
                  <a:pos x="92" y="5"/>
                </a:cxn>
                <a:cxn ang="0">
                  <a:pos x="74" y="29"/>
                </a:cxn>
                <a:cxn ang="0">
                  <a:pos x="81" y="39"/>
                </a:cxn>
                <a:cxn ang="0">
                  <a:pos x="58" y="42"/>
                </a:cxn>
                <a:cxn ang="0">
                  <a:pos x="45" y="50"/>
                </a:cxn>
                <a:cxn ang="0">
                  <a:pos x="8" y="47"/>
                </a:cxn>
                <a:cxn ang="0">
                  <a:pos x="0" y="34"/>
                </a:cxn>
              </a:cxnLst>
              <a:rect l="0" t="0" r="r" b="b"/>
              <a:pathLst>
                <a:path w="93" h="51">
                  <a:moveTo>
                    <a:pt x="0" y="34"/>
                  </a:moveTo>
                  <a:lnTo>
                    <a:pt x="5" y="0"/>
                  </a:lnTo>
                  <a:lnTo>
                    <a:pt x="92" y="5"/>
                  </a:lnTo>
                  <a:lnTo>
                    <a:pt x="74" y="29"/>
                  </a:lnTo>
                  <a:lnTo>
                    <a:pt x="81" y="39"/>
                  </a:lnTo>
                  <a:lnTo>
                    <a:pt x="58" y="42"/>
                  </a:lnTo>
                  <a:lnTo>
                    <a:pt x="45" y="50"/>
                  </a:lnTo>
                  <a:lnTo>
                    <a:pt x="8" y="47"/>
                  </a:lnTo>
                  <a:lnTo>
                    <a:pt x="0" y="3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13" name="Freeform 713"/>
            <p:cNvSpPr/>
            <p:nvPr/>
          </p:nvSpPr>
          <p:spPr bwMode="auto">
            <a:xfrm>
              <a:off x="3627" y="1900"/>
              <a:ext cx="95" cy="235"/>
            </a:xfrm>
            <a:custGeom>
              <a:avLst/>
              <a:gdLst/>
              <a:ahLst/>
              <a:cxnLst>
                <a:cxn ang="0">
                  <a:pos x="0" y="113"/>
                </a:cxn>
                <a:cxn ang="0">
                  <a:pos x="3" y="97"/>
                </a:cxn>
                <a:cxn ang="0">
                  <a:pos x="42" y="24"/>
                </a:cxn>
                <a:cxn ang="0">
                  <a:pos x="66" y="13"/>
                </a:cxn>
                <a:cxn ang="0">
                  <a:pos x="76" y="0"/>
                </a:cxn>
                <a:cxn ang="0">
                  <a:pos x="92" y="8"/>
                </a:cxn>
                <a:cxn ang="0">
                  <a:pos x="92" y="21"/>
                </a:cxn>
                <a:cxn ang="0">
                  <a:pos x="79" y="66"/>
                </a:cxn>
                <a:cxn ang="0">
                  <a:pos x="95" y="63"/>
                </a:cxn>
                <a:cxn ang="0">
                  <a:pos x="103" y="92"/>
                </a:cxn>
                <a:cxn ang="0">
                  <a:pos x="128" y="100"/>
                </a:cxn>
                <a:cxn ang="0">
                  <a:pos x="115" y="115"/>
                </a:cxn>
                <a:cxn ang="0">
                  <a:pos x="84" y="131"/>
                </a:cxn>
                <a:cxn ang="0">
                  <a:pos x="79" y="152"/>
                </a:cxn>
                <a:cxn ang="0">
                  <a:pos x="95" y="183"/>
                </a:cxn>
                <a:cxn ang="0">
                  <a:pos x="86" y="205"/>
                </a:cxn>
                <a:cxn ang="0">
                  <a:pos x="105" y="249"/>
                </a:cxn>
                <a:cxn ang="0">
                  <a:pos x="92" y="275"/>
                </a:cxn>
                <a:cxn ang="0">
                  <a:pos x="79" y="178"/>
                </a:cxn>
                <a:cxn ang="0">
                  <a:pos x="63" y="165"/>
                </a:cxn>
                <a:cxn ang="0">
                  <a:pos x="44" y="191"/>
                </a:cxn>
                <a:cxn ang="0">
                  <a:pos x="27" y="183"/>
                </a:cxn>
                <a:cxn ang="0">
                  <a:pos x="32" y="152"/>
                </a:cxn>
                <a:cxn ang="0">
                  <a:pos x="0" y="113"/>
                </a:cxn>
              </a:cxnLst>
              <a:rect l="0" t="0" r="r" b="b"/>
              <a:pathLst>
                <a:path w="129" h="276">
                  <a:moveTo>
                    <a:pt x="0" y="113"/>
                  </a:moveTo>
                  <a:lnTo>
                    <a:pt x="3" y="97"/>
                  </a:lnTo>
                  <a:lnTo>
                    <a:pt x="42" y="24"/>
                  </a:lnTo>
                  <a:lnTo>
                    <a:pt x="66" y="13"/>
                  </a:lnTo>
                  <a:lnTo>
                    <a:pt x="76" y="0"/>
                  </a:lnTo>
                  <a:lnTo>
                    <a:pt x="92" y="8"/>
                  </a:lnTo>
                  <a:lnTo>
                    <a:pt x="92" y="21"/>
                  </a:lnTo>
                  <a:lnTo>
                    <a:pt x="79" y="66"/>
                  </a:lnTo>
                  <a:lnTo>
                    <a:pt x="95" y="63"/>
                  </a:lnTo>
                  <a:lnTo>
                    <a:pt x="103" y="92"/>
                  </a:lnTo>
                  <a:lnTo>
                    <a:pt x="128" y="100"/>
                  </a:lnTo>
                  <a:lnTo>
                    <a:pt x="115" y="115"/>
                  </a:lnTo>
                  <a:lnTo>
                    <a:pt x="84" y="131"/>
                  </a:lnTo>
                  <a:lnTo>
                    <a:pt x="79" y="152"/>
                  </a:lnTo>
                  <a:lnTo>
                    <a:pt x="95" y="183"/>
                  </a:lnTo>
                  <a:lnTo>
                    <a:pt x="86" y="205"/>
                  </a:lnTo>
                  <a:lnTo>
                    <a:pt x="105" y="249"/>
                  </a:lnTo>
                  <a:lnTo>
                    <a:pt x="92" y="275"/>
                  </a:lnTo>
                  <a:lnTo>
                    <a:pt x="79" y="178"/>
                  </a:lnTo>
                  <a:lnTo>
                    <a:pt x="63" y="165"/>
                  </a:lnTo>
                  <a:lnTo>
                    <a:pt x="44" y="191"/>
                  </a:lnTo>
                  <a:lnTo>
                    <a:pt x="27" y="183"/>
                  </a:lnTo>
                  <a:lnTo>
                    <a:pt x="32" y="152"/>
                  </a:lnTo>
                  <a:lnTo>
                    <a:pt x="0" y="11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4" name="Freeform 714"/>
            <p:cNvSpPr/>
            <p:nvPr/>
          </p:nvSpPr>
          <p:spPr bwMode="auto">
            <a:xfrm>
              <a:off x="2938" y="2292"/>
              <a:ext cx="19" cy="25"/>
            </a:xfrm>
            <a:custGeom>
              <a:avLst/>
              <a:gdLst/>
              <a:ahLst/>
              <a:cxnLst>
                <a:cxn ang="0">
                  <a:pos x="0" y="5"/>
                </a:cxn>
                <a:cxn ang="0">
                  <a:pos x="5" y="16"/>
                </a:cxn>
                <a:cxn ang="0">
                  <a:pos x="8" y="29"/>
                </a:cxn>
                <a:cxn ang="0">
                  <a:pos x="26" y="13"/>
                </a:cxn>
                <a:cxn ang="0">
                  <a:pos x="24" y="0"/>
                </a:cxn>
                <a:cxn ang="0">
                  <a:pos x="0" y="5"/>
                </a:cxn>
              </a:cxnLst>
              <a:rect l="0" t="0" r="r" b="b"/>
              <a:pathLst>
                <a:path w="27" h="30">
                  <a:moveTo>
                    <a:pt x="0" y="5"/>
                  </a:moveTo>
                  <a:lnTo>
                    <a:pt x="5" y="16"/>
                  </a:lnTo>
                  <a:lnTo>
                    <a:pt x="8" y="29"/>
                  </a:lnTo>
                  <a:lnTo>
                    <a:pt x="26" y="13"/>
                  </a:lnTo>
                  <a:lnTo>
                    <a:pt x="24" y="0"/>
                  </a:lnTo>
                  <a:lnTo>
                    <a:pt x="0" y="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5" name="Freeform 715"/>
            <p:cNvSpPr/>
            <p:nvPr/>
          </p:nvSpPr>
          <p:spPr bwMode="auto">
            <a:xfrm>
              <a:off x="3740" y="2076"/>
              <a:ext cx="51" cy="56"/>
            </a:xfrm>
            <a:custGeom>
              <a:avLst/>
              <a:gdLst/>
              <a:ahLst/>
              <a:cxnLst>
                <a:cxn ang="0">
                  <a:pos x="0" y="11"/>
                </a:cxn>
                <a:cxn ang="0">
                  <a:pos x="3" y="45"/>
                </a:cxn>
                <a:cxn ang="0">
                  <a:pos x="13" y="63"/>
                </a:cxn>
                <a:cxn ang="0">
                  <a:pos x="27" y="63"/>
                </a:cxn>
                <a:cxn ang="0">
                  <a:pos x="68" y="34"/>
                </a:cxn>
                <a:cxn ang="0">
                  <a:pos x="68" y="0"/>
                </a:cxn>
                <a:cxn ang="0">
                  <a:pos x="37" y="6"/>
                </a:cxn>
                <a:cxn ang="0">
                  <a:pos x="8" y="3"/>
                </a:cxn>
                <a:cxn ang="0">
                  <a:pos x="0" y="11"/>
                </a:cxn>
              </a:cxnLst>
              <a:rect l="0" t="0" r="r" b="b"/>
              <a:pathLst>
                <a:path w="69" h="64">
                  <a:moveTo>
                    <a:pt x="0" y="11"/>
                  </a:moveTo>
                  <a:lnTo>
                    <a:pt x="3" y="45"/>
                  </a:lnTo>
                  <a:lnTo>
                    <a:pt x="13" y="63"/>
                  </a:lnTo>
                  <a:lnTo>
                    <a:pt x="27" y="63"/>
                  </a:lnTo>
                  <a:lnTo>
                    <a:pt x="68" y="34"/>
                  </a:lnTo>
                  <a:lnTo>
                    <a:pt x="68" y="0"/>
                  </a:lnTo>
                  <a:lnTo>
                    <a:pt x="37" y="6"/>
                  </a:lnTo>
                  <a:lnTo>
                    <a:pt x="8" y="3"/>
                  </a:lnTo>
                  <a:lnTo>
                    <a:pt x="0" y="1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6" name="Freeform 716"/>
            <p:cNvSpPr/>
            <p:nvPr/>
          </p:nvSpPr>
          <p:spPr bwMode="auto">
            <a:xfrm>
              <a:off x="2714" y="2102"/>
              <a:ext cx="83" cy="141"/>
            </a:xfrm>
            <a:custGeom>
              <a:avLst/>
              <a:gdLst/>
              <a:ahLst/>
              <a:cxnLst>
                <a:cxn ang="0">
                  <a:pos x="0" y="118"/>
                </a:cxn>
                <a:cxn ang="0">
                  <a:pos x="18" y="87"/>
                </a:cxn>
                <a:cxn ang="0">
                  <a:pos x="42" y="92"/>
                </a:cxn>
                <a:cxn ang="0">
                  <a:pos x="73" y="24"/>
                </a:cxn>
                <a:cxn ang="0">
                  <a:pos x="89" y="16"/>
                </a:cxn>
                <a:cxn ang="0">
                  <a:pos x="81" y="3"/>
                </a:cxn>
                <a:cxn ang="0">
                  <a:pos x="92" y="0"/>
                </a:cxn>
                <a:cxn ang="0">
                  <a:pos x="102" y="39"/>
                </a:cxn>
                <a:cxn ang="0">
                  <a:pos x="81" y="47"/>
                </a:cxn>
                <a:cxn ang="0">
                  <a:pos x="102" y="79"/>
                </a:cxn>
                <a:cxn ang="0">
                  <a:pos x="92" y="118"/>
                </a:cxn>
                <a:cxn ang="0">
                  <a:pos x="112" y="144"/>
                </a:cxn>
                <a:cxn ang="0">
                  <a:pos x="110" y="165"/>
                </a:cxn>
                <a:cxn ang="0">
                  <a:pos x="70" y="157"/>
                </a:cxn>
                <a:cxn ang="0">
                  <a:pos x="42" y="155"/>
                </a:cxn>
                <a:cxn ang="0">
                  <a:pos x="21" y="157"/>
                </a:cxn>
                <a:cxn ang="0">
                  <a:pos x="18" y="129"/>
                </a:cxn>
                <a:cxn ang="0">
                  <a:pos x="0" y="118"/>
                </a:cxn>
              </a:cxnLst>
              <a:rect l="0" t="0" r="r" b="b"/>
              <a:pathLst>
                <a:path w="113" h="166">
                  <a:moveTo>
                    <a:pt x="0" y="118"/>
                  </a:moveTo>
                  <a:lnTo>
                    <a:pt x="18" y="87"/>
                  </a:lnTo>
                  <a:lnTo>
                    <a:pt x="42" y="92"/>
                  </a:lnTo>
                  <a:lnTo>
                    <a:pt x="73" y="24"/>
                  </a:lnTo>
                  <a:lnTo>
                    <a:pt x="89" y="16"/>
                  </a:lnTo>
                  <a:lnTo>
                    <a:pt x="81" y="3"/>
                  </a:lnTo>
                  <a:lnTo>
                    <a:pt x="92" y="0"/>
                  </a:lnTo>
                  <a:lnTo>
                    <a:pt x="102" y="39"/>
                  </a:lnTo>
                  <a:lnTo>
                    <a:pt x="81" y="47"/>
                  </a:lnTo>
                  <a:lnTo>
                    <a:pt x="102" y="79"/>
                  </a:lnTo>
                  <a:lnTo>
                    <a:pt x="92" y="118"/>
                  </a:lnTo>
                  <a:lnTo>
                    <a:pt x="112" y="144"/>
                  </a:lnTo>
                  <a:lnTo>
                    <a:pt x="110" y="165"/>
                  </a:lnTo>
                  <a:lnTo>
                    <a:pt x="70" y="157"/>
                  </a:lnTo>
                  <a:lnTo>
                    <a:pt x="42" y="155"/>
                  </a:lnTo>
                  <a:lnTo>
                    <a:pt x="21" y="157"/>
                  </a:lnTo>
                  <a:lnTo>
                    <a:pt x="18" y="129"/>
                  </a:lnTo>
                  <a:lnTo>
                    <a:pt x="0" y="11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17" name="Freeform 717"/>
            <p:cNvSpPr/>
            <p:nvPr/>
          </p:nvSpPr>
          <p:spPr bwMode="auto">
            <a:xfrm>
              <a:off x="1251" y="1090"/>
              <a:ext cx="115" cy="84"/>
            </a:xfrm>
            <a:custGeom>
              <a:avLst/>
              <a:gdLst/>
              <a:ahLst/>
              <a:cxnLst>
                <a:cxn ang="0">
                  <a:pos x="0" y="71"/>
                </a:cxn>
                <a:cxn ang="0">
                  <a:pos x="5" y="60"/>
                </a:cxn>
                <a:cxn ang="0">
                  <a:pos x="32" y="21"/>
                </a:cxn>
                <a:cxn ang="0">
                  <a:pos x="19" y="5"/>
                </a:cxn>
                <a:cxn ang="0">
                  <a:pos x="66" y="0"/>
                </a:cxn>
                <a:cxn ang="0">
                  <a:pos x="97" y="16"/>
                </a:cxn>
                <a:cxn ang="0">
                  <a:pos x="120" y="8"/>
                </a:cxn>
                <a:cxn ang="0">
                  <a:pos x="155" y="26"/>
                </a:cxn>
                <a:cxn ang="0">
                  <a:pos x="84" y="63"/>
                </a:cxn>
                <a:cxn ang="0">
                  <a:pos x="79" y="84"/>
                </a:cxn>
                <a:cxn ang="0">
                  <a:pos x="42" y="97"/>
                </a:cxn>
                <a:cxn ang="0">
                  <a:pos x="26" y="81"/>
                </a:cxn>
                <a:cxn ang="0">
                  <a:pos x="0" y="71"/>
                </a:cxn>
              </a:cxnLst>
              <a:rect l="0" t="0" r="r" b="b"/>
              <a:pathLst>
                <a:path w="156" h="98">
                  <a:moveTo>
                    <a:pt x="0" y="71"/>
                  </a:moveTo>
                  <a:lnTo>
                    <a:pt x="5" y="60"/>
                  </a:lnTo>
                  <a:lnTo>
                    <a:pt x="32" y="21"/>
                  </a:lnTo>
                  <a:lnTo>
                    <a:pt x="19" y="5"/>
                  </a:lnTo>
                  <a:lnTo>
                    <a:pt x="66" y="0"/>
                  </a:lnTo>
                  <a:lnTo>
                    <a:pt x="97" y="16"/>
                  </a:lnTo>
                  <a:lnTo>
                    <a:pt x="120" y="8"/>
                  </a:lnTo>
                  <a:lnTo>
                    <a:pt x="155" y="26"/>
                  </a:lnTo>
                  <a:lnTo>
                    <a:pt x="84" y="63"/>
                  </a:lnTo>
                  <a:lnTo>
                    <a:pt x="79" y="84"/>
                  </a:lnTo>
                  <a:lnTo>
                    <a:pt x="42" y="97"/>
                  </a:lnTo>
                  <a:lnTo>
                    <a:pt x="26" y="81"/>
                  </a:lnTo>
                  <a:lnTo>
                    <a:pt x="0" y="7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18" name="Freeform 718"/>
            <p:cNvSpPr/>
            <p:nvPr/>
          </p:nvSpPr>
          <p:spPr bwMode="auto">
            <a:xfrm>
              <a:off x="1325" y="1119"/>
              <a:ext cx="198" cy="113"/>
            </a:xfrm>
            <a:custGeom>
              <a:avLst/>
              <a:gdLst/>
              <a:ahLst/>
              <a:cxnLst>
                <a:cxn ang="0">
                  <a:pos x="0" y="39"/>
                </a:cxn>
                <a:cxn ang="0">
                  <a:pos x="15" y="31"/>
                </a:cxn>
                <a:cxn ang="0">
                  <a:pos x="10" y="24"/>
                </a:cxn>
                <a:cxn ang="0">
                  <a:pos x="39" y="8"/>
                </a:cxn>
                <a:cxn ang="0">
                  <a:pos x="65" y="0"/>
                </a:cxn>
                <a:cxn ang="0">
                  <a:pos x="73" y="13"/>
                </a:cxn>
                <a:cxn ang="0">
                  <a:pos x="65" y="21"/>
                </a:cxn>
                <a:cxn ang="0">
                  <a:pos x="89" y="11"/>
                </a:cxn>
                <a:cxn ang="0">
                  <a:pos x="113" y="19"/>
                </a:cxn>
                <a:cxn ang="0">
                  <a:pos x="105" y="29"/>
                </a:cxn>
                <a:cxn ang="0">
                  <a:pos x="133" y="21"/>
                </a:cxn>
                <a:cxn ang="0">
                  <a:pos x="128" y="11"/>
                </a:cxn>
                <a:cxn ang="0">
                  <a:pos x="139" y="13"/>
                </a:cxn>
                <a:cxn ang="0">
                  <a:pos x="165" y="47"/>
                </a:cxn>
                <a:cxn ang="0">
                  <a:pos x="173" y="39"/>
                </a:cxn>
                <a:cxn ang="0">
                  <a:pos x="162" y="0"/>
                </a:cxn>
                <a:cxn ang="0">
                  <a:pos x="181" y="0"/>
                </a:cxn>
                <a:cxn ang="0">
                  <a:pos x="202" y="16"/>
                </a:cxn>
                <a:cxn ang="0">
                  <a:pos x="215" y="63"/>
                </a:cxn>
                <a:cxn ang="0">
                  <a:pos x="267" y="90"/>
                </a:cxn>
                <a:cxn ang="0">
                  <a:pos x="267" y="100"/>
                </a:cxn>
                <a:cxn ang="0">
                  <a:pos x="251" y="95"/>
                </a:cxn>
                <a:cxn ang="0">
                  <a:pos x="233" y="102"/>
                </a:cxn>
                <a:cxn ang="0">
                  <a:pos x="260" y="113"/>
                </a:cxn>
                <a:cxn ang="0">
                  <a:pos x="238" y="123"/>
                </a:cxn>
                <a:cxn ang="0">
                  <a:pos x="204" y="118"/>
                </a:cxn>
                <a:cxn ang="0">
                  <a:pos x="184" y="105"/>
                </a:cxn>
                <a:cxn ang="0">
                  <a:pos x="141" y="129"/>
                </a:cxn>
                <a:cxn ang="0">
                  <a:pos x="86" y="131"/>
                </a:cxn>
                <a:cxn ang="0">
                  <a:pos x="73" y="110"/>
                </a:cxn>
                <a:cxn ang="0">
                  <a:pos x="47" y="107"/>
                </a:cxn>
                <a:cxn ang="0">
                  <a:pos x="26" y="92"/>
                </a:cxn>
                <a:cxn ang="0">
                  <a:pos x="102" y="79"/>
                </a:cxn>
                <a:cxn ang="0">
                  <a:pos x="23" y="73"/>
                </a:cxn>
                <a:cxn ang="0">
                  <a:pos x="13" y="63"/>
                </a:cxn>
                <a:cxn ang="0">
                  <a:pos x="52" y="50"/>
                </a:cxn>
                <a:cxn ang="0">
                  <a:pos x="15" y="55"/>
                </a:cxn>
                <a:cxn ang="0">
                  <a:pos x="18" y="47"/>
                </a:cxn>
                <a:cxn ang="0">
                  <a:pos x="0" y="39"/>
                </a:cxn>
              </a:cxnLst>
              <a:rect l="0" t="0" r="r" b="b"/>
              <a:pathLst>
                <a:path w="268" h="132">
                  <a:moveTo>
                    <a:pt x="0" y="39"/>
                  </a:moveTo>
                  <a:lnTo>
                    <a:pt x="15" y="31"/>
                  </a:lnTo>
                  <a:lnTo>
                    <a:pt x="10" y="24"/>
                  </a:lnTo>
                  <a:lnTo>
                    <a:pt x="39" y="8"/>
                  </a:lnTo>
                  <a:lnTo>
                    <a:pt x="65" y="0"/>
                  </a:lnTo>
                  <a:lnTo>
                    <a:pt x="73" y="13"/>
                  </a:lnTo>
                  <a:lnTo>
                    <a:pt x="65" y="21"/>
                  </a:lnTo>
                  <a:lnTo>
                    <a:pt x="89" y="11"/>
                  </a:lnTo>
                  <a:lnTo>
                    <a:pt x="113" y="19"/>
                  </a:lnTo>
                  <a:lnTo>
                    <a:pt x="105" y="29"/>
                  </a:lnTo>
                  <a:lnTo>
                    <a:pt x="133" y="21"/>
                  </a:lnTo>
                  <a:lnTo>
                    <a:pt x="128" y="11"/>
                  </a:lnTo>
                  <a:lnTo>
                    <a:pt x="139" y="13"/>
                  </a:lnTo>
                  <a:lnTo>
                    <a:pt x="165" y="47"/>
                  </a:lnTo>
                  <a:lnTo>
                    <a:pt x="173" y="39"/>
                  </a:lnTo>
                  <a:lnTo>
                    <a:pt x="162" y="0"/>
                  </a:lnTo>
                  <a:lnTo>
                    <a:pt x="181" y="0"/>
                  </a:lnTo>
                  <a:lnTo>
                    <a:pt x="202" y="16"/>
                  </a:lnTo>
                  <a:lnTo>
                    <a:pt x="215" y="63"/>
                  </a:lnTo>
                  <a:lnTo>
                    <a:pt x="267" y="90"/>
                  </a:lnTo>
                  <a:lnTo>
                    <a:pt x="267" y="100"/>
                  </a:lnTo>
                  <a:lnTo>
                    <a:pt x="251" y="95"/>
                  </a:lnTo>
                  <a:lnTo>
                    <a:pt x="233" y="102"/>
                  </a:lnTo>
                  <a:lnTo>
                    <a:pt x="260" y="113"/>
                  </a:lnTo>
                  <a:lnTo>
                    <a:pt x="238" y="123"/>
                  </a:lnTo>
                  <a:lnTo>
                    <a:pt x="204" y="118"/>
                  </a:lnTo>
                  <a:lnTo>
                    <a:pt x="184" y="105"/>
                  </a:lnTo>
                  <a:lnTo>
                    <a:pt x="141" y="129"/>
                  </a:lnTo>
                  <a:lnTo>
                    <a:pt x="86" y="131"/>
                  </a:lnTo>
                  <a:lnTo>
                    <a:pt x="73" y="110"/>
                  </a:lnTo>
                  <a:lnTo>
                    <a:pt x="47" y="107"/>
                  </a:lnTo>
                  <a:lnTo>
                    <a:pt x="26" y="92"/>
                  </a:lnTo>
                  <a:lnTo>
                    <a:pt x="102" y="79"/>
                  </a:lnTo>
                  <a:lnTo>
                    <a:pt x="23" y="73"/>
                  </a:lnTo>
                  <a:lnTo>
                    <a:pt x="13" y="63"/>
                  </a:lnTo>
                  <a:lnTo>
                    <a:pt x="52" y="50"/>
                  </a:lnTo>
                  <a:lnTo>
                    <a:pt x="15" y="55"/>
                  </a:lnTo>
                  <a:lnTo>
                    <a:pt x="18" y="47"/>
                  </a:lnTo>
                  <a:lnTo>
                    <a:pt x="0" y="3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19" name="Freeform 719"/>
            <p:cNvSpPr/>
            <p:nvPr/>
          </p:nvSpPr>
          <p:spPr bwMode="auto">
            <a:xfrm>
              <a:off x="1564" y="1026"/>
              <a:ext cx="190" cy="67"/>
            </a:xfrm>
            <a:custGeom>
              <a:avLst/>
              <a:gdLst/>
              <a:ahLst/>
              <a:cxnLst>
                <a:cxn ang="0">
                  <a:pos x="0" y="11"/>
                </a:cxn>
                <a:cxn ang="0">
                  <a:pos x="16" y="0"/>
                </a:cxn>
                <a:cxn ang="0">
                  <a:pos x="39" y="5"/>
                </a:cxn>
                <a:cxn ang="0">
                  <a:pos x="53" y="11"/>
                </a:cxn>
                <a:cxn ang="0">
                  <a:pos x="50" y="21"/>
                </a:cxn>
                <a:cxn ang="0">
                  <a:pos x="79" y="11"/>
                </a:cxn>
                <a:cxn ang="0">
                  <a:pos x="94" y="18"/>
                </a:cxn>
                <a:cxn ang="0">
                  <a:pos x="81" y="18"/>
                </a:cxn>
                <a:cxn ang="0">
                  <a:pos x="115" y="26"/>
                </a:cxn>
                <a:cxn ang="0">
                  <a:pos x="79" y="29"/>
                </a:cxn>
                <a:cxn ang="0">
                  <a:pos x="94" y="31"/>
                </a:cxn>
                <a:cxn ang="0">
                  <a:pos x="84" y="42"/>
                </a:cxn>
                <a:cxn ang="0">
                  <a:pos x="100" y="37"/>
                </a:cxn>
                <a:cxn ang="0">
                  <a:pos x="118" y="53"/>
                </a:cxn>
                <a:cxn ang="0">
                  <a:pos x="121" y="45"/>
                </a:cxn>
                <a:cxn ang="0">
                  <a:pos x="165" y="53"/>
                </a:cxn>
                <a:cxn ang="0">
                  <a:pos x="215" y="39"/>
                </a:cxn>
                <a:cxn ang="0">
                  <a:pos x="254" y="55"/>
                </a:cxn>
                <a:cxn ang="0">
                  <a:pos x="241" y="60"/>
                </a:cxn>
                <a:cxn ang="0">
                  <a:pos x="247" y="76"/>
                </a:cxn>
                <a:cxn ang="0">
                  <a:pos x="220" y="79"/>
                </a:cxn>
                <a:cxn ang="0">
                  <a:pos x="197" y="65"/>
                </a:cxn>
                <a:cxn ang="0">
                  <a:pos x="197" y="76"/>
                </a:cxn>
                <a:cxn ang="0">
                  <a:pos x="183" y="79"/>
                </a:cxn>
                <a:cxn ang="0">
                  <a:pos x="126" y="79"/>
                </a:cxn>
                <a:cxn ang="0">
                  <a:pos x="121" y="68"/>
                </a:cxn>
                <a:cxn ang="0">
                  <a:pos x="105" y="79"/>
                </a:cxn>
                <a:cxn ang="0">
                  <a:pos x="89" y="68"/>
                </a:cxn>
                <a:cxn ang="0">
                  <a:pos x="79" y="76"/>
                </a:cxn>
                <a:cxn ang="0">
                  <a:pos x="55" y="23"/>
                </a:cxn>
                <a:cxn ang="0">
                  <a:pos x="31" y="26"/>
                </a:cxn>
                <a:cxn ang="0">
                  <a:pos x="0" y="11"/>
                </a:cxn>
              </a:cxnLst>
              <a:rect l="0" t="0" r="r" b="b"/>
              <a:pathLst>
                <a:path w="255" h="80">
                  <a:moveTo>
                    <a:pt x="0" y="11"/>
                  </a:moveTo>
                  <a:lnTo>
                    <a:pt x="16" y="0"/>
                  </a:lnTo>
                  <a:lnTo>
                    <a:pt x="39" y="5"/>
                  </a:lnTo>
                  <a:lnTo>
                    <a:pt x="53" y="11"/>
                  </a:lnTo>
                  <a:lnTo>
                    <a:pt x="50" y="21"/>
                  </a:lnTo>
                  <a:lnTo>
                    <a:pt x="79" y="11"/>
                  </a:lnTo>
                  <a:lnTo>
                    <a:pt x="94" y="18"/>
                  </a:lnTo>
                  <a:lnTo>
                    <a:pt x="81" y="18"/>
                  </a:lnTo>
                  <a:lnTo>
                    <a:pt x="115" y="26"/>
                  </a:lnTo>
                  <a:lnTo>
                    <a:pt x="79" y="29"/>
                  </a:lnTo>
                  <a:lnTo>
                    <a:pt x="94" y="31"/>
                  </a:lnTo>
                  <a:lnTo>
                    <a:pt x="84" y="42"/>
                  </a:lnTo>
                  <a:lnTo>
                    <a:pt x="100" y="37"/>
                  </a:lnTo>
                  <a:lnTo>
                    <a:pt x="118" y="53"/>
                  </a:lnTo>
                  <a:lnTo>
                    <a:pt x="121" y="45"/>
                  </a:lnTo>
                  <a:lnTo>
                    <a:pt x="165" y="53"/>
                  </a:lnTo>
                  <a:lnTo>
                    <a:pt x="215" y="39"/>
                  </a:lnTo>
                  <a:lnTo>
                    <a:pt x="254" y="55"/>
                  </a:lnTo>
                  <a:lnTo>
                    <a:pt x="241" y="60"/>
                  </a:lnTo>
                  <a:lnTo>
                    <a:pt x="247" y="76"/>
                  </a:lnTo>
                  <a:lnTo>
                    <a:pt x="220" y="79"/>
                  </a:lnTo>
                  <a:lnTo>
                    <a:pt x="197" y="65"/>
                  </a:lnTo>
                  <a:lnTo>
                    <a:pt x="197" y="76"/>
                  </a:lnTo>
                  <a:lnTo>
                    <a:pt x="183" y="79"/>
                  </a:lnTo>
                  <a:lnTo>
                    <a:pt x="126" y="79"/>
                  </a:lnTo>
                  <a:lnTo>
                    <a:pt x="121" y="68"/>
                  </a:lnTo>
                  <a:lnTo>
                    <a:pt x="105" y="79"/>
                  </a:lnTo>
                  <a:lnTo>
                    <a:pt x="89" y="68"/>
                  </a:lnTo>
                  <a:lnTo>
                    <a:pt x="79" y="76"/>
                  </a:lnTo>
                  <a:lnTo>
                    <a:pt x="55" y="23"/>
                  </a:lnTo>
                  <a:lnTo>
                    <a:pt x="31" y="26"/>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20" name="Freeform 720"/>
            <p:cNvSpPr/>
            <p:nvPr/>
          </p:nvSpPr>
          <p:spPr bwMode="auto">
            <a:xfrm>
              <a:off x="1641" y="1108"/>
              <a:ext cx="311" cy="259"/>
            </a:xfrm>
            <a:custGeom>
              <a:avLst/>
              <a:gdLst/>
              <a:ahLst/>
              <a:cxnLst>
                <a:cxn ang="0">
                  <a:pos x="3" y="34"/>
                </a:cxn>
                <a:cxn ang="0">
                  <a:pos x="50" y="0"/>
                </a:cxn>
                <a:cxn ang="0">
                  <a:pos x="50" y="34"/>
                </a:cxn>
                <a:cxn ang="0">
                  <a:pos x="74" y="71"/>
                </a:cxn>
                <a:cxn ang="0">
                  <a:pos x="76" y="76"/>
                </a:cxn>
                <a:cxn ang="0">
                  <a:pos x="61" y="50"/>
                </a:cxn>
                <a:cxn ang="0">
                  <a:pos x="63" y="26"/>
                </a:cxn>
                <a:cxn ang="0">
                  <a:pos x="66" y="24"/>
                </a:cxn>
                <a:cxn ang="0">
                  <a:pos x="74" y="13"/>
                </a:cxn>
                <a:cxn ang="0">
                  <a:pos x="108" y="2"/>
                </a:cxn>
                <a:cxn ang="0">
                  <a:pos x="126" y="18"/>
                </a:cxn>
                <a:cxn ang="0">
                  <a:pos x="134" y="52"/>
                </a:cxn>
                <a:cxn ang="0">
                  <a:pos x="160" y="44"/>
                </a:cxn>
                <a:cxn ang="0">
                  <a:pos x="218" y="37"/>
                </a:cxn>
                <a:cxn ang="0">
                  <a:pos x="221" y="60"/>
                </a:cxn>
                <a:cxn ang="0">
                  <a:pos x="233" y="66"/>
                </a:cxn>
                <a:cxn ang="0">
                  <a:pos x="260" y="60"/>
                </a:cxn>
                <a:cxn ang="0">
                  <a:pos x="275" y="73"/>
                </a:cxn>
                <a:cxn ang="0">
                  <a:pos x="286" y="76"/>
                </a:cxn>
                <a:cxn ang="0">
                  <a:pos x="297" y="81"/>
                </a:cxn>
                <a:cxn ang="0">
                  <a:pos x="318" y="89"/>
                </a:cxn>
                <a:cxn ang="0">
                  <a:pos x="315" y="103"/>
                </a:cxn>
                <a:cxn ang="0">
                  <a:pos x="323" y="100"/>
                </a:cxn>
                <a:cxn ang="0">
                  <a:pos x="312" y="115"/>
                </a:cxn>
                <a:cxn ang="0">
                  <a:pos x="315" y="126"/>
                </a:cxn>
                <a:cxn ang="0">
                  <a:pos x="318" y="142"/>
                </a:cxn>
                <a:cxn ang="0">
                  <a:pos x="370" y="155"/>
                </a:cxn>
                <a:cxn ang="0">
                  <a:pos x="396" y="176"/>
                </a:cxn>
                <a:cxn ang="0">
                  <a:pos x="420" y="189"/>
                </a:cxn>
                <a:cxn ang="0">
                  <a:pos x="404" y="196"/>
                </a:cxn>
                <a:cxn ang="0">
                  <a:pos x="404" y="218"/>
                </a:cxn>
                <a:cxn ang="0">
                  <a:pos x="388" y="231"/>
                </a:cxn>
                <a:cxn ang="0">
                  <a:pos x="323" y="196"/>
                </a:cxn>
                <a:cxn ang="0">
                  <a:pos x="328" y="218"/>
                </a:cxn>
                <a:cxn ang="0">
                  <a:pos x="344" y="233"/>
                </a:cxn>
                <a:cxn ang="0">
                  <a:pos x="368" y="249"/>
                </a:cxn>
                <a:cxn ang="0">
                  <a:pos x="373" y="286"/>
                </a:cxn>
                <a:cxn ang="0">
                  <a:pos x="354" y="302"/>
                </a:cxn>
                <a:cxn ang="0">
                  <a:pos x="265" y="265"/>
                </a:cxn>
                <a:cxn ang="0">
                  <a:pos x="252" y="255"/>
                </a:cxn>
                <a:cxn ang="0">
                  <a:pos x="226" y="233"/>
                </a:cxn>
                <a:cxn ang="0">
                  <a:pos x="213" y="238"/>
                </a:cxn>
                <a:cxn ang="0">
                  <a:pos x="176" y="238"/>
                </a:cxn>
                <a:cxn ang="0">
                  <a:pos x="244" y="220"/>
                </a:cxn>
                <a:cxn ang="0">
                  <a:pos x="260" y="176"/>
                </a:cxn>
                <a:cxn ang="0">
                  <a:pos x="223" y="136"/>
                </a:cxn>
                <a:cxn ang="0">
                  <a:pos x="197" y="142"/>
                </a:cxn>
                <a:cxn ang="0">
                  <a:pos x="210" y="123"/>
                </a:cxn>
                <a:cxn ang="0">
                  <a:pos x="181" y="100"/>
                </a:cxn>
                <a:cxn ang="0">
                  <a:pos x="165" y="108"/>
                </a:cxn>
                <a:cxn ang="0">
                  <a:pos x="134" y="113"/>
                </a:cxn>
                <a:cxn ang="0">
                  <a:pos x="8" y="76"/>
                </a:cxn>
                <a:cxn ang="0">
                  <a:pos x="0" y="68"/>
                </a:cxn>
              </a:cxnLst>
              <a:rect l="0" t="0" r="r" b="b"/>
              <a:pathLst>
                <a:path w="421" h="303">
                  <a:moveTo>
                    <a:pt x="0" y="68"/>
                  </a:moveTo>
                  <a:lnTo>
                    <a:pt x="3" y="34"/>
                  </a:lnTo>
                  <a:lnTo>
                    <a:pt x="21" y="10"/>
                  </a:lnTo>
                  <a:lnTo>
                    <a:pt x="50" y="0"/>
                  </a:lnTo>
                  <a:lnTo>
                    <a:pt x="74" y="2"/>
                  </a:lnTo>
                  <a:lnTo>
                    <a:pt x="50" y="34"/>
                  </a:lnTo>
                  <a:lnTo>
                    <a:pt x="55" y="52"/>
                  </a:lnTo>
                  <a:lnTo>
                    <a:pt x="74" y="71"/>
                  </a:lnTo>
                  <a:lnTo>
                    <a:pt x="50" y="79"/>
                  </a:lnTo>
                  <a:lnTo>
                    <a:pt x="76" y="76"/>
                  </a:lnTo>
                  <a:lnTo>
                    <a:pt x="76" y="63"/>
                  </a:lnTo>
                  <a:lnTo>
                    <a:pt x="61" y="50"/>
                  </a:lnTo>
                  <a:lnTo>
                    <a:pt x="76" y="39"/>
                  </a:lnTo>
                  <a:lnTo>
                    <a:pt x="63" y="26"/>
                  </a:lnTo>
                  <a:lnTo>
                    <a:pt x="89" y="32"/>
                  </a:lnTo>
                  <a:lnTo>
                    <a:pt x="66" y="24"/>
                  </a:lnTo>
                  <a:lnTo>
                    <a:pt x="92" y="24"/>
                  </a:lnTo>
                  <a:lnTo>
                    <a:pt x="74" y="13"/>
                  </a:lnTo>
                  <a:lnTo>
                    <a:pt x="95" y="13"/>
                  </a:lnTo>
                  <a:lnTo>
                    <a:pt x="108" y="2"/>
                  </a:lnTo>
                  <a:lnTo>
                    <a:pt x="126" y="2"/>
                  </a:lnTo>
                  <a:lnTo>
                    <a:pt x="126" y="18"/>
                  </a:lnTo>
                  <a:lnTo>
                    <a:pt x="139" y="24"/>
                  </a:lnTo>
                  <a:lnTo>
                    <a:pt x="134" y="52"/>
                  </a:lnTo>
                  <a:lnTo>
                    <a:pt x="150" y="37"/>
                  </a:lnTo>
                  <a:lnTo>
                    <a:pt x="160" y="44"/>
                  </a:lnTo>
                  <a:lnTo>
                    <a:pt x="181" y="32"/>
                  </a:lnTo>
                  <a:lnTo>
                    <a:pt x="218" y="37"/>
                  </a:lnTo>
                  <a:lnTo>
                    <a:pt x="231" y="52"/>
                  </a:lnTo>
                  <a:lnTo>
                    <a:pt x="221" y="60"/>
                  </a:lnTo>
                  <a:lnTo>
                    <a:pt x="244" y="58"/>
                  </a:lnTo>
                  <a:lnTo>
                    <a:pt x="233" y="66"/>
                  </a:lnTo>
                  <a:lnTo>
                    <a:pt x="250" y="71"/>
                  </a:lnTo>
                  <a:lnTo>
                    <a:pt x="260" y="60"/>
                  </a:lnTo>
                  <a:lnTo>
                    <a:pt x="273" y="66"/>
                  </a:lnTo>
                  <a:lnTo>
                    <a:pt x="275" y="73"/>
                  </a:lnTo>
                  <a:lnTo>
                    <a:pt x="265" y="76"/>
                  </a:lnTo>
                  <a:lnTo>
                    <a:pt x="286" y="76"/>
                  </a:lnTo>
                  <a:lnTo>
                    <a:pt x="284" y="86"/>
                  </a:lnTo>
                  <a:lnTo>
                    <a:pt x="297" y="81"/>
                  </a:lnTo>
                  <a:lnTo>
                    <a:pt x="289" y="89"/>
                  </a:lnTo>
                  <a:lnTo>
                    <a:pt x="318" y="89"/>
                  </a:lnTo>
                  <a:lnTo>
                    <a:pt x="302" y="103"/>
                  </a:lnTo>
                  <a:lnTo>
                    <a:pt x="315" y="103"/>
                  </a:lnTo>
                  <a:lnTo>
                    <a:pt x="309" y="108"/>
                  </a:lnTo>
                  <a:lnTo>
                    <a:pt x="323" y="100"/>
                  </a:lnTo>
                  <a:lnTo>
                    <a:pt x="336" y="108"/>
                  </a:lnTo>
                  <a:lnTo>
                    <a:pt x="312" y="115"/>
                  </a:lnTo>
                  <a:lnTo>
                    <a:pt x="346" y="123"/>
                  </a:lnTo>
                  <a:lnTo>
                    <a:pt x="315" y="126"/>
                  </a:lnTo>
                  <a:lnTo>
                    <a:pt x="331" y="131"/>
                  </a:lnTo>
                  <a:lnTo>
                    <a:pt x="318" y="142"/>
                  </a:lnTo>
                  <a:lnTo>
                    <a:pt x="354" y="157"/>
                  </a:lnTo>
                  <a:lnTo>
                    <a:pt x="370" y="155"/>
                  </a:lnTo>
                  <a:lnTo>
                    <a:pt x="380" y="179"/>
                  </a:lnTo>
                  <a:lnTo>
                    <a:pt x="396" y="176"/>
                  </a:lnTo>
                  <a:lnTo>
                    <a:pt x="394" y="184"/>
                  </a:lnTo>
                  <a:lnTo>
                    <a:pt x="420" y="189"/>
                  </a:lnTo>
                  <a:lnTo>
                    <a:pt x="417" y="199"/>
                  </a:lnTo>
                  <a:lnTo>
                    <a:pt x="404" y="196"/>
                  </a:lnTo>
                  <a:lnTo>
                    <a:pt x="412" y="204"/>
                  </a:lnTo>
                  <a:lnTo>
                    <a:pt x="404" y="218"/>
                  </a:lnTo>
                  <a:lnTo>
                    <a:pt x="391" y="210"/>
                  </a:lnTo>
                  <a:lnTo>
                    <a:pt x="388" y="231"/>
                  </a:lnTo>
                  <a:lnTo>
                    <a:pt x="341" y="194"/>
                  </a:lnTo>
                  <a:lnTo>
                    <a:pt x="323" y="196"/>
                  </a:lnTo>
                  <a:lnTo>
                    <a:pt x="338" y="207"/>
                  </a:lnTo>
                  <a:lnTo>
                    <a:pt x="328" y="218"/>
                  </a:lnTo>
                  <a:lnTo>
                    <a:pt x="336" y="215"/>
                  </a:lnTo>
                  <a:lnTo>
                    <a:pt x="344" y="233"/>
                  </a:lnTo>
                  <a:lnTo>
                    <a:pt x="370" y="238"/>
                  </a:lnTo>
                  <a:lnTo>
                    <a:pt x="368" y="249"/>
                  </a:lnTo>
                  <a:lnTo>
                    <a:pt x="378" y="262"/>
                  </a:lnTo>
                  <a:lnTo>
                    <a:pt x="373" y="286"/>
                  </a:lnTo>
                  <a:lnTo>
                    <a:pt x="309" y="260"/>
                  </a:lnTo>
                  <a:lnTo>
                    <a:pt x="354" y="302"/>
                  </a:lnTo>
                  <a:lnTo>
                    <a:pt x="275" y="275"/>
                  </a:lnTo>
                  <a:lnTo>
                    <a:pt x="265" y="265"/>
                  </a:lnTo>
                  <a:lnTo>
                    <a:pt x="275" y="262"/>
                  </a:lnTo>
                  <a:lnTo>
                    <a:pt x="252" y="255"/>
                  </a:lnTo>
                  <a:lnTo>
                    <a:pt x="244" y="238"/>
                  </a:lnTo>
                  <a:lnTo>
                    <a:pt x="226" y="233"/>
                  </a:lnTo>
                  <a:lnTo>
                    <a:pt x="226" y="244"/>
                  </a:lnTo>
                  <a:lnTo>
                    <a:pt x="213" y="238"/>
                  </a:lnTo>
                  <a:lnTo>
                    <a:pt x="194" y="246"/>
                  </a:lnTo>
                  <a:lnTo>
                    <a:pt x="176" y="238"/>
                  </a:lnTo>
                  <a:lnTo>
                    <a:pt x="186" y="220"/>
                  </a:lnTo>
                  <a:lnTo>
                    <a:pt x="244" y="220"/>
                  </a:lnTo>
                  <a:lnTo>
                    <a:pt x="228" y="202"/>
                  </a:lnTo>
                  <a:lnTo>
                    <a:pt x="260" y="176"/>
                  </a:lnTo>
                  <a:lnTo>
                    <a:pt x="236" y="139"/>
                  </a:lnTo>
                  <a:lnTo>
                    <a:pt x="223" y="136"/>
                  </a:lnTo>
                  <a:lnTo>
                    <a:pt x="231" y="128"/>
                  </a:lnTo>
                  <a:lnTo>
                    <a:pt x="197" y="142"/>
                  </a:lnTo>
                  <a:lnTo>
                    <a:pt x="194" y="128"/>
                  </a:lnTo>
                  <a:lnTo>
                    <a:pt x="210" y="123"/>
                  </a:lnTo>
                  <a:lnTo>
                    <a:pt x="184" y="110"/>
                  </a:lnTo>
                  <a:lnTo>
                    <a:pt x="181" y="100"/>
                  </a:lnTo>
                  <a:lnTo>
                    <a:pt x="157" y="92"/>
                  </a:lnTo>
                  <a:lnTo>
                    <a:pt x="165" y="108"/>
                  </a:lnTo>
                  <a:lnTo>
                    <a:pt x="121" y="103"/>
                  </a:lnTo>
                  <a:lnTo>
                    <a:pt x="134" y="113"/>
                  </a:lnTo>
                  <a:lnTo>
                    <a:pt x="27" y="97"/>
                  </a:lnTo>
                  <a:lnTo>
                    <a:pt x="8" y="76"/>
                  </a:lnTo>
                  <a:lnTo>
                    <a:pt x="42" y="79"/>
                  </a:lnTo>
                  <a:lnTo>
                    <a:pt x="0" y="6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21" name="Freeform 721"/>
            <p:cNvSpPr/>
            <p:nvPr/>
          </p:nvSpPr>
          <p:spPr bwMode="auto">
            <a:xfrm>
              <a:off x="2781" y="2122"/>
              <a:ext cx="141" cy="103"/>
            </a:xfrm>
            <a:custGeom>
              <a:avLst/>
              <a:gdLst/>
              <a:ahLst/>
              <a:cxnLst>
                <a:cxn ang="0">
                  <a:pos x="0" y="94"/>
                </a:cxn>
                <a:cxn ang="0">
                  <a:pos x="10" y="55"/>
                </a:cxn>
                <a:cxn ang="0">
                  <a:pos x="57" y="47"/>
                </a:cxn>
                <a:cxn ang="0">
                  <a:pos x="63" y="31"/>
                </a:cxn>
                <a:cxn ang="0">
                  <a:pos x="86" y="29"/>
                </a:cxn>
                <a:cxn ang="0">
                  <a:pos x="120" y="0"/>
                </a:cxn>
                <a:cxn ang="0">
                  <a:pos x="130" y="31"/>
                </a:cxn>
                <a:cxn ang="0">
                  <a:pos x="157" y="47"/>
                </a:cxn>
                <a:cxn ang="0">
                  <a:pos x="189" y="89"/>
                </a:cxn>
                <a:cxn ang="0">
                  <a:pos x="102" y="99"/>
                </a:cxn>
                <a:cxn ang="0">
                  <a:pos x="71" y="89"/>
                </a:cxn>
                <a:cxn ang="0">
                  <a:pos x="57" y="110"/>
                </a:cxn>
                <a:cxn ang="0">
                  <a:pos x="37" y="110"/>
                </a:cxn>
                <a:cxn ang="0">
                  <a:pos x="20" y="120"/>
                </a:cxn>
                <a:cxn ang="0">
                  <a:pos x="0" y="94"/>
                </a:cxn>
              </a:cxnLst>
              <a:rect l="0" t="0" r="r" b="b"/>
              <a:pathLst>
                <a:path w="190" h="121">
                  <a:moveTo>
                    <a:pt x="0" y="94"/>
                  </a:moveTo>
                  <a:lnTo>
                    <a:pt x="10" y="55"/>
                  </a:lnTo>
                  <a:lnTo>
                    <a:pt x="57" y="47"/>
                  </a:lnTo>
                  <a:lnTo>
                    <a:pt x="63" y="31"/>
                  </a:lnTo>
                  <a:lnTo>
                    <a:pt x="86" y="29"/>
                  </a:lnTo>
                  <a:lnTo>
                    <a:pt x="120" y="0"/>
                  </a:lnTo>
                  <a:lnTo>
                    <a:pt x="130" y="31"/>
                  </a:lnTo>
                  <a:lnTo>
                    <a:pt x="157" y="47"/>
                  </a:lnTo>
                  <a:lnTo>
                    <a:pt x="189" y="89"/>
                  </a:lnTo>
                  <a:lnTo>
                    <a:pt x="102" y="99"/>
                  </a:lnTo>
                  <a:lnTo>
                    <a:pt x="71" y="89"/>
                  </a:lnTo>
                  <a:lnTo>
                    <a:pt x="57" y="110"/>
                  </a:lnTo>
                  <a:lnTo>
                    <a:pt x="37" y="110"/>
                  </a:lnTo>
                  <a:lnTo>
                    <a:pt x="20" y="120"/>
                  </a:lnTo>
                  <a:lnTo>
                    <a:pt x="0" y="94"/>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2" name="Freeform 722"/>
            <p:cNvSpPr/>
            <p:nvPr/>
          </p:nvSpPr>
          <p:spPr bwMode="auto">
            <a:xfrm>
              <a:off x="2767" y="1965"/>
              <a:ext cx="117" cy="204"/>
            </a:xfrm>
            <a:custGeom>
              <a:avLst/>
              <a:gdLst/>
              <a:ahLst/>
              <a:cxnLst>
                <a:cxn ang="0">
                  <a:pos x="0" y="137"/>
                </a:cxn>
                <a:cxn ang="0">
                  <a:pos x="24" y="147"/>
                </a:cxn>
                <a:cxn ang="0">
                  <a:pos x="19" y="160"/>
                </a:cxn>
                <a:cxn ang="0">
                  <a:pos x="29" y="199"/>
                </a:cxn>
                <a:cxn ang="0">
                  <a:pos x="8" y="207"/>
                </a:cxn>
                <a:cxn ang="0">
                  <a:pos x="29" y="239"/>
                </a:cxn>
                <a:cxn ang="0">
                  <a:pos x="76" y="231"/>
                </a:cxn>
                <a:cxn ang="0">
                  <a:pos x="82" y="215"/>
                </a:cxn>
                <a:cxn ang="0">
                  <a:pos x="105" y="213"/>
                </a:cxn>
                <a:cxn ang="0">
                  <a:pos x="139" y="184"/>
                </a:cxn>
                <a:cxn ang="0">
                  <a:pos x="126" y="157"/>
                </a:cxn>
                <a:cxn ang="0">
                  <a:pos x="142" y="115"/>
                </a:cxn>
                <a:cxn ang="0">
                  <a:pos x="158" y="115"/>
                </a:cxn>
                <a:cxn ang="0">
                  <a:pos x="158" y="58"/>
                </a:cxn>
                <a:cxn ang="0">
                  <a:pos x="39" y="0"/>
                </a:cxn>
                <a:cxn ang="0">
                  <a:pos x="24" y="2"/>
                </a:cxn>
                <a:cxn ang="0">
                  <a:pos x="24" y="26"/>
                </a:cxn>
                <a:cxn ang="0">
                  <a:pos x="39" y="45"/>
                </a:cxn>
                <a:cxn ang="0">
                  <a:pos x="29" y="97"/>
                </a:cxn>
                <a:cxn ang="0">
                  <a:pos x="0" y="137"/>
                </a:cxn>
              </a:cxnLst>
              <a:rect l="0" t="0" r="r" b="b"/>
              <a:pathLst>
                <a:path w="159" h="240">
                  <a:moveTo>
                    <a:pt x="0" y="137"/>
                  </a:moveTo>
                  <a:lnTo>
                    <a:pt x="24" y="147"/>
                  </a:lnTo>
                  <a:lnTo>
                    <a:pt x="19" y="160"/>
                  </a:lnTo>
                  <a:lnTo>
                    <a:pt x="29" y="199"/>
                  </a:lnTo>
                  <a:lnTo>
                    <a:pt x="8" y="207"/>
                  </a:lnTo>
                  <a:lnTo>
                    <a:pt x="29" y="239"/>
                  </a:lnTo>
                  <a:lnTo>
                    <a:pt x="76" y="231"/>
                  </a:lnTo>
                  <a:lnTo>
                    <a:pt x="82" y="215"/>
                  </a:lnTo>
                  <a:lnTo>
                    <a:pt x="105" y="213"/>
                  </a:lnTo>
                  <a:lnTo>
                    <a:pt x="139" y="184"/>
                  </a:lnTo>
                  <a:lnTo>
                    <a:pt x="126" y="157"/>
                  </a:lnTo>
                  <a:lnTo>
                    <a:pt x="142" y="115"/>
                  </a:lnTo>
                  <a:lnTo>
                    <a:pt x="158" y="115"/>
                  </a:lnTo>
                  <a:lnTo>
                    <a:pt x="158" y="58"/>
                  </a:lnTo>
                  <a:lnTo>
                    <a:pt x="39" y="0"/>
                  </a:lnTo>
                  <a:lnTo>
                    <a:pt x="24" y="2"/>
                  </a:lnTo>
                  <a:lnTo>
                    <a:pt x="24" y="26"/>
                  </a:lnTo>
                  <a:lnTo>
                    <a:pt x="39" y="45"/>
                  </a:lnTo>
                  <a:lnTo>
                    <a:pt x="29" y="97"/>
                  </a:lnTo>
                  <a:lnTo>
                    <a:pt x="0" y="13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3" name="Freeform 723"/>
            <p:cNvSpPr/>
            <p:nvPr/>
          </p:nvSpPr>
          <p:spPr bwMode="auto">
            <a:xfrm>
              <a:off x="3425" y="1518"/>
              <a:ext cx="666" cy="487"/>
            </a:xfrm>
            <a:custGeom>
              <a:avLst/>
              <a:gdLst/>
              <a:ahLst/>
              <a:cxnLst>
                <a:cxn ang="0">
                  <a:pos x="5" y="251"/>
                </a:cxn>
                <a:cxn ang="0">
                  <a:pos x="94" y="215"/>
                </a:cxn>
                <a:cxn ang="0">
                  <a:pos x="91" y="165"/>
                </a:cxn>
                <a:cxn ang="0">
                  <a:pos x="136" y="121"/>
                </a:cxn>
                <a:cxn ang="0">
                  <a:pos x="178" y="99"/>
                </a:cxn>
                <a:cxn ang="0">
                  <a:pos x="220" y="107"/>
                </a:cxn>
                <a:cxn ang="0">
                  <a:pos x="251" y="157"/>
                </a:cxn>
                <a:cxn ang="0">
                  <a:pos x="346" y="204"/>
                </a:cxn>
                <a:cxn ang="0">
                  <a:pos x="456" y="222"/>
                </a:cxn>
                <a:cxn ang="0">
                  <a:pos x="561" y="183"/>
                </a:cxn>
                <a:cxn ang="0">
                  <a:pos x="587" y="168"/>
                </a:cxn>
                <a:cxn ang="0">
                  <a:pos x="674" y="131"/>
                </a:cxn>
                <a:cxn ang="0">
                  <a:pos x="616" y="112"/>
                </a:cxn>
                <a:cxn ang="0">
                  <a:pos x="629" y="68"/>
                </a:cxn>
                <a:cxn ang="0">
                  <a:pos x="671" y="68"/>
                </a:cxn>
                <a:cxn ang="0">
                  <a:pos x="682" y="18"/>
                </a:cxn>
                <a:cxn ang="0">
                  <a:pos x="763" y="13"/>
                </a:cxn>
                <a:cxn ang="0">
                  <a:pos x="836" y="92"/>
                </a:cxn>
                <a:cxn ang="0">
                  <a:pos x="899" y="99"/>
                </a:cxn>
                <a:cxn ang="0">
                  <a:pos x="841" y="170"/>
                </a:cxn>
                <a:cxn ang="0">
                  <a:pos x="836" y="207"/>
                </a:cxn>
                <a:cxn ang="0">
                  <a:pos x="802" y="217"/>
                </a:cxn>
                <a:cxn ang="0">
                  <a:pos x="784" y="225"/>
                </a:cxn>
                <a:cxn ang="0">
                  <a:pos x="700" y="273"/>
                </a:cxn>
                <a:cxn ang="0">
                  <a:pos x="708" y="233"/>
                </a:cxn>
                <a:cxn ang="0">
                  <a:pos x="645" y="278"/>
                </a:cxn>
                <a:cxn ang="0">
                  <a:pos x="692" y="291"/>
                </a:cxn>
                <a:cxn ang="0">
                  <a:pos x="684" y="315"/>
                </a:cxn>
                <a:cxn ang="0">
                  <a:pos x="710" y="391"/>
                </a:cxn>
                <a:cxn ang="0">
                  <a:pos x="710" y="403"/>
                </a:cxn>
                <a:cxn ang="0">
                  <a:pos x="710" y="419"/>
                </a:cxn>
                <a:cxn ang="0">
                  <a:pos x="629" y="529"/>
                </a:cxn>
                <a:cxn ang="0">
                  <a:pos x="592" y="535"/>
                </a:cxn>
                <a:cxn ang="0">
                  <a:pos x="577" y="543"/>
                </a:cxn>
                <a:cxn ang="0">
                  <a:pos x="535" y="571"/>
                </a:cxn>
                <a:cxn ang="0">
                  <a:pos x="506" y="550"/>
                </a:cxn>
                <a:cxn ang="0">
                  <a:pos x="417" y="537"/>
                </a:cxn>
                <a:cxn ang="0">
                  <a:pos x="412" y="553"/>
                </a:cxn>
                <a:cxn ang="0">
                  <a:pos x="378" y="540"/>
                </a:cxn>
                <a:cxn ang="0">
                  <a:pos x="354" y="514"/>
                </a:cxn>
                <a:cxn ang="0">
                  <a:pos x="367" y="456"/>
                </a:cxn>
                <a:cxn ang="0">
                  <a:pos x="333" y="443"/>
                </a:cxn>
                <a:cxn ang="0">
                  <a:pos x="267" y="453"/>
                </a:cxn>
                <a:cxn ang="0">
                  <a:pos x="223" y="461"/>
                </a:cxn>
                <a:cxn ang="0">
                  <a:pos x="212" y="453"/>
                </a:cxn>
                <a:cxn ang="0">
                  <a:pos x="155" y="430"/>
                </a:cxn>
                <a:cxn ang="0">
                  <a:pos x="78" y="403"/>
                </a:cxn>
                <a:cxn ang="0">
                  <a:pos x="86" y="374"/>
                </a:cxn>
                <a:cxn ang="0">
                  <a:pos x="96" y="327"/>
                </a:cxn>
                <a:cxn ang="0">
                  <a:pos x="57" y="330"/>
                </a:cxn>
                <a:cxn ang="0">
                  <a:pos x="15" y="298"/>
                </a:cxn>
                <a:cxn ang="0">
                  <a:pos x="0" y="270"/>
                </a:cxn>
              </a:cxnLst>
              <a:rect l="0" t="0" r="r" b="b"/>
              <a:pathLst>
                <a:path w="900" h="572">
                  <a:moveTo>
                    <a:pt x="0" y="270"/>
                  </a:moveTo>
                  <a:lnTo>
                    <a:pt x="5" y="251"/>
                  </a:lnTo>
                  <a:lnTo>
                    <a:pt x="39" y="246"/>
                  </a:lnTo>
                  <a:lnTo>
                    <a:pt x="94" y="215"/>
                  </a:lnTo>
                  <a:lnTo>
                    <a:pt x="102" y="191"/>
                  </a:lnTo>
                  <a:lnTo>
                    <a:pt x="91" y="165"/>
                  </a:lnTo>
                  <a:lnTo>
                    <a:pt x="128" y="157"/>
                  </a:lnTo>
                  <a:lnTo>
                    <a:pt x="136" y="121"/>
                  </a:lnTo>
                  <a:lnTo>
                    <a:pt x="175" y="126"/>
                  </a:lnTo>
                  <a:lnTo>
                    <a:pt x="178" y="99"/>
                  </a:lnTo>
                  <a:lnTo>
                    <a:pt x="207" y="89"/>
                  </a:lnTo>
                  <a:lnTo>
                    <a:pt x="220" y="107"/>
                  </a:lnTo>
                  <a:lnTo>
                    <a:pt x="243" y="115"/>
                  </a:lnTo>
                  <a:lnTo>
                    <a:pt x="251" y="157"/>
                  </a:lnTo>
                  <a:lnTo>
                    <a:pt x="317" y="175"/>
                  </a:lnTo>
                  <a:lnTo>
                    <a:pt x="346" y="204"/>
                  </a:lnTo>
                  <a:lnTo>
                    <a:pt x="398" y="199"/>
                  </a:lnTo>
                  <a:lnTo>
                    <a:pt x="456" y="222"/>
                  </a:lnTo>
                  <a:lnTo>
                    <a:pt x="537" y="204"/>
                  </a:lnTo>
                  <a:lnTo>
                    <a:pt x="561" y="183"/>
                  </a:lnTo>
                  <a:lnTo>
                    <a:pt x="564" y="165"/>
                  </a:lnTo>
                  <a:lnTo>
                    <a:pt x="587" y="168"/>
                  </a:lnTo>
                  <a:lnTo>
                    <a:pt x="634" y="133"/>
                  </a:lnTo>
                  <a:lnTo>
                    <a:pt x="674" y="131"/>
                  </a:lnTo>
                  <a:lnTo>
                    <a:pt x="653" y="104"/>
                  </a:lnTo>
                  <a:lnTo>
                    <a:pt x="616" y="112"/>
                  </a:lnTo>
                  <a:lnTo>
                    <a:pt x="616" y="86"/>
                  </a:lnTo>
                  <a:lnTo>
                    <a:pt x="629" y="68"/>
                  </a:lnTo>
                  <a:lnTo>
                    <a:pt x="648" y="76"/>
                  </a:lnTo>
                  <a:lnTo>
                    <a:pt x="671" y="68"/>
                  </a:lnTo>
                  <a:lnTo>
                    <a:pt x="689" y="31"/>
                  </a:lnTo>
                  <a:lnTo>
                    <a:pt x="682" y="18"/>
                  </a:lnTo>
                  <a:lnTo>
                    <a:pt x="731" y="0"/>
                  </a:lnTo>
                  <a:lnTo>
                    <a:pt x="763" y="13"/>
                  </a:lnTo>
                  <a:lnTo>
                    <a:pt x="792" y="76"/>
                  </a:lnTo>
                  <a:lnTo>
                    <a:pt x="836" y="92"/>
                  </a:lnTo>
                  <a:lnTo>
                    <a:pt x="844" y="112"/>
                  </a:lnTo>
                  <a:lnTo>
                    <a:pt x="899" y="99"/>
                  </a:lnTo>
                  <a:lnTo>
                    <a:pt x="873" y="160"/>
                  </a:lnTo>
                  <a:lnTo>
                    <a:pt x="841" y="170"/>
                  </a:lnTo>
                  <a:lnTo>
                    <a:pt x="847" y="191"/>
                  </a:lnTo>
                  <a:lnTo>
                    <a:pt x="836" y="207"/>
                  </a:lnTo>
                  <a:lnTo>
                    <a:pt x="831" y="199"/>
                  </a:lnTo>
                  <a:lnTo>
                    <a:pt x="802" y="217"/>
                  </a:lnTo>
                  <a:lnTo>
                    <a:pt x="802" y="225"/>
                  </a:lnTo>
                  <a:lnTo>
                    <a:pt x="784" y="225"/>
                  </a:lnTo>
                  <a:lnTo>
                    <a:pt x="747" y="254"/>
                  </a:lnTo>
                  <a:lnTo>
                    <a:pt x="700" y="273"/>
                  </a:lnTo>
                  <a:lnTo>
                    <a:pt x="716" y="244"/>
                  </a:lnTo>
                  <a:lnTo>
                    <a:pt x="708" y="233"/>
                  </a:lnTo>
                  <a:lnTo>
                    <a:pt x="648" y="267"/>
                  </a:lnTo>
                  <a:lnTo>
                    <a:pt x="645" y="278"/>
                  </a:lnTo>
                  <a:lnTo>
                    <a:pt x="668" y="298"/>
                  </a:lnTo>
                  <a:lnTo>
                    <a:pt x="692" y="291"/>
                  </a:lnTo>
                  <a:lnTo>
                    <a:pt x="718" y="296"/>
                  </a:lnTo>
                  <a:lnTo>
                    <a:pt x="684" y="315"/>
                  </a:lnTo>
                  <a:lnTo>
                    <a:pt x="671" y="338"/>
                  </a:lnTo>
                  <a:lnTo>
                    <a:pt x="710" y="391"/>
                  </a:lnTo>
                  <a:lnTo>
                    <a:pt x="684" y="385"/>
                  </a:lnTo>
                  <a:lnTo>
                    <a:pt x="710" y="403"/>
                  </a:lnTo>
                  <a:lnTo>
                    <a:pt x="684" y="417"/>
                  </a:lnTo>
                  <a:lnTo>
                    <a:pt x="710" y="419"/>
                  </a:lnTo>
                  <a:lnTo>
                    <a:pt x="663" y="501"/>
                  </a:lnTo>
                  <a:lnTo>
                    <a:pt x="629" y="529"/>
                  </a:lnTo>
                  <a:lnTo>
                    <a:pt x="595" y="535"/>
                  </a:lnTo>
                  <a:lnTo>
                    <a:pt x="592" y="535"/>
                  </a:lnTo>
                  <a:lnTo>
                    <a:pt x="587" y="532"/>
                  </a:lnTo>
                  <a:lnTo>
                    <a:pt x="577" y="543"/>
                  </a:lnTo>
                  <a:lnTo>
                    <a:pt x="537" y="553"/>
                  </a:lnTo>
                  <a:lnTo>
                    <a:pt x="535" y="571"/>
                  </a:lnTo>
                  <a:lnTo>
                    <a:pt x="530" y="548"/>
                  </a:lnTo>
                  <a:lnTo>
                    <a:pt x="506" y="550"/>
                  </a:lnTo>
                  <a:lnTo>
                    <a:pt x="464" y="526"/>
                  </a:lnTo>
                  <a:lnTo>
                    <a:pt x="417" y="537"/>
                  </a:lnTo>
                  <a:lnTo>
                    <a:pt x="412" y="537"/>
                  </a:lnTo>
                  <a:lnTo>
                    <a:pt x="412" y="553"/>
                  </a:lnTo>
                  <a:lnTo>
                    <a:pt x="403" y="548"/>
                  </a:lnTo>
                  <a:lnTo>
                    <a:pt x="378" y="540"/>
                  </a:lnTo>
                  <a:lnTo>
                    <a:pt x="370" y="511"/>
                  </a:lnTo>
                  <a:lnTo>
                    <a:pt x="354" y="514"/>
                  </a:lnTo>
                  <a:lnTo>
                    <a:pt x="367" y="469"/>
                  </a:lnTo>
                  <a:lnTo>
                    <a:pt x="367" y="456"/>
                  </a:lnTo>
                  <a:lnTo>
                    <a:pt x="351" y="448"/>
                  </a:lnTo>
                  <a:lnTo>
                    <a:pt x="333" y="443"/>
                  </a:lnTo>
                  <a:lnTo>
                    <a:pt x="327" y="425"/>
                  </a:lnTo>
                  <a:lnTo>
                    <a:pt x="267" y="453"/>
                  </a:lnTo>
                  <a:lnTo>
                    <a:pt x="238" y="445"/>
                  </a:lnTo>
                  <a:lnTo>
                    <a:pt x="223" y="461"/>
                  </a:lnTo>
                  <a:lnTo>
                    <a:pt x="220" y="448"/>
                  </a:lnTo>
                  <a:lnTo>
                    <a:pt x="212" y="453"/>
                  </a:lnTo>
                  <a:lnTo>
                    <a:pt x="178" y="453"/>
                  </a:lnTo>
                  <a:lnTo>
                    <a:pt x="155" y="430"/>
                  </a:lnTo>
                  <a:lnTo>
                    <a:pt x="110" y="414"/>
                  </a:lnTo>
                  <a:lnTo>
                    <a:pt x="78" y="403"/>
                  </a:lnTo>
                  <a:lnTo>
                    <a:pt x="71" y="377"/>
                  </a:lnTo>
                  <a:lnTo>
                    <a:pt x="86" y="374"/>
                  </a:lnTo>
                  <a:lnTo>
                    <a:pt x="78" y="351"/>
                  </a:lnTo>
                  <a:lnTo>
                    <a:pt x="96" y="327"/>
                  </a:lnTo>
                  <a:lnTo>
                    <a:pt x="84" y="317"/>
                  </a:lnTo>
                  <a:lnTo>
                    <a:pt x="57" y="330"/>
                  </a:lnTo>
                  <a:lnTo>
                    <a:pt x="13" y="301"/>
                  </a:lnTo>
                  <a:lnTo>
                    <a:pt x="15" y="298"/>
                  </a:lnTo>
                  <a:lnTo>
                    <a:pt x="15" y="278"/>
                  </a:lnTo>
                  <a:lnTo>
                    <a:pt x="0" y="27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4" name="Freeform 724"/>
            <p:cNvSpPr/>
            <p:nvPr/>
          </p:nvSpPr>
          <p:spPr bwMode="auto">
            <a:xfrm>
              <a:off x="3806" y="2007"/>
              <a:ext cx="25" cy="25"/>
            </a:xfrm>
            <a:custGeom>
              <a:avLst/>
              <a:gdLst/>
              <a:ahLst/>
              <a:cxnLst>
                <a:cxn ang="0">
                  <a:pos x="0" y="18"/>
                </a:cxn>
                <a:cxn ang="0">
                  <a:pos x="11" y="0"/>
                </a:cxn>
                <a:cxn ang="0">
                  <a:pos x="32" y="5"/>
                </a:cxn>
                <a:cxn ang="0">
                  <a:pos x="14" y="28"/>
                </a:cxn>
                <a:cxn ang="0">
                  <a:pos x="0" y="18"/>
                </a:cxn>
              </a:cxnLst>
              <a:rect l="0" t="0" r="r" b="b"/>
              <a:pathLst>
                <a:path w="33" h="29">
                  <a:moveTo>
                    <a:pt x="0" y="18"/>
                  </a:moveTo>
                  <a:lnTo>
                    <a:pt x="11" y="0"/>
                  </a:lnTo>
                  <a:lnTo>
                    <a:pt x="32" y="5"/>
                  </a:lnTo>
                  <a:lnTo>
                    <a:pt x="14" y="28"/>
                  </a:lnTo>
                  <a:lnTo>
                    <a:pt x="0" y="1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25" name="Freeform 725"/>
            <p:cNvSpPr/>
            <p:nvPr/>
          </p:nvSpPr>
          <p:spPr bwMode="auto">
            <a:xfrm>
              <a:off x="3930" y="1940"/>
              <a:ext cx="19" cy="42"/>
            </a:xfrm>
            <a:custGeom>
              <a:avLst/>
              <a:gdLst/>
              <a:ahLst/>
              <a:cxnLst>
                <a:cxn ang="0">
                  <a:pos x="0" y="19"/>
                </a:cxn>
                <a:cxn ang="0">
                  <a:pos x="10" y="48"/>
                </a:cxn>
                <a:cxn ang="0">
                  <a:pos x="26" y="0"/>
                </a:cxn>
                <a:cxn ang="0">
                  <a:pos x="12" y="3"/>
                </a:cxn>
                <a:cxn ang="0">
                  <a:pos x="0" y="19"/>
                </a:cxn>
              </a:cxnLst>
              <a:rect l="0" t="0" r="r" b="b"/>
              <a:pathLst>
                <a:path w="27" h="49">
                  <a:moveTo>
                    <a:pt x="0" y="19"/>
                  </a:moveTo>
                  <a:lnTo>
                    <a:pt x="10" y="48"/>
                  </a:lnTo>
                  <a:lnTo>
                    <a:pt x="26" y="0"/>
                  </a:lnTo>
                  <a:lnTo>
                    <a:pt x="12" y="3"/>
                  </a:lnTo>
                  <a:lnTo>
                    <a:pt x="0" y="19"/>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26" name="Freeform 726"/>
            <p:cNvSpPr/>
            <p:nvPr/>
          </p:nvSpPr>
          <p:spPr bwMode="auto">
            <a:xfrm>
              <a:off x="2742" y="2215"/>
              <a:ext cx="82" cy="108"/>
            </a:xfrm>
            <a:custGeom>
              <a:avLst/>
              <a:gdLst/>
              <a:ahLst/>
              <a:cxnLst>
                <a:cxn ang="0">
                  <a:pos x="0" y="113"/>
                </a:cxn>
                <a:cxn ang="0">
                  <a:pos x="16" y="125"/>
                </a:cxn>
                <a:cxn ang="0">
                  <a:pos x="29" y="123"/>
                </a:cxn>
                <a:cxn ang="0">
                  <a:pos x="53" y="123"/>
                </a:cxn>
                <a:cxn ang="0">
                  <a:pos x="71" y="110"/>
                </a:cxn>
                <a:cxn ang="0">
                  <a:pos x="76" y="83"/>
                </a:cxn>
                <a:cxn ang="0">
                  <a:pos x="97" y="65"/>
                </a:cxn>
                <a:cxn ang="0">
                  <a:pos x="110" y="0"/>
                </a:cxn>
                <a:cxn ang="0">
                  <a:pos x="90" y="0"/>
                </a:cxn>
                <a:cxn ang="0">
                  <a:pos x="73" y="10"/>
                </a:cxn>
                <a:cxn ang="0">
                  <a:pos x="71" y="31"/>
                </a:cxn>
                <a:cxn ang="0">
                  <a:pos x="31" y="23"/>
                </a:cxn>
                <a:cxn ang="0">
                  <a:pos x="29" y="36"/>
                </a:cxn>
                <a:cxn ang="0">
                  <a:pos x="50" y="36"/>
                </a:cxn>
                <a:cxn ang="0">
                  <a:pos x="42" y="86"/>
                </a:cxn>
                <a:cxn ang="0">
                  <a:pos x="24" y="81"/>
                </a:cxn>
                <a:cxn ang="0">
                  <a:pos x="0" y="113"/>
                </a:cxn>
              </a:cxnLst>
              <a:rect l="0" t="0" r="r" b="b"/>
              <a:pathLst>
                <a:path w="111" h="126">
                  <a:moveTo>
                    <a:pt x="0" y="113"/>
                  </a:moveTo>
                  <a:lnTo>
                    <a:pt x="16" y="125"/>
                  </a:lnTo>
                  <a:lnTo>
                    <a:pt x="29" y="123"/>
                  </a:lnTo>
                  <a:lnTo>
                    <a:pt x="53" y="123"/>
                  </a:lnTo>
                  <a:lnTo>
                    <a:pt x="71" y="110"/>
                  </a:lnTo>
                  <a:lnTo>
                    <a:pt x="76" y="83"/>
                  </a:lnTo>
                  <a:lnTo>
                    <a:pt x="97" y="65"/>
                  </a:lnTo>
                  <a:lnTo>
                    <a:pt x="110" y="0"/>
                  </a:lnTo>
                  <a:lnTo>
                    <a:pt x="90" y="0"/>
                  </a:lnTo>
                  <a:lnTo>
                    <a:pt x="73" y="10"/>
                  </a:lnTo>
                  <a:lnTo>
                    <a:pt x="71" y="31"/>
                  </a:lnTo>
                  <a:lnTo>
                    <a:pt x="31" y="23"/>
                  </a:lnTo>
                  <a:lnTo>
                    <a:pt x="29" y="36"/>
                  </a:lnTo>
                  <a:lnTo>
                    <a:pt x="50" y="36"/>
                  </a:lnTo>
                  <a:lnTo>
                    <a:pt x="42" y="86"/>
                  </a:lnTo>
                  <a:lnTo>
                    <a:pt x="24" y="81"/>
                  </a:lnTo>
                  <a:lnTo>
                    <a:pt x="0" y="11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7" name="Freeform 727"/>
            <p:cNvSpPr/>
            <p:nvPr/>
          </p:nvSpPr>
          <p:spPr bwMode="auto">
            <a:xfrm>
              <a:off x="2756" y="2198"/>
              <a:ext cx="208" cy="233"/>
            </a:xfrm>
            <a:custGeom>
              <a:avLst/>
              <a:gdLst/>
              <a:ahLst/>
              <a:cxnLst>
                <a:cxn ang="0">
                  <a:pos x="0" y="162"/>
                </a:cxn>
                <a:cxn ang="0">
                  <a:pos x="0" y="168"/>
                </a:cxn>
                <a:cxn ang="0">
                  <a:pos x="57" y="160"/>
                </a:cxn>
                <a:cxn ang="0">
                  <a:pos x="81" y="196"/>
                </a:cxn>
                <a:cxn ang="0">
                  <a:pos x="102" y="194"/>
                </a:cxn>
                <a:cxn ang="0">
                  <a:pos x="105" y="178"/>
                </a:cxn>
                <a:cxn ang="0">
                  <a:pos x="125" y="175"/>
                </a:cxn>
                <a:cxn ang="0">
                  <a:pos x="139" y="183"/>
                </a:cxn>
                <a:cxn ang="0">
                  <a:pos x="141" y="238"/>
                </a:cxn>
                <a:cxn ang="0">
                  <a:pos x="173" y="236"/>
                </a:cxn>
                <a:cxn ang="0">
                  <a:pos x="254" y="272"/>
                </a:cxn>
                <a:cxn ang="0">
                  <a:pos x="254" y="254"/>
                </a:cxn>
                <a:cxn ang="0">
                  <a:pos x="238" y="249"/>
                </a:cxn>
                <a:cxn ang="0">
                  <a:pos x="241" y="210"/>
                </a:cxn>
                <a:cxn ang="0">
                  <a:pos x="270" y="196"/>
                </a:cxn>
                <a:cxn ang="0">
                  <a:pos x="251" y="170"/>
                </a:cxn>
                <a:cxn ang="0">
                  <a:pos x="251" y="126"/>
                </a:cxn>
                <a:cxn ang="0">
                  <a:pos x="246" y="115"/>
                </a:cxn>
                <a:cxn ang="0">
                  <a:pos x="257" y="94"/>
                </a:cxn>
                <a:cxn ang="0">
                  <a:pos x="270" y="57"/>
                </a:cxn>
                <a:cxn ang="0">
                  <a:pos x="280" y="42"/>
                </a:cxn>
                <a:cxn ang="0">
                  <a:pos x="275" y="21"/>
                </a:cxn>
                <a:cxn ang="0">
                  <a:pos x="223" y="0"/>
                </a:cxn>
                <a:cxn ang="0">
                  <a:pos x="136" y="10"/>
                </a:cxn>
                <a:cxn ang="0">
                  <a:pos x="105" y="0"/>
                </a:cxn>
                <a:cxn ang="0">
                  <a:pos x="91" y="21"/>
                </a:cxn>
                <a:cxn ang="0">
                  <a:pos x="78" y="86"/>
                </a:cxn>
                <a:cxn ang="0">
                  <a:pos x="57" y="104"/>
                </a:cxn>
                <a:cxn ang="0">
                  <a:pos x="52" y="131"/>
                </a:cxn>
                <a:cxn ang="0">
                  <a:pos x="34" y="144"/>
                </a:cxn>
                <a:cxn ang="0">
                  <a:pos x="10" y="144"/>
                </a:cxn>
                <a:cxn ang="0">
                  <a:pos x="0" y="162"/>
                </a:cxn>
              </a:cxnLst>
              <a:rect l="0" t="0" r="r" b="b"/>
              <a:pathLst>
                <a:path w="281" h="273">
                  <a:moveTo>
                    <a:pt x="0" y="162"/>
                  </a:moveTo>
                  <a:lnTo>
                    <a:pt x="0" y="168"/>
                  </a:lnTo>
                  <a:lnTo>
                    <a:pt x="57" y="160"/>
                  </a:lnTo>
                  <a:lnTo>
                    <a:pt x="81" y="196"/>
                  </a:lnTo>
                  <a:lnTo>
                    <a:pt x="102" y="194"/>
                  </a:lnTo>
                  <a:lnTo>
                    <a:pt x="105" y="178"/>
                  </a:lnTo>
                  <a:lnTo>
                    <a:pt x="125" y="175"/>
                  </a:lnTo>
                  <a:lnTo>
                    <a:pt x="139" y="183"/>
                  </a:lnTo>
                  <a:lnTo>
                    <a:pt x="141" y="238"/>
                  </a:lnTo>
                  <a:lnTo>
                    <a:pt x="173" y="236"/>
                  </a:lnTo>
                  <a:lnTo>
                    <a:pt x="254" y="272"/>
                  </a:lnTo>
                  <a:lnTo>
                    <a:pt x="254" y="254"/>
                  </a:lnTo>
                  <a:lnTo>
                    <a:pt x="238" y="249"/>
                  </a:lnTo>
                  <a:lnTo>
                    <a:pt x="241" y="210"/>
                  </a:lnTo>
                  <a:lnTo>
                    <a:pt x="270" y="196"/>
                  </a:lnTo>
                  <a:lnTo>
                    <a:pt x="251" y="170"/>
                  </a:lnTo>
                  <a:lnTo>
                    <a:pt x="251" y="126"/>
                  </a:lnTo>
                  <a:lnTo>
                    <a:pt x="246" y="115"/>
                  </a:lnTo>
                  <a:lnTo>
                    <a:pt x="257" y="94"/>
                  </a:lnTo>
                  <a:lnTo>
                    <a:pt x="270" y="57"/>
                  </a:lnTo>
                  <a:lnTo>
                    <a:pt x="280" y="42"/>
                  </a:lnTo>
                  <a:lnTo>
                    <a:pt x="275" y="21"/>
                  </a:lnTo>
                  <a:lnTo>
                    <a:pt x="223" y="0"/>
                  </a:lnTo>
                  <a:lnTo>
                    <a:pt x="136" y="10"/>
                  </a:lnTo>
                  <a:lnTo>
                    <a:pt x="105" y="0"/>
                  </a:lnTo>
                  <a:lnTo>
                    <a:pt x="91" y="21"/>
                  </a:lnTo>
                  <a:lnTo>
                    <a:pt x="78" y="86"/>
                  </a:lnTo>
                  <a:lnTo>
                    <a:pt x="57" y="104"/>
                  </a:lnTo>
                  <a:lnTo>
                    <a:pt x="52" y="131"/>
                  </a:lnTo>
                  <a:lnTo>
                    <a:pt x="34" y="144"/>
                  </a:lnTo>
                  <a:lnTo>
                    <a:pt x="10" y="144"/>
                  </a:lnTo>
                  <a:lnTo>
                    <a:pt x="0" y="162"/>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8" name="Freeform 728"/>
            <p:cNvSpPr/>
            <p:nvPr/>
          </p:nvSpPr>
          <p:spPr bwMode="auto">
            <a:xfrm>
              <a:off x="2631" y="2105"/>
              <a:ext cx="31" cy="77"/>
            </a:xfrm>
            <a:custGeom>
              <a:avLst/>
              <a:gdLst/>
              <a:ahLst/>
              <a:cxnLst>
                <a:cxn ang="0">
                  <a:pos x="0" y="19"/>
                </a:cxn>
                <a:cxn ang="0">
                  <a:pos x="16" y="89"/>
                </a:cxn>
                <a:cxn ang="0">
                  <a:pos x="26" y="89"/>
                </a:cxn>
                <a:cxn ang="0">
                  <a:pos x="39" y="8"/>
                </a:cxn>
                <a:cxn ang="0">
                  <a:pos x="28" y="0"/>
                </a:cxn>
                <a:cxn ang="0">
                  <a:pos x="21" y="6"/>
                </a:cxn>
                <a:cxn ang="0">
                  <a:pos x="0" y="19"/>
                </a:cxn>
              </a:cxnLst>
              <a:rect l="0" t="0" r="r" b="b"/>
              <a:pathLst>
                <a:path w="40" h="90">
                  <a:moveTo>
                    <a:pt x="0" y="19"/>
                  </a:moveTo>
                  <a:lnTo>
                    <a:pt x="16" y="89"/>
                  </a:lnTo>
                  <a:lnTo>
                    <a:pt x="26" y="89"/>
                  </a:lnTo>
                  <a:lnTo>
                    <a:pt x="39" y="8"/>
                  </a:lnTo>
                  <a:lnTo>
                    <a:pt x="28" y="0"/>
                  </a:lnTo>
                  <a:lnTo>
                    <a:pt x="21" y="6"/>
                  </a:lnTo>
                  <a:lnTo>
                    <a:pt x="0" y="1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29" name="Freeform 729"/>
            <p:cNvSpPr/>
            <p:nvPr/>
          </p:nvSpPr>
          <p:spPr bwMode="auto">
            <a:xfrm>
              <a:off x="2726" y="2233"/>
              <a:ext cx="18" cy="17"/>
            </a:xfrm>
            <a:custGeom>
              <a:avLst/>
              <a:gdLst/>
              <a:ahLst/>
              <a:cxnLst>
                <a:cxn ang="0">
                  <a:pos x="0" y="18"/>
                </a:cxn>
                <a:cxn ang="0">
                  <a:pos x="3" y="2"/>
                </a:cxn>
                <a:cxn ang="0">
                  <a:pos x="24" y="0"/>
                </a:cxn>
                <a:cxn ang="0">
                  <a:pos x="24" y="15"/>
                </a:cxn>
                <a:cxn ang="0">
                  <a:pos x="0" y="18"/>
                </a:cxn>
              </a:cxnLst>
              <a:rect l="0" t="0" r="r" b="b"/>
              <a:pathLst>
                <a:path w="25" h="19">
                  <a:moveTo>
                    <a:pt x="0" y="18"/>
                  </a:moveTo>
                  <a:lnTo>
                    <a:pt x="3" y="2"/>
                  </a:lnTo>
                  <a:lnTo>
                    <a:pt x="24" y="0"/>
                  </a:lnTo>
                  <a:lnTo>
                    <a:pt x="24" y="15"/>
                  </a:lnTo>
                  <a:lnTo>
                    <a:pt x="0" y="1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0" name="Freeform 730"/>
            <p:cNvSpPr/>
            <p:nvPr/>
          </p:nvSpPr>
          <p:spPr bwMode="auto">
            <a:xfrm>
              <a:off x="2978" y="2034"/>
              <a:ext cx="166" cy="185"/>
            </a:xfrm>
            <a:custGeom>
              <a:avLst/>
              <a:gdLst/>
              <a:ahLst/>
              <a:cxnLst>
                <a:cxn ang="0">
                  <a:pos x="0" y="152"/>
                </a:cxn>
                <a:cxn ang="0">
                  <a:pos x="21" y="139"/>
                </a:cxn>
                <a:cxn ang="0">
                  <a:pos x="21" y="113"/>
                </a:cxn>
                <a:cxn ang="0">
                  <a:pos x="50" y="76"/>
                </a:cxn>
                <a:cxn ang="0">
                  <a:pos x="63" y="14"/>
                </a:cxn>
                <a:cxn ang="0">
                  <a:pos x="84" y="0"/>
                </a:cxn>
                <a:cxn ang="0">
                  <a:pos x="103" y="42"/>
                </a:cxn>
                <a:cxn ang="0">
                  <a:pos x="150" y="79"/>
                </a:cxn>
                <a:cxn ang="0">
                  <a:pos x="134" y="100"/>
                </a:cxn>
                <a:cxn ang="0">
                  <a:pos x="147" y="105"/>
                </a:cxn>
                <a:cxn ang="0">
                  <a:pos x="165" y="132"/>
                </a:cxn>
                <a:cxn ang="0">
                  <a:pos x="223" y="150"/>
                </a:cxn>
                <a:cxn ang="0">
                  <a:pos x="181" y="194"/>
                </a:cxn>
                <a:cxn ang="0">
                  <a:pos x="134" y="210"/>
                </a:cxn>
                <a:cxn ang="0">
                  <a:pos x="92" y="215"/>
                </a:cxn>
                <a:cxn ang="0">
                  <a:pos x="47" y="200"/>
                </a:cxn>
                <a:cxn ang="0">
                  <a:pos x="29" y="168"/>
                </a:cxn>
                <a:cxn ang="0">
                  <a:pos x="0" y="152"/>
                </a:cxn>
              </a:cxnLst>
              <a:rect l="0" t="0" r="r" b="b"/>
              <a:pathLst>
                <a:path w="224" h="216">
                  <a:moveTo>
                    <a:pt x="0" y="152"/>
                  </a:moveTo>
                  <a:lnTo>
                    <a:pt x="21" y="139"/>
                  </a:lnTo>
                  <a:lnTo>
                    <a:pt x="21" y="113"/>
                  </a:lnTo>
                  <a:lnTo>
                    <a:pt x="50" y="76"/>
                  </a:lnTo>
                  <a:lnTo>
                    <a:pt x="63" y="14"/>
                  </a:lnTo>
                  <a:lnTo>
                    <a:pt x="84" y="0"/>
                  </a:lnTo>
                  <a:lnTo>
                    <a:pt x="103" y="42"/>
                  </a:lnTo>
                  <a:lnTo>
                    <a:pt x="150" y="79"/>
                  </a:lnTo>
                  <a:lnTo>
                    <a:pt x="134" y="100"/>
                  </a:lnTo>
                  <a:lnTo>
                    <a:pt x="147" y="105"/>
                  </a:lnTo>
                  <a:lnTo>
                    <a:pt x="165" y="132"/>
                  </a:lnTo>
                  <a:lnTo>
                    <a:pt x="223" y="150"/>
                  </a:lnTo>
                  <a:lnTo>
                    <a:pt x="181" y="194"/>
                  </a:lnTo>
                  <a:lnTo>
                    <a:pt x="134" y="210"/>
                  </a:lnTo>
                  <a:lnTo>
                    <a:pt x="92" y="215"/>
                  </a:lnTo>
                  <a:lnTo>
                    <a:pt x="47" y="200"/>
                  </a:lnTo>
                  <a:lnTo>
                    <a:pt x="29" y="168"/>
                  </a:lnTo>
                  <a:lnTo>
                    <a:pt x="0" y="152"/>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1" name="Freeform 731"/>
            <p:cNvSpPr/>
            <p:nvPr/>
          </p:nvSpPr>
          <p:spPr bwMode="auto">
            <a:xfrm>
              <a:off x="2717" y="2233"/>
              <a:ext cx="62" cy="80"/>
            </a:xfrm>
            <a:custGeom>
              <a:avLst/>
              <a:gdLst/>
              <a:ahLst/>
              <a:cxnLst>
                <a:cxn ang="0">
                  <a:pos x="0" y="44"/>
                </a:cxn>
                <a:cxn ang="0">
                  <a:pos x="8" y="28"/>
                </a:cxn>
                <a:cxn ang="0">
                  <a:pos x="16" y="28"/>
                </a:cxn>
                <a:cxn ang="0">
                  <a:pos x="13" y="18"/>
                </a:cxn>
                <a:cxn ang="0">
                  <a:pos x="37" y="15"/>
                </a:cxn>
                <a:cxn ang="0">
                  <a:pos x="37" y="0"/>
                </a:cxn>
                <a:cxn ang="0">
                  <a:pos x="65" y="2"/>
                </a:cxn>
                <a:cxn ang="0">
                  <a:pos x="63" y="15"/>
                </a:cxn>
                <a:cxn ang="0">
                  <a:pos x="84" y="15"/>
                </a:cxn>
                <a:cxn ang="0">
                  <a:pos x="76" y="65"/>
                </a:cxn>
                <a:cxn ang="0">
                  <a:pos x="58" y="60"/>
                </a:cxn>
                <a:cxn ang="0">
                  <a:pos x="34" y="92"/>
                </a:cxn>
                <a:cxn ang="0">
                  <a:pos x="0" y="44"/>
                </a:cxn>
              </a:cxnLst>
              <a:rect l="0" t="0" r="r" b="b"/>
              <a:pathLst>
                <a:path w="85" h="93">
                  <a:moveTo>
                    <a:pt x="0" y="44"/>
                  </a:moveTo>
                  <a:lnTo>
                    <a:pt x="8" y="28"/>
                  </a:lnTo>
                  <a:lnTo>
                    <a:pt x="16" y="28"/>
                  </a:lnTo>
                  <a:lnTo>
                    <a:pt x="13" y="18"/>
                  </a:lnTo>
                  <a:lnTo>
                    <a:pt x="37" y="15"/>
                  </a:lnTo>
                  <a:lnTo>
                    <a:pt x="37" y="0"/>
                  </a:lnTo>
                  <a:lnTo>
                    <a:pt x="65" y="2"/>
                  </a:lnTo>
                  <a:lnTo>
                    <a:pt x="63" y="15"/>
                  </a:lnTo>
                  <a:lnTo>
                    <a:pt x="84" y="15"/>
                  </a:lnTo>
                  <a:lnTo>
                    <a:pt x="76" y="65"/>
                  </a:lnTo>
                  <a:lnTo>
                    <a:pt x="58" y="60"/>
                  </a:lnTo>
                  <a:lnTo>
                    <a:pt x="34" y="92"/>
                  </a:lnTo>
                  <a:lnTo>
                    <a:pt x="0" y="44"/>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2" name="Freeform 732"/>
            <p:cNvSpPr/>
            <p:nvPr/>
          </p:nvSpPr>
          <p:spPr bwMode="auto">
            <a:xfrm>
              <a:off x="2438" y="2087"/>
              <a:ext cx="35" cy="10"/>
            </a:xfrm>
            <a:custGeom>
              <a:avLst/>
              <a:gdLst/>
              <a:ahLst/>
              <a:cxnLst>
                <a:cxn ang="0">
                  <a:pos x="0" y="10"/>
                </a:cxn>
                <a:cxn ang="0">
                  <a:pos x="3" y="0"/>
                </a:cxn>
                <a:cxn ang="0">
                  <a:pos x="45" y="3"/>
                </a:cxn>
                <a:cxn ang="0">
                  <a:pos x="0" y="10"/>
                </a:cxn>
              </a:cxnLst>
              <a:rect l="0" t="0" r="r" b="b"/>
              <a:pathLst>
                <a:path w="46" h="11">
                  <a:moveTo>
                    <a:pt x="0" y="10"/>
                  </a:moveTo>
                  <a:lnTo>
                    <a:pt x="3" y="0"/>
                  </a:lnTo>
                  <a:lnTo>
                    <a:pt x="45" y="3"/>
                  </a:lnTo>
                  <a:lnTo>
                    <a:pt x="0" y="1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3" name="Freeform 733"/>
            <p:cNvSpPr/>
            <p:nvPr/>
          </p:nvSpPr>
          <p:spPr bwMode="auto">
            <a:xfrm>
              <a:off x="2589" y="2120"/>
              <a:ext cx="49" cy="85"/>
            </a:xfrm>
            <a:custGeom>
              <a:avLst/>
              <a:gdLst/>
              <a:ahLst/>
              <a:cxnLst>
                <a:cxn ang="0">
                  <a:pos x="0" y="94"/>
                </a:cxn>
                <a:cxn ang="0">
                  <a:pos x="5" y="26"/>
                </a:cxn>
                <a:cxn ang="0">
                  <a:pos x="3" y="3"/>
                </a:cxn>
                <a:cxn ang="0">
                  <a:pos x="42" y="0"/>
                </a:cxn>
                <a:cxn ang="0">
                  <a:pos x="66" y="76"/>
                </a:cxn>
                <a:cxn ang="0">
                  <a:pos x="16" y="100"/>
                </a:cxn>
                <a:cxn ang="0">
                  <a:pos x="0" y="94"/>
                </a:cxn>
              </a:cxnLst>
              <a:rect l="0" t="0" r="r" b="b"/>
              <a:pathLst>
                <a:path w="67" h="101">
                  <a:moveTo>
                    <a:pt x="0" y="94"/>
                  </a:moveTo>
                  <a:lnTo>
                    <a:pt x="5" y="26"/>
                  </a:lnTo>
                  <a:lnTo>
                    <a:pt x="3" y="3"/>
                  </a:lnTo>
                  <a:lnTo>
                    <a:pt x="42" y="0"/>
                  </a:lnTo>
                  <a:lnTo>
                    <a:pt x="66" y="76"/>
                  </a:lnTo>
                  <a:lnTo>
                    <a:pt x="16" y="100"/>
                  </a:lnTo>
                  <a:lnTo>
                    <a:pt x="0" y="94"/>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4" name="Freeform 734"/>
            <p:cNvSpPr/>
            <p:nvPr/>
          </p:nvSpPr>
          <p:spPr bwMode="auto">
            <a:xfrm>
              <a:off x="2456" y="2102"/>
              <a:ext cx="82" cy="67"/>
            </a:xfrm>
            <a:custGeom>
              <a:avLst/>
              <a:gdLst/>
              <a:ahLst/>
              <a:cxnLst>
                <a:cxn ang="0">
                  <a:pos x="0" y="24"/>
                </a:cxn>
                <a:cxn ang="0">
                  <a:pos x="22" y="16"/>
                </a:cxn>
                <a:cxn ang="0">
                  <a:pos x="22" y="0"/>
                </a:cxn>
                <a:cxn ang="0">
                  <a:pos x="59" y="5"/>
                </a:cxn>
                <a:cxn ang="0">
                  <a:pos x="66" y="11"/>
                </a:cxn>
                <a:cxn ang="0">
                  <a:pos x="93" y="3"/>
                </a:cxn>
                <a:cxn ang="0">
                  <a:pos x="106" y="37"/>
                </a:cxn>
                <a:cxn ang="0">
                  <a:pos x="111" y="63"/>
                </a:cxn>
                <a:cxn ang="0">
                  <a:pos x="103" y="63"/>
                </a:cxn>
                <a:cxn ang="0">
                  <a:pos x="100" y="79"/>
                </a:cxn>
                <a:cxn ang="0">
                  <a:pos x="85" y="79"/>
                </a:cxn>
                <a:cxn ang="0">
                  <a:pos x="85" y="63"/>
                </a:cxn>
                <a:cxn ang="0">
                  <a:pos x="71" y="63"/>
                </a:cxn>
                <a:cxn ang="0">
                  <a:pos x="59" y="42"/>
                </a:cxn>
                <a:cxn ang="0">
                  <a:pos x="30" y="53"/>
                </a:cxn>
                <a:cxn ang="0">
                  <a:pos x="0" y="24"/>
                </a:cxn>
              </a:cxnLst>
              <a:rect l="0" t="0" r="r" b="b"/>
              <a:pathLst>
                <a:path w="112" h="80">
                  <a:moveTo>
                    <a:pt x="0" y="24"/>
                  </a:moveTo>
                  <a:lnTo>
                    <a:pt x="22" y="16"/>
                  </a:lnTo>
                  <a:lnTo>
                    <a:pt x="22" y="0"/>
                  </a:lnTo>
                  <a:lnTo>
                    <a:pt x="59" y="5"/>
                  </a:lnTo>
                  <a:lnTo>
                    <a:pt x="66" y="11"/>
                  </a:lnTo>
                  <a:lnTo>
                    <a:pt x="93" y="3"/>
                  </a:lnTo>
                  <a:lnTo>
                    <a:pt x="106" y="37"/>
                  </a:lnTo>
                  <a:lnTo>
                    <a:pt x="111" y="63"/>
                  </a:lnTo>
                  <a:lnTo>
                    <a:pt x="103" y="63"/>
                  </a:lnTo>
                  <a:lnTo>
                    <a:pt x="100" y="79"/>
                  </a:lnTo>
                  <a:lnTo>
                    <a:pt x="85" y="79"/>
                  </a:lnTo>
                  <a:lnTo>
                    <a:pt x="85" y="63"/>
                  </a:lnTo>
                  <a:lnTo>
                    <a:pt x="71" y="63"/>
                  </a:lnTo>
                  <a:lnTo>
                    <a:pt x="59" y="42"/>
                  </a:lnTo>
                  <a:lnTo>
                    <a:pt x="30" y="53"/>
                  </a:lnTo>
                  <a:lnTo>
                    <a:pt x="0" y="24"/>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5" name="Freeform 735"/>
            <p:cNvSpPr/>
            <p:nvPr/>
          </p:nvSpPr>
          <p:spPr bwMode="auto">
            <a:xfrm>
              <a:off x="3660" y="2191"/>
              <a:ext cx="118" cy="146"/>
            </a:xfrm>
            <a:custGeom>
              <a:avLst/>
              <a:gdLst/>
              <a:ahLst/>
              <a:cxnLst>
                <a:cxn ang="0">
                  <a:pos x="0" y="0"/>
                </a:cxn>
                <a:cxn ang="0">
                  <a:pos x="35" y="8"/>
                </a:cxn>
                <a:cxn ang="0">
                  <a:pos x="79" y="52"/>
                </a:cxn>
                <a:cxn ang="0">
                  <a:pos x="116" y="68"/>
                </a:cxn>
                <a:cxn ang="0">
                  <a:pos x="111" y="78"/>
                </a:cxn>
                <a:cxn ang="0">
                  <a:pos x="124" y="76"/>
                </a:cxn>
                <a:cxn ang="0">
                  <a:pos x="121" y="94"/>
                </a:cxn>
                <a:cxn ang="0">
                  <a:pos x="158" y="128"/>
                </a:cxn>
                <a:cxn ang="0">
                  <a:pos x="155" y="168"/>
                </a:cxn>
                <a:cxn ang="0">
                  <a:pos x="137" y="170"/>
                </a:cxn>
                <a:cxn ang="0">
                  <a:pos x="108" y="144"/>
                </a:cxn>
                <a:cxn ang="0">
                  <a:pos x="51" y="58"/>
                </a:cxn>
                <a:cxn ang="0">
                  <a:pos x="0" y="0"/>
                </a:cxn>
              </a:cxnLst>
              <a:rect l="0" t="0" r="r" b="b"/>
              <a:pathLst>
                <a:path w="159" h="171">
                  <a:moveTo>
                    <a:pt x="0" y="0"/>
                  </a:moveTo>
                  <a:lnTo>
                    <a:pt x="35" y="8"/>
                  </a:lnTo>
                  <a:lnTo>
                    <a:pt x="79" y="52"/>
                  </a:lnTo>
                  <a:lnTo>
                    <a:pt x="116" y="68"/>
                  </a:lnTo>
                  <a:lnTo>
                    <a:pt x="111" y="78"/>
                  </a:lnTo>
                  <a:lnTo>
                    <a:pt x="124" y="76"/>
                  </a:lnTo>
                  <a:lnTo>
                    <a:pt x="121" y="94"/>
                  </a:lnTo>
                  <a:lnTo>
                    <a:pt x="158" y="128"/>
                  </a:lnTo>
                  <a:lnTo>
                    <a:pt x="155" y="168"/>
                  </a:lnTo>
                  <a:lnTo>
                    <a:pt x="137" y="170"/>
                  </a:lnTo>
                  <a:lnTo>
                    <a:pt x="108" y="144"/>
                  </a:lnTo>
                  <a:lnTo>
                    <a:pt x="51" y="58"/>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36" name="Freeform 736"/>
            <p:cNvSpPr/>
            <p:nvPr/>
          </p:nvSpPr>
          <p:spPr bwMode="auto">
            <a:xfrm>
              <a:off x="3771" y="2336"/>
              <a:ext cx="97" cy="36"/>
            </a:xfrm>
            <a:custGeom>
              <a:avLst/>
              <a:gdLst/>
              <a:ahLst/>
              <a:cxnLst>
                <a:cxn ang="0">
                  <a:pos x="0" y="11"/>
                </a:cxn>
                <a:cxn ang="0">
                  <a:pos x="8" y="0"/>
                </a:cxn>
                <a:cxn ang="0">
                  <a:pos x="100" y="13"/>
                </a:cxn>
                <a:cxn ang="0">
                  <a:pos x="108" y="24"/>
                </a:cxn>
                <a:cxn ang="0">
                  <a:pos x="131" y="29"/>
                </a:cxn>
                <a:cxn ang="0">
                  <a:pos x="131" y="42"/>
                </a:cxn>
                <a:cxn ang="0">
                  <a:pos x="21" y="21"/>
                </a:cxn>
                <a:cxn ang="0">
                  <a:pos x="0" y="11"/>
                </a:cxn>
              </a:cxnLst>
              <a:rect l="0" t="0" r="r" b="b"/>
              <a:pathLst>
                <a:path w="132" h="43">
                  <a:moveTo>
                    <a:pt x="0" y="11"/>
                  </a:moveTo>
                  <a:lnTo>
                    <a:pt x="8" y="0"/>
                  </a:lnTo>
                  <a:lnTo>
                    <a:pt x="100" y="13"/>
                  </a:lnTo>
                  <a:lnTo>
                    <a:pt x="108" y="24"/>
                  </a:lnTo>
                  <a:lnTo>
                    <a:pt x="131" y="29"/>
                  </a:lnTo>
                  <a:lnTo>
                    <a:pt x="131" y="42"/>
                  </a:lnTo>
                  <a:lnTo>
                    <a:pt x="21" y="21"/>
                  </a:lnTo>
                  <a:lnTo>
                    <a:pt x="0" y="1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37" name="Freeform 737"/>
            <p:cNvSpPr/>
            <p:nvPr/>
          </p:nvSpPr>
          <p:spPr bwMode="auto">
            <a:xfrm>
              <a:off x="3808" y="2206"/>
              <a:ext cx="109" cy="108"/>
            </a:xfrm>
            <a:custGeom>
              <a:avLst/>
              <a:gdLst/>
              <a:ahLst/>
              <a:cxnLst>
                <a:cxn ang="0">
                  <a:pos x="0" y="58"/>
                </a:cxn>
                <a:cxn ang="0">
                  <a:pos x="11" y="40"/>
                </a:cxn>
                <a:cxn ang="0">
                  <a:pos x="23" y="50"/>
                </a:cxn>
                <a:cxn ang="0">
                  <a:pos x="68" y="47"/>
                </a:cxn>
                <a:cxn ang="0">
                  <a:pos x="81" y="42"/>
                </a:cxn>
                <a:cxn ang="0">
                  <a:pos x="102" y="0"/>
                </a:cxn>
                <a:cxn ang="0">
                  <a:pos x="126" y="3"/>
                </a:cxn>
                <a:cxn ang="0">
                  <a:pos x="121" y="13"/>
                </a:cxn>
                <a:cxn ang="0">
                  <a:pos x="147" y="50"/>
                </a:cxn>
                <a:cxn ang="0">
                  <a:pos x="134" y="47"/>
                </a:cxn>
                <a:cxn ang="0">
                  <a:pos x="107" y="89"/>
                </a:cxn>
                <a:cxn ang="0">
                  <a:pos x="105" y="118"/>
                </a:cxn>
                <a:cxn ang="0">
                  <a:pos x="87" y="126"/>
                </a:cxn>
                <a:cxn ang="0">
                  <a:pos x="58" y="110"/>
                </a:cxn>
                <a:cxn ang="0">
                  <a:pos x="42" y="116"/>
                </a:cxn>
                <a:cxn ang="0">
                  <a:pos x="42" y="108"/>
                </a:cxn>
                <a:cxn ang="0">
                  <a:pos x="18" y="108"/>
                </a:cxn>
                <a:cxn ang="0">
                  <a:pos x="0" y="58"/>
                </a:cxn>
              </a:cxnLst>
              <a:rect l="0" t="0" r="r" b="b"/>
              <a:pathLst>
                <a:path w="148" h="127">
                  <a:moveTo>
                    <a:pt x="0" y="58"/>
                  </a:moveTo>
                  <a:lnTo>
                    <a:pt x="11" y="40"/>
                  </a:lnTo>
                  <a:lnTo>
                    <a:pt x="23" y="50"/>
                  </a:lnTo>
                  <a:lnTo>
                    <a:pt x="68" y="47"/>
                  </a:lnTo>
                  <a:lnTo>
                    <a:pt x="81" y="42"/>
                  </a:lnTo>
                  <a:lnTo>
                    <a:pt x="102" y="0"/>
                  </a:lnTo>
                  <a:lnTo>
                    <a:pt x="126" y="3"/>
                  </a:lnTo>
                  <a:lnTo>
                    <a:pt x="121" y="13"/>
                  </a:lnTo>
                  <a:lnTo>
                    <a:pt x="147" y="50"/>
                  </a:lnTo>
                  <a:lnTo>
                    <a:pt x="134" y="47"/>
                  </a:lnTo>
                  <a:lnTo>
                    <a:pt x="107" y="89"/>
                  </a:lnTo>
                  <a:lnTo>
                    <a:pt x="105" y="118"/>
                  </a:lnTo>
                  <a:lnTo>
                    <a:pt x="87" y="126"/>
                  </a:lnTo>
                  <a:lnTo>
                    <a:pt x="58" y="110"/>
                  </a:lnTo>
                  <a:lnTo>
                    <a:pt x="42" y="116"/>
                  </a:lnTo>
                  <a:lnTo>
                    <a:pt x="42" y="108"/>
                  </a:lnTo>
                  <a:lnTo>
                    <a:pt x="18" y="108"/>
                  </a:lnTo>
                  <a:lnTo>
                    <a:pt x="0" y="5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38" name="Freeform 738"/>
            <p:cNvSpPr/>
            <p:nvPr/>
          </p:nvSpPr>
          <p:spPr bwMode="auto">
            <a:xfrm>
              <a:off x="3917" y="2240"/>
              <a:ext cx="67" cy="92"/>
            </a:xfrm>
            <a:custGeom>
              <a:avLst/>
              <a:gdLst/>
              <a:ahLst/>
              <a:cxnLst>
                <a:cxn ang="0">
                  <a:pos x="0" y="65"/>
                </a:cxn>
                <a:cxn ang="0">
                  <a:pos x="11" y="84"/>
                </a:cxn>
                <a:cxn ang="0">
                  <a:pos x="8" y="104"/>
                </a:cxn>
                <a:cxn ang="0">
                  <a:pos x="21" y="107"/>
                </a:cxn>
                <a:cxn ang="0">
                  <a:pos x="21" y="68"/>
                </a:cxn>
                <a:cxn ang="0">
                  <a:pos x="28" y="65"/>
                </a:cxn>
                <a:cxn ang="0">
                  <a:pos x="28" y="78"/>
                </a:cxn>
                <a:cxn ang="0">
                  <a:pos x="39" y="94"/>
                </a:cxn>
                <a:cxn ang="0">
                  <a:pos x="58" y="89"/>
                </a:cxn>
                <a:cxn ang="0">
                  <a:pos x="36" y="52"/>
                </a:cxn>
                <a:cxn ang="0">
                  <a:pos x="65" y="36"/>
                </a:cxn>
                <a:cxn ang="0">
                  <a:pos x="23" y="44"/>
                </a:cxn>
                <a:cxn ang="0">
                  <a:pos x="18" y="20"/>
                </a:cxn>
                <a:cxn ang="0">
                  <a:pos x="78" y="18"/>
                </a:cxn>
                <a:cxn ang="0">
                  <a:pos x="89" y="0"/>
                </a:cxn>
                <a:cxn ang="0">
                  <a:pos x="73" y="10"/>
                </a:cxn>
                <a:cxn ang="0">
                  <a:pos x="28" y="5"/>
                </a:cxn>
                <a:cxn ang="0">
                  <a:pos x="16" y="13"/>
                </a:cxn>
                <a:cxn ang="0">
                  <a:pos x="0" y="65"/>
                </a:cxn>
              </a:cxnLst>
              <a:rect l="0" t="0" r="r" b="b"/>
              <a:pathLst>
                <a:path w="90" h="108">
                  <a:moveTo>
                    <a:pt x="0" y="65"/>
                  </a:moveTo>
                  <a:lnTo>
                    <a:pt x="11" y="84"/>
                  </a:lnTo>
                  <a:lnTo>
                    <a:pt x="8" y="104"/>
                  </a:lnTo>
                  <a:lnTo>
                    <a:pt x="21" y="107"/>
                  </a:lnTo>
                  <a:lnTo>
                    <a:pt x="21" y="68"/>
                  </a:lnTo>
                  <a:lnTo>
                    <a:pt x="28" y="65"/>
                  </a:lnTo>
                  <a:lnTo>
                    <a:pt x="28" y="78"/>
                  </a:lnTo>
                  <a:lnTo>
                    <a:pt x="39" y="94"/>
                  </a:lnTo>
                  <a:lnTo>
                    <a:pt x="58" y="89"/>
                  </a:lnTo>
                  <a:lnTo>
                    <a:pt x="36" y="52"/>
                  </a:lnTo>
                  <a:lnTo>
                    <a:pt x="65" y="36"/>
                  </a:lnTo>
                  <a:lnTo>
                    <a:pt x="23" y="44"/>
                  </a:lnTo>
                  <a:lnTo>
                    <a:pt x="18" y="20"/>
                  </a:lnTo>
                  <a:lnTo>
                    <a:pt x="78" y="18"/>
                  </a:lnTo>
                  <a:lnTo>
                    <a:pt x="89" y="0"/>
                  </a:lnTo>
                  <a:lnTo>
                    <a:pt x="73" y="10"/>
                  </a:lnTo>
                  <a:lnTo>
                    <a:pt x="28" y="5"/>
                  </a:lnTo>
                  <a:lnTo>
                    <a:pt x="16" y="13"/>
                  </a:lnTo>
                  <a:lnTo>
                    <a:pt x="0" y="6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39" name="Freeform 739"/>
            <p:cNvSpPr/>
            <p:nvPr/>
          </p:nvSpPr>
          <p:spPr bwMode="auto">
            <a:xfrm>
              <a:off x="4046" y="2267"/>
              <a:ext cx="114" cy="111"/>
            </a:xfrm>
            <a:custGeom>
              <a:avLst/>
              <a:gdLst/>
              <a:ahLst/>
              <a:cxnLst>
                <a:cxn ang="0">
                  <a:pos x="0" y="16"/>
                </a:cxn>
                <a:cxn ang="0">
                  <a:pos x="22" y="26"/>
                </a:cxn>
                <a:cxn ang="0">
                  <a:pos x="42" y="23"/>
                </a:cxn>
                <a:cxn ang="0">
                  <a:pos x="16" y="37"/>
                </a:cxn>
                <a:cxn ang="0">
                  <a:pos x="30" y="53"/>
                </a:cxn>
                <a:cxn ang="0">
                  <a:pos x="42" y="39"/>
                </a:cxn>
                <a:cxn ang="0">
                  <a:pos x="53" y="53"/>
                </a:cxn>
                <a:cxn ang="0">
                  <a:pos x="108" y="76"/>
                </a:cxn>
                <a:cxn ang="0">
                  <a:pos x="118" y="105"/>
                </a:cxn>
                <a:cxn ang="0">
                  <a:pos x="111" y="102"/>
                </a:cxn>
                <a:cxn ang="0">
                  <a:pos x="103" y="118"/>
                </a:cxn>
                <a:cxn ang="0">
                  <a:pos x="134" y="113"/>
                </a:cxn>
                <a:cxn ang="0">
                  <a:pos x="153" y="129"/>
                </a:cxn>
                <a:cxn ang="0">
                  <a:pos x="150" y="34"/>
                </a:cxn>
                <a:cxn ang="0">
                  <a:pos x="103" y="16"/>
                </a:cxn>
                <a:cxn ang="0">
                  <a:pos x="64" y="45"/>
                </a:cxn>
                <a:cxn ang="0">
                  <a:pos x="47" y="29"/>
                </a:cxn>
                <a:cxn ang="0">
                  <a:pos x="45" y="5"/>
                </a:cxn>
                <a:cxn ang="0">
                  <a:pos x="24" y="0"/>
                </a:cxn>
                <a:cxn ang="0">
                  <a:pos x="0" y="16"/>
                </a:cxn>
              </a:cxnLst>
              <a:rect l="0" t="0" r="r" b="b"/>
              <a:pathLst>
                <a:path w="154" h="130">
                  <a:moveTo>
                    <a:pt x="0" y="16"/>
                  </a:moveTo>
                  <a:lnTo>
                    <a:pt x="22" y="26"/>
                  </a:lnTo>
                  <a:lnTo>
                    <a:pt x="42" y="23"/>
                  </a:lnTo>
                  <a:lnTo>
                    <a:pt x="16" y="37"/>
                  </a:lnTo>
                  <a:lnTo>
                    <a:pt x="30" y="53"/>
                  </a:lnTo>
                  <a:lnTo>
                    <a:pt x="42" y="39"/>
                  </a:lnTo>
                  <a:lnTo>
                    <a:pt x="53" y="53"/>
                  </a:lnTo>
                  <a:lnTo>
                    <a:pt x="108" y="76"/>
                  </a:lnTo>
                  <a:lnTo>
                    <a:pt x="118" y="105"/>
                  </a:lnTo>
                  <a:lnTo>
                    <a:pt x="111" y="102"/>
                  </a:lnTo>
                  <a:lnTo>
                    <a:pt x="103" y="118"/>
                  </a:lnTo>
                  <a:lnTo>
                    <a:pt x="134" y="113"/>
                  </a:lnTo>
                  <a:lnTo>
                    <a:pt x="153" y="129"/>
                  </a:lnTo>
                  <a:lnTo>
                    <a:pt x="150" y="34"/>
                  </a:lnTo>
                  <a:lnTo>
                    <a:pt x="103" y="16"/>
                  </a:lnTo>
                  <a:lnTo>
                    <a:pt x="64" y="45"/>
                  </a:lnTo>
                  <a:lnTo>
                    <a:pt x="47" y="29"/>
                  </a:lnTo>
                  <a:lnTo>
                    <a:pt x="45" y="5"/>
                  </a:lnTo>
                  <a:lnTo>
                    <a:pt x="24" y="0"/>
                  </a:lnTo>
                  <a:lnTo>
                    <a:pt x="0" y="1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0" name="Freeform 740"/>
            <p:cNvSpPr/>
            <p:nvPr/>
          </p:nvSpPr>
          <p:spPr bwMode="auto">
            <a:xfrm>
              <a:off x="3109" y="1884"/>
              <a:ext cx="22" cy="10"/>
            </a:xfrm>
            <a:custGeom>
              <a:avLst/>
              <a:gdLst/>
              <a:ahLst/>
              <a:cxnLst>
                <a:cxn ang="0">
                  <a:pos x="0" y="0"/>
                </a:cxn>
                <a:cxn ang="0">
                  <a:pos x="13" y="10"/>
                </a:cxn>
                <a:cxn ang="0">
                  <a:pos x="28" y="0"/>
                </a:cxn>
                <a:cxn ang="0">
                  <a:pos x="0" y="0"/>
                </a:cxn>
              </a:cxnLst>
              <a:rect l="0" t="0" r="r" b="b"/>
              <a:pathLst>
                <a:path w="29" h="11">
                  <a:moveTo>
                    <a:pt x="0" y="0"/>
                  </a:moveTo>
                  <a:lnTo>
                    <a:pt x="13" y="10"/>
                  </a:lnTo>
                  <a:lnTo>
                    <a:pt x="28" y="0"/>
                  </a:lnTo>
                  <a:lnTo>
                    <a:pt x="0"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41" name="Freeform 741"/>
            <p:cNvSpPr/>
            <p:nvPr/>
          </p:nvSpPr>
          <p:spPr bwMode="auto">
            <a:xfrm>
              <a:off x="2529" y="2128"/>
              <a:ext cx="64" cy="78"/>
            </a:xfrm>
            <a:custGeom>
              <a:avLst/>
              <a:gdLst/>
              <a:ahLst/>
              <a:cxnLst>
                <a:cxn ang="0">
                  <a:pos x="0" y="61"/>
                </a:cxn>
                <a:cxn ang="0">
                  <a:pos x="2" y="48"/>
                </a:cxn>
                <a:cxn ang="0">
                  <a:pos x="5" y="32"/>
                </a:cxn>
                <a:cxn ang="0">
                  <a:pos x="13" y="32"/>
                </a:cxn>
                <a:cxn ang="0">
                  <a:pos x="8" y="6"/>
                </a:cxn>
                <a:cxn ang="0">
                  <a:pos x="34" y="0"/>
                </a:cxn>
                <a:cxn ang="0">
                  <a:pos x="49" y="6"/>
                </a:cxn>
                <a:cxn ang="0">
                  <a:pos x="55" y="14"/>
                </a:cxn>
                <a:cxn ang="0">
                  <a:pos x="86" y="16"/>
                </a:cxn>
                <a:cxn ang="0">
                  <a:pos x="81" y="84"/>
                </a:cxn>
                <a:cxn ang="0">
                  <a:pos x="15" y="92"/>
                </a:cxn>
                <a:cxn ang="0">
                  <a:pos x="15" y="69"/>
                </a:cxn>
                <a:cxn ang="0">
                  <a:pos x="0" y="61"/>
                </a:cxn>
              </a:cxnLst>
              <a:rect l="0" t="0" r="r" b="b"/>
              <a:pathLst>
                <a:path w="87" h="93">
                  <a:moveTo>
                    <a:pt x="0" y="61"/>
                  </a:moveTo>
                  <a:lnTo>
                    <a:pt x="2" y="48"/>
                  </a:lnTo>
                  <a:lnTo>
                    <a:pt x="5" y="32"/>
                  </a:lnTo>
                  <a:lnTo>
                    <a:pt x="13" y="32"/>
                  </a:lnTo>
                  <a:lnTo>
                    <a:pt x="8" y="6"/>
                  </a:lnTo>
                  <a:lnTo>
                    <a:pt x="34" y="0"/>
                  </a:lnTo>
                  <a:lnTo>
                    <a:pt x="49" y="6"/>
                  </a:lnTo>
                  <a:lnTo>
                    <a:pt x="55" y="14"/>
                  </a:lnTo>
                  <a:lnTo>
                    <a:pt x="86" y="16"/>
                  </a:lnTo>
                  <a:lnTo>
                    <a:pt x="81" y="84"/>
                  </a:lnTo>
                  <a:lnTo>
                    <a:pt x="15" y="92"/>
                  </a:lnTo>
                  <a:lnTo>
                    <a:pt x="15" y="69"/>
                  </a:lnTo>
                  <a:lnTo>
                    <a:pt x="0" y="6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2" name="Freeform 742"/>
            <p:cNvSpPr/>
            <p:nvPr/>
          </p:nvSpPr>
          <p:spPr bwMode="auto">
            <a:xfrm>
              <a:off x="3000" y="1828"/>
              <a:ext cx="49" cy="58"/>
            </a:xfrm>
            <a:custGeom>
              <a:avLst/>
              <a:gdLst/>
              <a:ahLst/>
              <a:cxnLst>
                <a:cxn ang="0">
                  <a:pos x="0" y="29"/>
                </a:cxn>
                <a:cxn ang="0">
                  <a:pos x="0" y="16"/>
                </a:cxn>
                <a:cxn ang="0">
                  <a:pos x="8" y="10"/>
                </a:cxn>
                <a:cxn ang="0">
                  <a:pos x="26" y="16"/>
                </a:cxn>
                <a:cxn ang="0">
                  <a:pos x="57" y="0"/>
                </a:cxn>
                <a:cxn ang="0">
                  <a:pos x="65" y="19"/>
                </a:cxn>
                <a:cxn ang="0">
                  <a:pos x="31" y="27"/>
                </a:cxn>
                <a:cxn ang="0">
                  <a:pos x="47" y="44"/>
                </a:cxn>
                <a:cxn ang="0">
                  <a:pos x="40" y="53"/>
                </a:cxn>
                <a:cxn ang="0">
                  <a:pos x="21" y="66"/>
                </a:cxn>
                <a:cxn ang="0">
                  <a:pos x="3" y="63"/>
                </a:cxn>
                <a:cxn ang="0">
                  <a:pos x="8" y="29"/>
                </a:cxn>
                <a:cxn ang="0">
                  <a:pos x="0" y="29"/>
                </a:cxn>
              </a:cxnLst>
              <a:rect l="0" t="0" r="r" b="b"/>
              <a:pathLst>
                <a:path w="66" h="67">
                  <a:moveTo>
                    <a:pt x="0" y="29"/>
                  </a:moveTo>
                  <a:lnTo>
                    <a:pt x="0" y="16"/>
                  </a:lnTo>
                  <a:lnTo>
                    <a:pt x="8" y="10"/>
                  </a:lnTo>
                  <a:lnTo>
                    <a:pt x="26" y="16"/>
                  </a:lnTo>
                  <a:lnTo>
                    <a:pt x="57" y="0"/>
                  </a:lnTo>
                  <a:lnTo>
                    <a:pt x="65" y="19"/>
                  </a:lnTo>
                  <a:lnTo>
                    <a:pt x="31" y="27"/>
                  </a:lnTo>
                  <a:lnTo>
                    <a:pt x="47" y="44"/>
                  </a:lnTo>
                  <a:lnTo>
                    <a:pt x="40" y="53"/>
                  </a:lnTo>
                  <a:lnTo>
                    <a:pt x="21" y="66"/>
                  </a:lnTo>
                  <a:lnTo>
                    <a:pt x="3" y="63"/>
                  </a:lnTo>
                  <a:lnTo>
                    <a:pt x="8" y="29"/>
                  </a:lnTo>
                  <a:lnTo>
                    <a:pt x="0" y="2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3" name="Freeform 743"/>
            <p:cNvSpPr/>
            <p:nvPr/>
          </p:nvSpPr>
          <p:spPr bwMode="auto">
            <a:xfrm>
              <a:off x="2991" y="2204"/>
              <a:ext cx="87" cy="115"/>
            </a:xfrm>
            <a:custGeom>
              <a:avLst/>
              <a:gdLst/>
              <a:ahLst/>
              <a:cxnLst>
                <a:cxn ang="0">
                  <a:pos x="0" y="8"/>
                </a:cxn>
                <a:cxn ang="0">
                  <a:pos x="14" y="36"/>
                </a:cxn>
                <a:cxn ang="0">
                  <a:pos x="0" y="62"/>
                </a:cxn>
                <a:cxn ang="0">
                  <a:pos x="11" y="70"/>
                </a:cxn>
                <a:cxn ang="0">
                  <a:pos x="3" y="81"/>
                </a:cxn>
                <a:cxn ang="0">
                  <a:pos x="79" y="133"/>
                </a:cxn>
                <a:cxn ang="0">
                  <a:pos x="110" y="91"/>
                </a:cxn>
                <a:cxn ang="0">
                  <a:pos x="105" y="81"/>
                </a:cxn>
                <a:cxn ang="0">
                  <a:pos x="105" y="23"/>
                </a:cxn>
                <a:cxn ang="0">
                  <a:pos x="116" y="10"/>
                </a:cxn>
                <a:cxn ang="0">
                  <a:pos x="74" y="15"/>
                </a:cxn>
                <a:cxn ang="0">
                  <a:pos x="29" y="0"/>
                </a:cxn>
                <a:cxn ang="0">
                  <a:pos x="0" y="8"/>
                </a:cxn>
              </a:cxnLst>
              <a:rect l="0" t="0" r="r" b="b"/>
              <a:pathLst>
                <a:path w="117" h="134">
                  <a:moveTo>
                    <a:pt x="0" y="8"/>
                  </a:moveTo>
                  <a:lnTo>
                    <a:pt x="14" y="36"/>
                  </a:lnTo>
                  <a:lnTo>
                    <a:pt x="0" y="62"/>
                  </a:lnTo>
                  <a:lnTo>
                    <a:pt x="11" y="70"/>
                  </a:lnTo>
                  <a:lnTo>
                    <a:pt x="3" y="81"/>
                  </a:lnTo>
                  <a:lnTo>
                    <a:pt x="79" y="133"/>
                  </a:lnTo>
                  <a:lnTo>
                    <a:pt x="110" y="91"/>
                  </a:lnTo>
                  <a:lnTo>
                    <a:pt x="105" y="81"/>
                  </a:lnTo>
                  <a:lnTo>
                    <a:pt x="105" y="23"/>
                  </a:lnTo>
                  <a:lnTo>
                    <a:pt x="116" y="10"/>
                  </a:lnTo>
                  <a:lnTo>
                    <a:pt x="74" y="15"/>
                  </a:lnTo>
                  <a:lnTo>
                    <a:pt x="29" y="0"/>
                  </a:lnTo>
                  <a:lnTo>
                    <a:pt x="0" y="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4" name="Freeform 744"/>
            <p:cNvSpPr/>
            <p:nvPr/>
          </p:nvSpPr>
          <p:spPr bwMode="auto">
            <a:xfrm>
              <a:off x="3978" y="1687"/>
              <a:ext cx="67" cy="79"/>
            </a:xfrm>
            <a:custGeom>
              <a:avLst/>
              <a:gdLst/>
              <a:ahLst/>
              <a:cxnLst>
                <a:cxn ang="0">
                  <a:pos x="0" y="55"/>
                </a:cxn>
                <a:cxn ang="0">
                  <a:pos x="16" y="60"/>
                </a:cxn>
                <a:cxn ang="0">
                  <a:pos x="6" y="86"/>
                </a:cxn>
                <a:cxn ang="0">
                  <a:pos x="31" y="92"/>
                </a:cxn>
                <a:cxn ang="0">
                  <a:pos x="58" y="76"/>
                </a:cxn>
                <a:cxn ang="0">
                  <a:pos x="45" y="55"/>
                </a:cxn>
                <a:cxn ang="0">
                  <a:pos x="79" y="37"/>
                </a:cxn>
                <a:cxn ang="0">
                  <a:pos x="92" y="10"/>
                </a:cxn>
                <a:cxn ang="0">
                  <a:pos x="89" y="8"/>
                </a:cxn>
                <a:cxn ang="0">
                  <a:pos x="84" y="0"/>
                </a:cxn>
                <a:cxn ang="0">
                  <a:pos x="55" y="18"/>
                </a:cxn>
                <a:cxn ang="0">
                  <a:pos x="55" y="26"/>
                </a:cxn>
                <a:cxn ang="0">
                  <a:pos x="37" y="26"/>
                </a:cxn>
                <a:cxn ang="0">
                  <a:pos x="0" y="55"/>
                </a:cxn>
              </a:cxnLst>
              <a:rect l="0" t="0" r="r" b="b"/>
              <a:pathLst>
                <a:path w="93" h="93">
                  <a:moveTo>
                    <a:pt x="0" y="55"/>
                  </a:moveTo>
                  <a:lnTo>
                    <a:pt x="16" y="60"/>
                  </a:lnTo>
                  <a:lnTo>
                    <a:pt x="6" y="86"/>
                  </a:lnTo>
                  <a:lnTo>
                    <a:pt x="31" y="92"/>
                  </a:lnTo>
                  <a:lnTo>
                    <a:pt x="58" y="76"/>
                  </a:lnTo>
                  <a:lnTo>
                    <a:pt x="45" y="55"/>
                  </a:lnTo>
                  <a:lnTo>
                    <a:pt x="79" y="37"/>
                  </a:lnTo>
                  <a:lnTo>
                    <a:pt x="92" y="10"/>
                  </a:lnTo>
                  <a:lnTo>
                    <a:pt x="89" y="8"/>
                  </a:lnTo>
                  <a:lnTo>
                    <a:pt x="84" y="0"/>
                  </a:lnTo>
                  <a:lnTo>
                    <a:pt x="55" y="18"/>
                  </a:lnTo>
                  <a:lnTo>
                    <a:pt x="55" y="26"/>
                  </a:lnTo>
                  <a:lnTo>
                    <a:pt x="37" y="26"/>
                  </a:lnTo>
                  <a:lnTo>
                    <a:pt x="0" y="5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5" name="Freeform 745"/>
            <p:cNvSpPr/>
            <p:nvPr/>
          </p:nvSpPr>
          <p:spPr bwMode="auto">
            <a:xfrm>
              <a:off x="3994" y="1752"/>
              <a:ext cx="40" cy="61"/>
            </a:xfrm>
            <a:custGeom>
              <a:avLst/>
              <a:gdLst/>
              <a:ahLst/>
              <a:cxnLst>
                <a:cxn ang="0">
                  <a:pos x="0" y="71"/>
                </a:cxn>
                <a:cxn ang="0">
                  <a:pos x="7" y="16"/>
                </a:cxn>
                <a:cxn ang="0">
                  <a:pos x="34" y="0"/>
                </a:cxn>
                <a:cxn ang="0">
                  <a:pos x="52" y="42"/>
                </a:cxn>
                <a:cxn ang="0">
                  <a:pos x="31" y="63"/>
                </a:cxn>
                <a:cxn ang="0">
                  <a:pos x="0" y="71"/>
                </a:cxn>
              </a:cxnLst>
              <a:rect l="0" t="0" r="r" b="b"/>
              <a:pathLst>
                <a:path w="53" h="72">
                  <a:moveTo>
                    <a:pt x="0" y="71"/>
                  </a:moveTo>
                  <a:lnTo>
                    <a:pt x="7" y="16"/>
                  </a:lnTo>
                  <a:lnTo>
                    <a:pt x="34" y="0"/>
                  </a:lnTo>
                  <a:lnTo>
                    <a:pt x="52" y="42"/>
                  </a:lnTo>
                  <a:lnTo>
                    <a:pt x="31" y="63"/>
                  </a:lnTo>
                  <a:lnTo>
                    <a:pt x="0" y="7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6" name="Freeform 746"/>
            <p:cNvSpPr/>
            <p:nvPr/>
          </p:nvSpPr>
          <p:spPr bwMode="auto">
            <a:xfrm>
              <a:off x="3130" y="1874"/>
              <a:ext cx="18" cy="23"/>
            </a:xfrm>
            <a:custGeom>
              <a:avLst/>
              <a:gdLst/>
              <a:ahLst/>
              <a:cxnLst>
                <a:cxn ang="0">
                  <a:pos x="0" y="13"/>
                </a:cxn>
                <a:cxn ang="0">
                  <a:pos x="19" y="0"/>
                </a:cxn>
                <a:cxn ang="0">
                  <a:pos x="24" y="26"/>
                </a:cxn>
                <a:cxn ang="0">
                  <a:pos x="0" y="13"/>
                </a:cxn>
              </a:cxnLst>
              <a:rect l="0" t="0" r="r" b="b"/>
              <a:pathLst>
                <a:path w="25" h="27">
                  <a:moveTo>
                    <a:pt x="0" y="13"/>
                  </a:moveTo>
                  <a:lnTo>
                    <a:pt x="19" y="0"/>
                  </a:lnTo>
                  <a:lnTo>
                    <a:pt x="24" y="26"/>
                  </a:lnTo>
                  <a:lnTo>
                    <a:pt x="0" y="13"/>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47" name="Freeform 747"/>
            <p:cNvSpPr/>
            <p:nvPr/>
          </p:nvSpPr>
          <p:spPr bwMode="auto">
            <a:xfrm>
              <a:off x="3712" y="1976"/>
              <a:ext cx="79" cy="106"/>
            </a:xfrm>
            <a:custGeom>
              <a:avLst/>
              <a:gdLst/>
              <a:ahLst/>
              <a:cxnLst>
                <a:cxn ang="0">
                  <a:pos x="0" y="26"/>
                </a:cxn>
                <a:cxn ang="0">
                  <a:pos x="13" y="42"/>
                </a:cxn>
                <a:cxn ang="0">
                  <a:pos x="11" y="74"/>
                </a:cxn>
                <a:cxn ang="0">
                  <a:pos x="47" y="63"/>
                </a:cxn>
                <a:cxn ang="0">
                  <a:pos x="64" y="74"/>
                </a:cxn>
                <a:cxn ang="0">
                  <a:pos x="79" y="105"/>
                </a:cxn>
                <a:cxn ang="0">
                  <a:pos x="74" y="124"/>
                </a:cxn>
                <a:cxn ang="0">
                  <a:pos x="105" y="118"/>
                </a:cxn>
                <a:cxn ang="0">
                  <a:pos x="90" y="79"/>
                </a:cxn>
                <a:cxn ang="0">
                  <a:pos x="56" y="48"/>
                </a:cxn>
                <a:cxn ang="0">
                  <a:pos x="64" y="32"/>
                </a:cxn>
                <a:cxn ang="0">
                  <a:pos x="45" y="24"/>
                </a:cxn>
                <a:cxn ang="0">
                  <a:pos x="27" y="0"/>
                </a:cxn>
                <a:cxn ang="0">
                  <a:pos x="22" y="0"/>
                </a:cxn>
                <a:cxn ang="0">
                  <a:pos x="22" y="16"/>
                </a:cxn>
                <a:cxn ang="0">
                  <a:pos x="13" y="11"/>
                </a:cxn>
                <a:cxn ang="0">
                  <a:pos x="0" y="26"/>
                </a:cxn>
              </a:cxnLst>
              <a:rect l="0" t="0" r="r" b="b"/>
              <a:pathLst>
                <a:path w="106" h="125">
                  <a:moveTo>
                    <a:pt x="0" y="26"/>
                  </a:moveTo>
                  <a:lnTo>
                    <a:pt x="13" y="42"/>
                  </a:lnTo>
                  <a:lnTo>
                    <a:pt x="11" y="74"/>
                  </a:lnTo>
                  <a:lnTo>
                    <a:pt x="47" y="63"/>
                  </a:lnTo>
                  <a:lnTo>
                    <a:pt x="64" y="74"/>
                  </a:lnTo>
                  <a:lnTo>
                    <a:pt x="79" y="105"/>
                  </a:lnTo>
                  <a:lnTo>
                    <a:pt x="74" y="124"/>
                  </a:lnTo>
                  <a:lnTo>
                    <a:pt x="105" y="118"/>
                  </a:lnTo>
                  <a:lnTo>
                    <a:pt x="90" y="79"/>
                  </a:lnTo>
                  <a:lnTo>
                    <a:pt x="56" y="48"/>
                  </a:lnTo>
                  <a:lnTo>
                    <a:pt x="64" y="32"/>
                  </a:lnTo>
                  <a:lnTo>
                    <a:pt x="45" y="24"/>
                  </a:lnTo>
                  <a:lnTo>
                    <a:pt x="27" y="0"/>
                  </a:lnTo>
                  <a:lnTo>
                    <a:pt x="22" y="0"/>
                  </a:lnTo>
                  <a:lnTo>
                    <a:pt x="22" y="16"/>
                  </a:lnTo>
                  <a:lnTo>
                    <a:pt x="13" y="11"/>
                  </a:lnTo>
                  <a:lnTo>
                    <a:pt x="0" y="2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8" name="Freeform 748"/>
            <p:cNvSpPr/>
            <p:nvPr/>
          </p:nvSpPr>
          <p:spPr bwMode="auto">
            <a:xfrm>
              <a:off x="2498" y="2155"/>
              <a:ext cx="42" cy="51"/>
            </a:xfrm>
            <a:custGeom>
              <a:avLst/>
              <a:gdLst/>
              <a:ahLst/>
              <a:cxnLst>
                <a:cxn ang="0">
                  <a:pos x="0" y="21"/>
                </a:cxn>
                <a:cxn ang="0">
                  <a:pos x="15" y="0"/>
                </a:cxn>
                <a:cxn ang="0">
                  <a:pos x="29" y="0"/>
                </a:cxn>
                <a:cxn ang="0">
                  <a:pos x="29" y="16"/>
                </a:cxn>
                <a:cxn ang="0">
                  <a:pos x="44" y="16"/>
                </a:cxn>
                <a:cxn ang="0">
                  <a:pos x="42" y="29"/>
                </a:cxn>
                <a:cxn ang="0">
                  <a:pos x="57" y="37"/>
                </a:cxn>
                <a:cxn ang="0">
                  <a:pos x="57" y="60"/>
                </a:cxn>
                <a:cxn ang="0">
                  <a:pos x="0" y="21"/>
                </a:cxn>
              </a:cxnLst>
              <a:rect l="0" t="0" r="r" b="b"/>
              <a:pathLst>
                <a:path w="58" h="61">
                  <a:moveTo>
                    <a:pt x="0" y="21"/>
                  </a:moveTo>
                  <a:lnTo>
                    <a:pt x="15" y="0"/>
                  </a:lnTo>
                  <a:lnTo>
                    <a:pt x="29" y="0"/>
                  </a:lnTo>
                  <a:lnTo>
                    <a:pt x="29" y="16"/>
                  </a:lnTo>
                  <a:lnTo>
                    <a:pt x="44" y="16"/>
                  </a:lnTo>
                  <a:lnTo>
                    <a:pt x="42" y="29"/>
                  </a:lnTo>
                  <a:lnTo>
                    <a:pt x="57" y="37"/>
                  </a:lnTo>
                  <a:lnTo>
                    <a:pt x="57" y="60"/>
                  </a:lnTo>
                  <a:lnTo>
                    <a:pt x="0" y="2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49" name="Freeform 749"/>
            <p:cNvSpPr/>
            <p:nvPr/>
          </p:nvSpPr>
          <p:spPr bwMode="auto">
            <a:xfrm>
              <a:off x="3090" y="2414"/>
              <a:ext cx="80" cy="175"/>
            </a:xfrm>
            <a:custGeom>
              <a:avLst/>
              <a:gdLst/>
              <a:ahLst/>
              <a:cxnLst>
                <a:cxn ang="0">
                  <a:pos x="0" y="147"/>
                </a:cxn>
                <a:cxn ang="0">
                  <a:pos x="13" y="189"/>
                </a:cxn>
                <a:cxn ang="0">
                  <a:pos x="31" y="204"/>
                </a:cxn>
                <a:cxn ang="0">
                  <a:pos x="63" y="189"/>
                </a:cxn>
                <a:cxn ang="0">
                  <a:pos x="99" y="50"/>
                </a:cxn>
                <a:cxn ang="0">
                  <a:pos x="107" y="55"/>
                </a:cxn>
                <a:cxn ang="0">
                  <a:pos x="86" y="0"/>
                </a:cxn>
                <a:cxn ang="0">
                  <a:pos x="71" y="24"/>
                </a:cxn>
                <a:cxn ang="0">
                  <a:pos x="71" y="37"/>
                </a:cxn>
                <a:cxn ang="0">
                  <a:pos x="47" y="55"/>
                </a:cxn>
                <a:cxn ang="0">
                  <a:pos x="20" y="63"/>
                </a:cxn>
                <a:cxn ang="0">
                  <a:pos x="13" y="81"/>
                </a:cxn>
                <a:cxn ang="0">
                  <a:pos x="20" y="115"/>
                </a:cxn>
                <a:cxn ang="0">
                  <a:pos x="0" y="147"/>
                </a:cxn>
              </a:cxnLst>
              <a:rect l="0" t="0" r="r" b="b"/>
              <a:pathLst>
                <a:path w="108" h="205">
                  <a:moveTo>
                    <a:pt x="0" y="147"/>
                  </a:moveTo>
                  <a:lnTo>
                    <a:pt x="13" y="189"/>
                  </a:lnTo>
                  <a:lnTo>
                    <a:pt x="31" y="204"/>
                  </a:lnTo>
                  <a:lnTo>
                    <a:pt x="63" y="189"/>
                  </a:lnTo>
                  <a:lnTo>
                    <a:pt x="99" y="50"/>
                  </a:lnTo>
                  <a:lnTo>
                    <a:pt x="107" y="55"/>
                  </a:lnTo>
                  <a:lnTo>
                    <a:pt x="86" y="0"/>
                  </a:lnTo>
                  <a:lnTo>
                    <a:pt x="71" y="24"/>
                  </a:lnTo>
                  <a:lnTo>
                    <a:pt x="71" y="37"/>
                  </a:lnTo>
                  <a:lnTo>
                    <a:pt x="47" y="55"/>
                  </a:lnTo>
                  <a:lnTo>
                    <a:pt x="20" y="63"/>
                  </a:lnTo>
                  <a:lnTo>
                    <a:pt x="13" y="81"/>
                  </a:lnTo>
                  <a:lnTo>
                    <a:pt x="20" y="115"/>
                  </a:lnTo>
                  <a:lnTo>
                    <a:pt x="0" y="14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50" name="Freeform 750"/>
            <p:cNvSpPr/>
            <p:nvPr/>
          </p:nvSpPr>
          <p:spPr bwMode="auto">
            <a:xfrm>
              <a:off x="2977" y="2379"/>
              <a:ext cx="38" cy="99"/>
            </a:xfrm>
            <a:custGeom>
              <a:avLst/>
              <a:gdLst/>
              <a:ahLst/>
              <a:cxnLst>
                <a:cxn ang="0">
                  <a:pos x="0" y="66"/>
                </a:cxn>
                <a:cxn ang="0">
                  <a:pos x="7" y="71"/>
                </a:cxn>
                <a:cxn ang="0">
                  <a:pos x="26" y="79"/>
                </a:cxn>
                <a:cxn ang="0">
                  <a:pos x="23" y="100"/>
                </a:cxn>
                <a:cxn ang="0">
                  <a:pos x="39" y="115"/>
                </a:cxn>
                <a:cxn ang="0">
                  <a:pos x="49" y="84"/>
                </a:cxn>
                <a:cxn ang="0">
                  <a:pos x="31" y="63"/>
                </a:cxn>
                <a:cxn ang="0">
                  <a:pos x="36" y="76"/>
                </a:cxn>
                <a:cxn ang="0">
                  <a:pos x="28" y="74"/>
                </a:cxn>
                <a:cxn ang="0">
                  <a:pos x="20" y="45"/>
                </a:cxn>
                <a:cxn ang="0">
                  <a:pos x="20" y="5"/>
                </a:cxn>
                <a:cxn ang="0">
                  <a:pos x="2" y="0"/>
                </a:cxn>
                <a:cxn ang="0">
                  <a:pos x="15" y="21"/>
                </a:cxn>
                <a:cxn ang="0">
                  <a:pos x="0" y="66"/>
                </a:cxn>
              </a:cxnLst>
              <a:rect l="0" t="0" r="r" b="b"/>
              <a:pathLst>
                <a:path w="50" h="116">
                  <a:moveTo>
                    <a:pt x="0" y="66"/>
                  </a:moveTo>
                  <a:lnTo>
                    <a:pt x="7" y="71"/>
                  </a:lnTo>
                  <a:lnTo>
                    <a:pt x="26" y="79"/>
                  </a:lnTo>
                  <a:lnTo>
                    <a:pt x="23" y="100"/>
                  </a:lnTo>
                  <a:lnTo>
                    <a:pt x="39" y="115"/>
                  </a:lnTo>
                  <a:lnTo>
                    <a:pt x="49" y="84"/>
                  </a:lnTo>
                  <a:lnTo>
                    <a:pt x="31" y="63"/>
                  </a:lnTo>
                  <a:lnTo>
                    <a:pt x="36" y="76"/>
                  </a:lnTo>
                  <a:lnTo>
                    <a:pt x="28" y="74"/>
                  </a:lnTo>
                  <a:lnTo>
                    <a:pt x="20" y="45"/>
                  </a:lnTo>
                  <a:lnTo>
                    <a:pt x="20" y="5"/>
                  </a:lnTo>
                  <a:lnTo>
                    <a:pt x="2" y="0"/>
                  </a:lnTo>
                  <a:lnTo>
                    <a:pt x="15" y="21"/>
                  </a:lnTo>
                  <a:lnTo>
                    <a:pt x="0" y="6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1" name="Freeform 751"/>
            <p:cNvSpPr/>
            <p:nvPr/>
          </p:nvSpPr>
          <p:spPr bwMode="auto">
            <a:xfrm>
              <a:off x="3714" y="2180"/>
              <a:ext cx="40" cy="63"/>
            </a:xfrm>
            <a:custGeom>
              <a:avLst/>
              <a:gdLst/>
              <a:ahLst/>
              <a:cxnLst>
                <a:cxn ang="0">
                  <a:pos x="0" y="0"/>
                </a:cxn>
                <a:cxn ang="0">
                  <a:pos x="8" y="0"/>
                </a:cxn>
                <a:cxn ang="0">
                  <a:pos x="13" y="10"/>
                </a:cxn>
                <a:cxn ang="0">
                  <a:pos x="26" y="5"/>
                </a:cxn>
                <a:cxn ang="0">
                  <a:pos x="44" y="23"/>
                </a:cxn>
                <a:cxn ang="0">
                  <a:pos x="53" y="73"/>
                </a:cxn>
                <a:cxn ang="0">
                  <a:pos x="16" y="52"/>
                </a:cxn>
                <a:cxn ang="0">
                  <a:pos x="0" y="0"/>
                </a:cxn>
              </a:cxnLst>
              <a:rect l="0" t="0" r="r" b="b"/>
              <a:pathLst>
                <a:path w="54" h="74">
                  <a:moveTo>
                    <a:pt x="0" y="0"/>
                  </a:moveTo>
                  <a:lnTo>
                    <a:pt x="8" y="0"/>
                  </a:lnTo>
                  <a:lnTo>
                    <a:pt x="13" y="10"/>
                  </a:lnTo>
                  <a:lnTo>
                    <a:pt x="26" y="5"/>
                  </a:lnTo>
                  <a:lnTo>
                    <a:pt x="44" y="23"/>
                  </a:lnTo>
                  <a:lnTo>
                    <a:pt x="53" y="73"/>
                  </a:lnTo>
                  <a:lnTo>
                    <a:pt x="16" y="52"/>
                  </a:lnTo>
                  <a:lnTo>
                    <a:pt x="0" y="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2" name="Freeform 752"/>
            <p:cNvSpPr/>
            <p:nvPr/>
          </p:nvSpPr>
          <p:spPr bwMode="auto">
            <a:xfrm>
              <a:off x="3817" y="2175"/>
              <a:ext cx="104" cy="75"/>
            </a:xfrm>
            <a:custGeom>
              <a:avLst/>
              <a:gdLst/>
              <a:ahLst/>
              <a:cxnLst>
                <a:cxn ang="0">
                  <a:pos x="0" y="76"/>
                </a:cxn>
                <a:cxn ang="0">
                  <a:pos x="12" y="86"/>
                </a:cxn>
                <a:cxn ang="0">
                  <a:pos x="57" y="83"/>
                </a:cxn>
                <a:cxn ang="0">
                  <a:pos x="70" y="78"/>
                </a:cxn>
                <a:cxn ang="0">
                  <a:pos x="91" y="36"/>
                </a:cxn>
                <a:cxn ang="0">
                  <a:pos x="115" y="39"/>
                </a:cxn>
                <a:cxn ang="0">
                  <a:pos x="141" y="26"/>
                </a:cxn>
                <a:cxn ang="0">
                  <a:pos x="115" y="13"/>
                </a:cxn>
                <a:cxn ang="0">
                  <a:pos x="110" y="0"/>
                </a:cxn>
                <a:cxn ang="0">
                  <a:pos x="81" y="28"/>
                </a:cxn>
                <a:cxn ang="0">
                  <a:pos x="73" y="42"/>
                </a:cxn>
                <a:cxn ang="0">
                  <a:pos x="62" y="34"/>
                </a:cxn>
                <a:cxn ang="0">
                  <a:pos x="44" y="54"/>
                </a:cxn>
                <a:cxn ang="0">
                  <a:pos x="28" y="57"/>
                </a:cxn>
                <a:cxn ang="0">
                  <a:pos x="20" y="78"/>
                </a:cxn>
                <a:cxn ang="0">
                  <a:pos x="0" y="76"/>
                </a:cxn>
              </a:cxnLst>
              <a:rect l="0" t="0" r="r" b="b"/>
              <a:pathLst>
                <a:path w="142" h="87">
                  <a:moveTo>
                    <a:pt x="0" y="76"/>
                  </a:moveTo>
                  <a:lnTo>
                    <a:pt x="12" y="86"/>
                  </a:lnTo>
                  <a:lnTo>
                    <a:pt x="57" y="83"/>
                  </a:lnTo>
                  <a:lnTo>
                    <a:pt x="70" y="78"/>
                  </a:lnTo>
                  <a:lnTo>
                    <a:pt x="91" y="36"/>
                  </a:lnTo>
                  <a:lnTo>
                    <a:pt x="115" y="39"/>
                  </a:lnTo>
                  <a:lnTo>
                    <a:pt x="141" y="26"/>
                  </a:lnTo>
                  <a:lnTo>
                    <a:pt x="115" y="13"/>
                  </a:lnTo>
                  <a:lnTo>
                    <a:pt x="110" y="0"/>
                  </a:lnTo>
                  <a:lnTo>
                    <a:pt x="81" y="28"/>
                  </a:lnTo>
                  <a:lnTo>
                    <a:pt x="73" y="42"/>
                  </a:lnTo>
                  <a:lnTo>
                    <a:pt x="62" y="34"/>
                  </a:lnTo>
                  <a:lnTo>
                    <a:pt x="44" y="54"/>
                  </a:lnTo>
                  <a:lnTo>
                    <a:pt x="28" y="57"/>
                  </a:lnTo>
                  <a:lnTo>
                    <a:pt x="20" y="78"/>
                  </a:lnTo>
                  <a:lnTo>
                    <a:pt x="0" y="7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3" name="Freeform 753"/>
            <p:cNvSpPr/>
            <p:nvPr/>
          </p:nvSpPr>
          <p:spPr bwMode="auto">
            <a:xfrm>
              <a:off x="2490" y="1942"/>
              <a:ext cx="180" cy="192"/>
            </a:xfrm>
            <a:custGeom>
              <a:avLst/>
              <a:gdLst/>
              <a:ahLst/>
              <a:cxnLst>
                <a:cxn ang="0">
                  <a:pos x="0" y="155"/>
                </a:cxn>
                <a:cxn ang="0">
                  <a:pos x="11" y="139"/>
                </a:cxn>
                <a:cxn ang="0">
                  <a:pos x="24" y="149"/>
                </a:cxn>
                <a:cxn ang="0">
                  <a:pos x="97" y="144"/>
                </a:cxn>
                <a:cxn ang="0">
                  <a:pos x="82" y="0"/>
                </a:cxn>
                <a:cxn ang="0">
                  <a:pos x="105" y="0"/>
                </a:cxn>
                <a:cxn ang="0">
                  <a:pos x="226" y="79"/>
                </a:cxn>
                <a:cxn ang="0">
                  <a:pos x="226" y="92"/>
                </a:cxn>
                <a:cxn ang="0">
                  <a:pos x="242" y="87"/>
                </a:cxn>
                <a:cxn ang="0">
                  <a:pos x="242" y="133"/>
                </a:cxn>
                <a:cxn ang="0">
                  <a:pos x="228" y="147"/>
                </a:cxn>
                <a:cxn ang="0">
                  <a:pos x="181" y="152"/>
                </a:cxn>
                <a:cxn ang="0">
                  <a:pos x="124" y="180"/>
                </a:cxn>
                <a:cxn ang="0">
                  <a:pos x="102" y="223"/>
                </a:cxn>
                <a:cxn ang="0">
                  <a:pos x="87" y="217"/>
                </a:cxn>
                <a:cxn ang="0">
                  <a:pos x="61" y="223"/>
                </a:cxn>
                <a:cxn ang="0">
                  <a:pos x="48" y="189"/>
                </a:cxn>
                <a:cxn ang="0">
                  <a:pos x="21" y="197"/>
                </a:cxn>
                <a:cxn ang="0">
                  <a:pos x="14" y="191"/>
                </a:cxn>
                <a:cxn ang="0">
                  <a:pos x="0" y="155"/>
                </a:cxn>
              </a:cxnLst>
              <a:rect l="0" t="0" r="r" b="b"/>
              <a:pathLst>
                <a:path w="243" h="224">
                  <a:moveTo>
                    <a:pt x="0" y="155"/>
                  </a:moveTo>
                  <a:lnTo>
                    <a:pt x="11" y="139"/>
                  </a:lnTo>
                  <a:lnTo>
                    <a:pt x="24" y="149"/>
                  </a:lnTo>
                  <a:lnTo>
                    <a:pt x="97" y="144"/>
                  </a:lnTo>
                  <a:lnTo>
                    <a:pt x="82" y="0"/>
                  </a:lnTo>
                  <a:lnTo>
                    <a:pt x="105" y="0"/>
                  </a:lnTo>
                  <a:lnTo>
                    <a:pt x="226" y="79"/>
                  </a:lnTo>
                  <a:lnTo>
                    <a:pt x="226" y="92"/>
                  </a:lnTo>
                  <a:lnTo>
                    <a:pt x="242" y="87"/>
                  </a:lnTo>
                  <a:lnTo>
                    <a:pt x="242" y="133"/>
                  </a:lnTo>
                  <a:lnTo>
                    <a:pt x="228" y="147"/>
                  </a:lnTo>
                  <a:lnTo>
                    <a:pt x="181" y="152"/>
                  </a:lnTo>
                  <a:lnTo>
                    <a:pt x="124" y="180"/>
                  </a:lnTo>
                  <a:lnTo>
                    <a:pt x="102" y="223"/>
                  </a:lnTo>
                  <a:lnTo>
                    <a:pt x="87" y="217"/>
                  </a:lnTo>
                  <a:lnTo>
                    <a:pt x="61" y="223"/>
                  </a:lnTo>
                  <a:lnTo>
                    <a:pt x="48" y="189"/>
                  </a:lnTo>
                  <a:lnTo>
                    <a:pt x="21" y="197"/>
                  </a:lnTo>
                  <a:lnTo>
                    <a:pt x="14" y="191"/>
                  </a:lnTo>
                  <a:lnTo>
                    <a:pt x="0" y="15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4" name="Freeform 754"/>
            <p:cNvSpPr/>
            <p:nvPr/>
          </p:nvSpPr>
          <p:spPr bwMode="auto">
            <a:xfrm>
              <a:off x="2437" y="1911"/>
              <a:ext cx="131" cy="164"/>
            </a:xfrm>
            <a:custGeom>
              <a:avLst/>
              <a:gdLst/>
              <a:ahLst/>
              <a:cxnLst>
                <a:cxn ang="0">
                  <a:pos x="0" y="97"/>
                </a:cxn>
                <a:cxn ang="0">
                  <a:pos x="11" y="108"/>
                </a:cxn>
                <a:cxn ang="0">
                  <a:pos x="14" y="136"/>
                </a:cxn>
                <a:cxn ang="0">
                  <a:pos x="6" y="170"/>
                </a:cxn>
                <a:cxn ang="0">
                  <a:pos x="40" y="163"/>
                </a:cxn>
                <a:cxn ang="0">
                  <a:pos x="71" y="192"/>
                </a:cxn>
                <a:cxn ang="0">
                  <a:pos x="82" y="176"/>
                </a:cxn>
                <a:cxn ang="0">
                  <a:pos x="95" y="186"/>
                </a:cxn>
                <a:cxn ang="0">
                  <a:pos x="168" y="181"/>
                </a:cxn>
                <a:cxn ang="0">
                  <a:pos x="153" y="37"/>
                </a:cxn>
                <a:cxn ang="0">
                  <a:pos x="176" y="37"/>
                </a:cxn>
                <a:cxn ang="0">
                  <a:pos x="124" y="0"/>
                </a:cxn>
                <a:cxn ang="0">
                  <a:pos x="124" y="21"/>
                </a:cxn>
                <a:cxn ang="0">
                  <a:pos x="77" y="21"/>
                </a:cxn>
                <a:cxn ang="0">
                  <a:pos x="77" y="60"/>
                </a:cxn>
                <a:cxn ang="0">
                  <a:pos x="58" y="68"/>
                </a:cxn>
                <a:cxn ang="0">
                  <a:pos x="58" y="89"/>
                </a:cxn>
                <a:cxn ang="0">
                  <a:pos x="0" y="97"/>
                </a:cxn>
              </a:cxnLst>
              <a:rect l="0" t="0" r="r" b="b"/>
              <a:pathLst>
                <a:path w="177" h="193">
                  <a:moveTo>
                    <a:pt x="0" y="97"/>
                  </a:moveTo>
                  <a:lnTo>
                    <a:pt x="11" y="108"/>
                  </a:lnTo>
                  <a:lnTo>
                    <a:pt x="14" y="136"/>
                  </a:lnTo>
                  <a:lnTo>
                    <a:pt x="6" y="170"/>
                  </a:lnTo>
                  <a:lnTo>
                    <a:pt x="40" y="163"/>
                  </a:lnTo>
                  <a:lnTo>
                    <a:pt x="71" y="192"/>
                  </a:lnTo>
                  <a:lnTo>
                    <a:pt x="82" y="176"/>
                  </a:lnTo>
                  <a:lnTo>
                    <a:pt x="95" y="186"/>
                  </a:lnTo>
                  <a:lnTo>
                    <a:pt x="168" y="181"/>
                  </a:lnTo>
                  <a:lnTo>
                    <a:pt x="153" y="37"/>
                  </a:lnTo>
                  <a:lnTo>
                    <a:pt x="176" y="37"/>
                  </a:lnTo>
                  <a:lnTo>
                    <a:pt x="124" y="0"/>
                  </a:lnTo>
                  <a:lnTo>
                    <a:pt x="124" y="21"/>
                  </a:lnTo>
                  <a:lnTo>
                    <a:pt x="77" y="21"/>
                  </a:lnTo>
                  <a:lnTo>
                    <a:pt x="77" y="60"/>
                  </a:lnTo>
                  <a:lnTo>
                    <a:pt x="58" y="68"/>
                  </a:lnTo>
                  <a:lnTo>
                    <a:pt x="58" y="89"/>
                  </a:lnTo>
                  <a:lnTo>
                    <a:pt x="0" y="9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5" name="Freeform 755"/>
            <p:cNvSpPr/>
            <p:nvPr/>
          </p:nvSpPr>
          <p:spPr bwMode="auto">
            <a:xfrm>
              <a:off x="3578" y="1540"/>
              <a:ext cx="346" cy="168"/>
            </a:xfrm>
            <a:custGeom>
              <a:avLst/>
              <a:gdLst/>
              <a:ahLst/>
              <a:cxnLst>
                <a:cxn ang="0">
                  <a:pos x="0" y="63"/>
                </a:cxn>
                <a:cxn ang="0">
                  <a:pos x="13" y="81"/>
                </a:cxn>
                <a:cxn ang="0">
                  <a:pos x="36" y="89"/>
                </a:cxn>
                <a:cxn ang="0">
                  <a:pos x="44" y="131"/>
                </a:cxn>
                <a:cxn ang="0">
                  <a:pos x="110" y="149"/>
                </a:cxn>
                <a:cxn ang="0">
                  <a:pos x="139" y="178"/>
                </a:cxn>
                <a:cxn ang="0">
                  <a:pos x="191" y="173"/>
                </a:cxn>
                <a:cxn ang="0">
                  <a:pos x="249" y="196"/>
                </a:cxn>
                <a:cxn ang="0">
                  <a:pos x="330" y="178"/>
                </a:cxn>
                <a:cxn ang="0">
                  <a:pos x="354" y="157"/>
                </a:cxn>
                <a:cxn ang="0">
                  <a:pos x="357" y="139"/>
                </a:cxn>
                <a:cxn ang="0">
                  <a:pos x="380" y="142"/>
                </a:cxn>
                <a:cxn ang="0">
                  <a:pos x="427" y="107"/>
                </a:cxn>
                <a:cxn ang="0">
                  <a:pos x="467" y="105"/>
                </a:cxn>
                <a:cxn ang="0">
                  <a:pos x="446" y="78"/>
                </a:cxn>
                <a:cxn ang="0">
                  <a:pos x="409" y="86"/>
                </a:cxn>
                <a:cxn ang="0">
                  <a:pos x="409" y="60"/>
                </a:cxn>
                <a:cxn ang="0">
                  <a:pos x="422" y="42"/>
                </a:cxn>
                <a:cxn ang="0">
                  <a:pos x="393" y="39"/>
                </a:cxn>
                <a:cxn ang="0">
                  <a:pos x="323" y="55"/>
                </a:cxn>
                <a:cxn ang="0">
                  <a:pos x="262" y="31"/>
                </a:cxn>
                <a:cxn ang="0">
                  <a:pos x="223" y="36"/>
                </a:cxn>
                <a:cxn ang="0">
                  <a:pos x="207" y="13"/>
                </a:cxn>
                <a:cxn ang="0">
                  <a:pos x="168" y="0"/>
                </a:cxn>
                <a:cxn ang="0">
                  <a:pos x="149" y="13"/>
                </a:cxn>
                <a:cxn ang="0">
                  <a:pos x="147" y="42"/>
                </a:cxn>
                <a:cxn ang="0">
                  <a:pos x="60" y="31"/>
                </a:cxn>
                <a:cxn ang="0">
                  <a:pos x="0" y="63"/>
                </a:cxn>
              </a:cxnLst>
              <a:rect l="0" t="0" r="r" b="b"/>
              <a:pathLst>
                <a:path w="468" h="197">
                  <a:moveTo>
                    <a:pt x="0" y="63"/>
                  </a:moveTo>
                  <a:lnTo>
                    <a:pt x="13" y="81"/>
                  </a:lnTo>
                  <a:lnTo>
                    <a:pt x="36" y="89"/>
                  </a:lnTo>
                  <a:lnTo>
                    <a:pt x="44" y="131"/>
                  </a:lnTo>
                  <a:lnTo>
                    <a:pt x="110" y="149"/>
                  </a:lnTo>
                  <a:lnTo>
                    <a:pt x="139" y="178"/>
                  </a:lnTo>
                  <a:lnTo>
                    <a:pt x="191" y="173"/>
                  </a:lnTo>
                  <a:lnTo>
                    <a:pt x="249" y="196"/>
                  </a:lnTo>
                  <a:lnTo>
                    <a:pt x="330" y="178"/>
                  </a:lnTo>
                  <a:lnTo>
                    <a:pt x="354" y="157"/>
                  </a:lnTo>
                  <a:lnTo>
                    <a:pt x="357" y="139"/>
                  </a:lnTo>
                  <a:lnTo>
                    <a:pt x="380" y="142"/>
                  </a:lnTo>
                  <a:lnTo>
                    <a:pt x="427" y="107"/>
                  </a:lnTo>
                  <a:lnTo>
                    <a:pt x="467" y="105"/>
                  </a:lnTo>
                  <a:lnTo>
                    <a:pt x="446" y="78"/>
                  </a:lnTo>
                  <a:lnTo>
                    <a:pt x="409" y="86"/>
                  </a:lnTo>
                  <a:lnTo>
                    <a:pt x="409" y="60"/>
                  </a:lnTo>
                  <a:lnTo>
                    <a:pt x="422" y="42"/>
                  </a:lnTo>
                  <a:lnTo>
                    <a:pt x="393" y="39"/>
                  </a:lnTo>
                  <a:lnTo>
                    <a:pt x="323" y="55"/>
                  </a:lnTo>
                  <a:lnTo>
                    <a:pt x="262" y="31"/>
                  </a:lnTo>
                  <a:lnTo>
                    <a:pt x="223" y="36"/>
                  </a:lnTo>
                  <a:lnTo>
                    <a:pt x="207" y="13"/>
                  </a:lnTo>
                  <a:lnTo>
                    <a:pt x="168" y="0"/>
                  </a:lnTo>
                  <a:lnTo>
                    <a:pt x="149" y="13"/>
                  </a:lnTo>
                  <a:lnTo>
                    <a:pt x="147" y="42"/>
                  </a:lnTo>
                  <a:lnTo>
                    <a:pt x="60" y="31"/>
                  </a:lnTo>
                  <a:lnTo>
                    <a:pt x="0" y="6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6" name="Freeform 756"/>
            <p:cNvSpPr/>
            <p:nvPr/>
          </p:nvSpPr>
          <p:spPr bwMode="auto">
            <a:xfrm>
              <a:off x="2948" y="2393"/>
              <a:ext cx="115" cy="213"/>
            </a:xfrm>
            <a:custGeom>
              <a:avLst/>
              <a:gdLst/>
              <a:ahLst/>
              <a:cxnLst>
                <a:cxn ang="0">
                  <a:pos x="0" y="66"/>
                </a:cxn>
                <a:cxn ang="0">
                  <a:pos x="3" y="74"/>
                </a:cxn>
                <a:cxn ang="0">
                  <a:pos x="40" y="90"/>
                </a:cxn>
                <a:cxn ang="0">
                  <a:pos x="42" y="103"/>
                </a:cxn>
                <a:cxn ang="0">
                  <a:pos x="42" y="142"/>
                </a:cxn>
                <a:cxn ang="0">
                  <a:pos x="24" y="181"/>
                </a:cxn>
                <a:cxn ang="0">
                  <a:pos x="29" y="231"/>
                </a:cxn>
                <a:cxn ang="0">
                  <a:pos x="29" y="247"/>
                </a:cxn>
                <a:cxn ang="0">
                  <a:pos x="40" y="247"/>
                </a:cxn>
                <a:cxn ang="0">
                  <a:pos x="40" y="228"/>
                </a:cxn>
                <a:cxn ang="0">
                  <a:pos x="79" y="208"/>
                </a:cxn>
                <a:cxn ang="0">
                  <a:pos x="68" y="142"/>
                </a:cxn>
                <a:cxn ang="0">
                  <a:pos x="152" y="74"/>
                </a:cxn>
                <a:cxn ang="0">
                  <a:pos x="155" y="0"/>
                </a:cxn>
                <a:cxn ang="0">
                  <a:pos x="134" y="14"/>
                </a:cxn>
                <a:cxn ang="0">
                  <a:pos x="74" y="16"/>
                </a:cxn>
                <a:cxn ang="0">
                  <a:pos x="71" y="45"/>
                </a:cxn>
                <a:cxn ang="0">
                  <a:pos x="89" y="66"/>
                </a:cxn>
                <a:cxn ang="0">
                  <a:pos x="79" y="97"/>
                </a:cxn>
                <a:cxn ang="0">
                  <a:pos x="63" y="82"/>
                </a:cxn>
                <a:cxn ang="0">
                  <a:pos x="66" y="61"/>
                </a:cxn>
                <a:cxn ang="0">
                  <a:pos x="47" y="53"/>
                </a:cxn>
                <a:cxn ang="0">
                  <a:pos x="0" y="66"/>
                </a:cxn>
              </a:cxnLst>
              <a:rect l="0" t="0" r="r" b="b"/>
              <a:pathLst>
                <a:path w="156" h="248">
                  <a:moveTo>
                    <a:pt x="0" y="66"/>
                  </a:moveTo>
                  <a:lnTo>
                    <a:pt x="3" y="74"/>
                  </a:lnTo>
                  <a:lnTo>
                    <a:pt x="40" y="90"/>
                  </a:lnTo>
                  <a:lnTo>
                    <a:pt x="42" y="103"/>
                  </a:lnTo>
                  <a:lnTo>
                    <a:pt x="42" y="142"/>
                  </a:lnTo>
                  <a:lnTo>
                    <a:pt x="24" y="181"/>
                  </a:lnTo>
                  <a:lnTo>
                    <a:pt x="29" y="231"/>
                  </a:lnTo>
                  <a:lnTo>
                    <a:pt x="29" y="247"/>
                  </a:lnTo>
                  <a:lnTo>
                    <a:pt x="40" y="247"/>
                  </a:lnTo>
                  <a:lnTo>
                    <a:pt x="40" y="228"/>
                  </a:lnTo>
                  <a:lnTo>
                    <a:pt x="79" y="208"/>
                  </a:lnTo>
                  <a:lnTo>
                    <a:pt x="68" y="142"/>
                  </a:lnTo>
                  <a:lnTo>
                    <a:pt x="152" y="74"/>
                  </a:lnTo>
                  <a:lnTo>
                    <a:pt x="155" y="0"/>
                  </a:lnTo>
                  <a:lnTo>
                    <a:pt x="134" y="14"/>
                  </a:lnTo>
                  <a:lnTo>
                    <a:pt x="74" y="16"/>
                  </a:lnTo>
                  <a:lnTo>
                    <a:pt x="71" y="45"/>
                  </a:lnTo>
                  <a:lnTo>
                    <a:pt x="89" y="66"/>
                  </a:lnTo>
                  <a:lnTo>
                    <a:pt x="79" y="97"/>
                  </a:lnTo>
                  <a:lnTo>
                    <a:pt x="63" y="82"/>
                  </a:lnTo>
                  <a:lnTo>
                    <a:pt x="66" y="61"/>
                  </a:lnTo>
                  <a:lnTo>
                    <a:pt x="47" y="53"/>
                  </a:lnTo>
                  <a:lnTo>
                    <a:pt x="0" y="6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7" name="Freeform 757"/>
            <p:cNvSpPr/>
            <p:nvPr/>
          </p:nvSpPr>
          <p:spPr bwMode="auto">
            <a:xfrm>
              <a:off x="2624" y="1963"/>
              <a:ext cx="173" cy="149"/>
            </a:xfrm>
            <a:custGeom>
              <a:avLst/>
              <a:gdLst/>
              <a:ahLst/>
              <a:cxnLst>
                <a:cxn ang="0">
                  <a:pos x="0" y="129"/>
                </a:cxn>
                <a:cxn ang="0">
                  <a:pos x="3" y="142"/>
                </a:cxn>
                <a:cxn ang="0">
                  <a:pos x="32" y="174"/>
                </a:cxn>
                <a:cxn ang="0">
                  <a:pos x="39" y="168"/>
                </a:cxn>
                <a:cxn ang="0">
                  <a:pos x="50" y="176"/>
                </a:cxn>
                <a:cxn ang="0">
                  <a:pos x="68" y="147"/>
                </a:cxn>
                <a:cxn ang="0">
                  <a:pos x="137" y="163"/>
                </a:cxn>
                <a:cxn ang="0">
                  <a:pos x="191" y="145"/>
                </a:cxn>
                <a:cxn ang="0">
                  <a:pos x="194" y="140"/>
                </a:cxn>
                <a:cxn ang="0">
                  <a:pos x="223" y="100"/>
                </a:cxn>
                <a:cxn ang="0">
                  <a:pos x="233" y="48"/>
                </a:cxn>
                <a:cxn ang="0">
                  <a:pos x="218" y="29"/>
                </a:cxn>
                <a:cxn ang="0">
                  <a:pos x="218" y="5"/>
                </a:cxn>
                <a:cxn ang="0">
                  <a:pos x="171" y="0"/>
                </a:cxn>
                <a:cxn ang="0">
                  <a:pos x="79" y="61"/>
                </a:cxn>
                <a:cxn ang="0">
                  <a:pos x="61" y="64"/>
                </a:cxn>
                <a:cxn ang="0">
                  <a:pos x="61" y="110"/>
                </a:cxn>
                <a:cxn ang="0">
                  <a:pos x="47" y="124"/>
                </a:cxn>
                <a:cxn ang="0">
                  <a:pos x="0" y="129"/>
                </a:cxn>
              </a:cxnLst>
              <a:rect l="0" t="0" r="r" b="b"/>
              <a:pathLst>
                <a:path w="234" h="177">
                  <a:moveTo>
                    <a:pt x="0" y="129"/>
                  </a:moveTo>
                  <a:lnTo>
                    <a:pt x="3" y="142"/>
                  </a:lnTo>
                  <a:lnTo>
                    <a:pt x="32" y="174"/>
                  </a:lnTo>
                  <a:lnTo>
                    <a:pt x="39" y="168"/>
                  </a:lnTo>
                  <a:lnTo>
                    <a:pt x="50" y="176"/>
                  </a:lnTo>
                  <a:lnTo>
                    <a:pt x="68" y="147"/>
                  </a:lnTo>
                  <a:lnTo>
                    <a:pt x="137" y="163"/>
                  </a:lnTo>
                  <a:lnTo>
                    <a:pt x="191" y="145"/>
                  </a:lnTo>
                  <a:lnTo>
                    <a:pt x="194" y="140"/>
                  </a:lnTo>
                  <a:lnTo>
                    <a:pt x="223" y="100"/>
                  </a:lnTo>
                  <a:lnTo>
                    <a:pt x="233" y="48"/>
                  </a:lnTo>
                  <a:lnTo>
                    <a:pt x="218" y="29"/>
                  </a:lnTo>
                  <a:lnTo>
                    <a:pt x="218" y="5"/>
                  </a:lnTo>
                  <a:lnTo>
                    <a:pt x="171" y="0"/>
                  </a:lnTo>
                  <a:lnTo>
                    <a:pt x="79" y="61"/>
                  </a:lnTo>
                  <a:lnTo>
                    <a:pt x="61" y="64"/>
                  </a:lnTo>
                  <a:lnTo>
                    <a:pt x="61" y="110"/>
                  </a:lnTo>
                  <a:lnTo>
                    <a:pt x="47" y="124"/>
                  </a:lnTo>
                  <a:lnTo>
                    <a:pt x="0" y="12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8" name="Freeform 758"/>
            <p:cNvSpPr/>
            <p:nvPr/>
          </p:nvSpPr>
          <p:spPr bwMode="auto">
            <a:xfrm>
              <a:off x="2651" y="2086"/>
              <a:ext cx="128" cy="124"/>
            </a:xfrm>
            <a:custGeom>
              <a:avLst/>
              <a:gdLst/>
              <a:ahLst/>
              <a:cxnLst>
                <a:cxn ang="0">
                  <a:pos x="0" y="112"/>
                </a:cxn>
                <a:cxn ang="0">
                  <a:pos x="13" y="31"/>
                </a:cxn>
                <a:cxn ang="0">
                  <a:pos x="31" y="2"/>
                </a:cxn>
                <a:cxn ang="0">
                  <a:pos x="100" y="18"/>
                </a:cxn>
                <a:cxn ang="0">
                  <a:pos x="154" y="0"/>
                </a:cxn>
                <a:cxn ang="0">
                  <a:pos x="165" y="21"/>
                </a:cxn>
                <a:cxn ang="0">
                  <a:pos x="173" y="34"/>
                </a:cxn>
                <a:cxn ang="0">
                  <a:pos x="157" y="42"/>
                </a:cxn>
                <a:cxn ang="0">
                  <a:pos x="126" y="110"/>
                </a:cxn>
                <a:cxn ang="0">
                  <a:pos x="102" y="105"/>
                </a:cxn>
                <a:cxn ang="0">
                  <a:pos x="84" y="136"/>
                </a:cxn>
                <a:cxn ang="0">
                  <a:pos x="50" y="144"/>
                </a:cxn>
                <a:cxn ang="0">
                  <a:pos x="31" y="115"/>
                </a:cxn>
                <a:cxn ang="0">
                  <a:pos x="0" y="112"/>
                </a:cxn>
              </a:cxnLst>
              <a:rect l="0" t="0" r="r" b="b"/>
              <a:pathLst>
                <a:path w="174" h="145">
                  <a:moveTo>
                    <a:pt x="0" y="112"/>
                  </a:moveTo>
                  <a:lnTo>
                    <a:pt x="13" y="31"/>
                  </a:lnTo>
                  <a:lnTo>
                    <a:pt x="31" y="2"/>
                  </a:lnTo>
                  <a:lnTo>
                    <a:pt x="100" y="18"/>
                  </a:lnTo>
                  <a:lnTo>
                    <a:pt x="154" y="0"/>
                  </a:lnTo>
                  <a:lnTo>
                    <a:pt x="165" y="21"/>
                  </a:lnTo>
                  <a:lnTo>
                    <a:pt x="173" y="34"/>
                  </a:lnTo>
                  <a:lnTo>
                    <a:pt x="157" y="42"/>
                  </a:lnTo>
                  <a:lnTo>
                    <a:pt x="126" y="110"/>
                  </a:lnTo>
                  <a:lnTo>
                    <a:pt x="102" y="105"/>
                  </a:lnTo>
                  <a:lnTo>
                    <a:pt x="84" y="136"/>
                  </a:lnTo>
                  <a:lnTo>
                    <a:pt x="50" y="144"/>
                  </a:lnTo>
                  <a:lnTo>
                    <a:pt x="31" y="115"/>
                  </a:lnTo>
                  <a:lnTo>
                    <a:pt x="0" y="112"/>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59" name="Freeform 759"/>
            <p:cNvSpPr/>
            <p:nvPr/>
          </p:nvSpPr>
          <p:spPr bwMode="auto">
            <a:xfrm>
              <a:off x="4157" y="2296"/>
              <a:ext cx="111" cy="95"/>
            </a:xfrm>
            <a:custGeom>
              <a:avLst/>
              <a:gdLst/>
              <a:ahLst/>
              <a:cxnLst>
                <a:cxn ang="0">
                  <a:pos x="0" y="0"/>
                </a:cxn>
                <a:cxn ang="0">
                  <a:pos x="3" y="95"/>
                </a:cxn>
                <a:cxn ang="0">
                  <a:pos x="26" y="97"/>
                </a:cxn>
                <a:cxn ang="0">
                  <a:pos x="50" y="68"/>
                </a:cxn>
                <a:cxn ang="0">
                  <a:pos x="79" y="81"/>
                </a:cxn>
                <a:cxn ang="0">
                  <a:pos x="100" y="107"/>
                </a:cxn>
                <a:cxn ang="0">
                  <a:pos x="147" y="110"/>
                </a:cxn>
                <a:cxn ang="0">
                  <a:pos x="92" y="68"/>
                </a:cxn>
                <a:cxn ang="0">
                  <a:pos x="100" y="50"/>
                </a:cxn>
                <a:cxn ang="0">
                  <a:pos x="73" y="42"/>
                </a:cxn>
                <a:cxn ang="0">
                  <a:pos x="50" y="16"/>
                </a:cxn>
                <a:cxn ang="0">
                  <a:pos x="0" y="0"/>
                </a:cxn>
              </a:cxnLst>
              <a:rect l="0" t="0" r="r" b="b"/>
              <a:pathLst>
                <a:path w="148" h="111">
                  <a:moveTo>
                    <a:pt x="0" y="0"/>
                  </a:moveTo>
                  <a:lnTo>
                    <a:pt x="3" y="95"/>
                  </a:lnTo>
                  <a:lnTo>
                    <a:pt x="26" y="97"/>
                  </a:lnTo>
                  <a:lnTo>
                    <a:pt x="50" y="68"/>
                  </a:lnTo>
                  <a:lnTo>
                    <a:pt x="79" y="81"/>
                  </a:lnTo>
                  <a:lnTo>
                    <a:pt x="100" y="107"/>
                  </a:lnTo>
                  <a:lnTo>
                    <a:pt x="147" y="110"/>
                  </a:lnTo>
                  <a:lnTo>
                    <a:pt x="92" y="68"/>
                  </a:lnTo>
                  <a:lnTo>
                    <a:pt x="100" y="50"/>
                  </a:lnTo>
                  <a:lnTo>
                    <a:pt x="73" y="42"/>
                  </a:lnTo>
                  <a:lnTo>
                    <a:pt x="50" y="16"/>
                  </a:lnTo>
                  <a:lnTo>
                    <a:pt x="0" y="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0" name="Freeform 760"/>
            <p:cNvSpPr/>
            <p:nvPr/>
          </p:nvSpPr>
          <p:spPr bwMode="auto">
            <a:xfrm>
              <a:off x="1739" y="2264"/>
              <a:ext cx="133" cy="227"/>
            </a:xfrm>
            <a:custGeom>
              <a:avLst/>
              <a:gdLst/>
              <a:ahLst/>
              <a:cxnLst>
                <a:cxn ang="0">
                  <a:pos x="0" y="61"/>
                </a:cxn>
                <a:cxn ang="0">
                  <a:pos x="3" y="84"/>
                </a:cxn>
                <a:cxn ang="0">
                  <a:pos x="34" y="121"/>
                </a:cxn>
                <a:cxn ang="0">
                  <a:pos x="74" y="208"/>
                </a:cxn>
                <a:cxn ang="0">
                  <a:pos x="158" y="265"/>
                </a:cxn>
                <a:cxn ang="0">
                  <a:pos x="171" y="257"/>
                </a:cxn>
                <a:cxn ang="0">
                  <a:pos x="176" y="236"/>
                </a:cxn>
                <a:cxn ang="0">
                  <a:pos x="166" y="231"/>
                </a:cxn>
                <a:cxn ang="0">
                  <a:pos x="173" y="226"/>
                </a:cxn>
                <a:cxn ang="0">
                  <a:pos x="181" y="179"/>
                </a:cxn>
                <a:cxn ang="0">
                  <a:pos x="168" y="158"/>
                </a:cxn>
                <a:cxn ang="0">
                  <a:pos x="158" y="158"/>
                </a:cxn>
                <a:cxn ang="0">
                  <a:pos x="158" y="134"/>
                </a:cxn>
                <a:cxn ang="0">
                  <a:pos x="139" y="144"/>
                </a:cxn>
                <a:cxn ang="0">
                  <a:pos x="121" y="134"/>
                </a:cxn>
                <a:cxn ang="0">
                  <a:pos x="108" y="108"/>
                </a:cxn>
                <a:cxn ang="0">
                  <a:pos x="129" y="74"/>
                </a:cxn>
                <a:cxn ang="0">
                  <a:pos x="166" y="58"/>
                </a:cxn>
                <a:cxn ang="0">
                  <a:pos x="158" y="53"/>
                </a:cxn>
                <a:cxn ang="0">
                  <a:pos x="161" y="37"/>
                </a:cxn>
                <a:cxn ang="0">
                  <a:pos x="121" y="32"/>
                </a:cxn>
                <a:cxn ang="0">
                  <a:pos x="87" y="0"/>
                </a:cxn>
                <a:cxn ang="0">
                  <a:pos x="82" y="21"/>
                </a:cxn>
                <a:cxn ang="0">
                  <a:pos x="48" y="45"/>
                </a:cxn>
                <a:cxn ang="0">
                  <a:pos x="29" y="68"/>
                </a:cxn>
                <a:cxn ang="0">
                  <a:pos x="11" y="63"/>
                </a:cxn>
                <a:cxn ang="0">
                  <a:pos x="11" y="48"/>
                </a:cxn>
                <a:cxn ang="0">
                  <a:pos x="0" y="61"/>
                </a:cxn>
              </a:cxnLst>
              <a:rect l="0" t="0" r="r" b="b"/>
              <a:pathLst>
                <a:path w="182" h="266">
                  <a:moveTo>
                    <a:pt x="0" y="61"/>
                  </a:moveTo>
                  <a:lnTo>
                    <a:pt x="3" y="84"/>
                  </a:lnTo>
                  <a:lnTo>
                    <a:pt x="34" y="121"/>
                  </a:lnTo>
                  <a:lnTo>
                    <a:pt x="74" y="208"/>
                  </a:lnTo>
                  <a:lnTo>
                    <a:pt x="158" y="265"/>
                  </a:lnTo>
                  <a:lnTo>
                    <a:pt x="171" y="257"/>
                  </a:lnTo>
                  <a:lnTo>
                    <a:pt x="176" y="236"/>
                  </a:lnTo>
                  <a:lnTo>
                    <a:pt x="166" y="231"/>
                  </a:lnTo>
                  <a:lnTo>
                    <a:pt x="173" y="226"/>
                  </a:lnTo>
                  <a:lnTo>
                    <a:pt x="181" y="179"/>
                  </a:lnTo>
                  <a:lnTo>
                    <a:pt x="168" y="158"/>
                  </a:lnTo>
                  <a:lnTo>
                    <a:pt x="158" y="158"/>
                  </a:lnTo>
                  <a:lnTo>
                    <a:pt x="158" y="134"/>
                  </a:lnTo>
                  <a:lnTo>
                    <a:pt x="139" y="144"/>
                  </a:lnTo>
                  <a:lnTo>
                    <a:pt x="121" y="134"/>
                  </a:lnTo>
                  <a:lnTo>
                    <a:pt x="108" y="108"/>
                  </a:lnTo>
                  <a:lnTo>
                    <a:pt x="129" y="74"/>
                  </a:lnTo>
                  <a:lnTo>
                    <a:pt x="166" y="58"/>
                  </a:lnTo>
                  <a:lnTo>
                    <a:pt x="158" y="53"/>
                  </a:lnTo>
                  <a:lnTo>
                    <a:pt x="161" y="37"/>
                  </a:lnTo>
                  <a:lnTo>
                    <a:pt x="121" y="32"/>
                  </a:lnTo>
                  <a:lnTo>
                    <a:pt x="87" y="0"/>
                  </a:lnTo>
                  <a:lnTo>
                    <a:pt x="82" y="21"/>
                  </a:lnTo>
                  <a:lnTo>
                    <a:pt x="48" y="45"/>
                  </a:lnTo>
                  <a:lnTo>
                    <a:pt x="29" y="68"/>
                  </a:lnTo>
                  <a:lnTo>
                    <a:pt x="11" y="63"/>
                  </a:lnTo>
                  <a:lnTo>
                    <a:pt x="11" y="48"/>
                  </a:lnTo>
                  <a:lnTo>
                    <a:pt x="0" y="6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61" name="Freeform 761"/>
            <p:cNvSpPr/>
            <p:nvPr/>
          </p:nvSpPr>
          <p:spPr bwMode="auto">
            <a:xfrm>
              <a:off x="3930" y="2027"/>
              <a:ext cx="44" cy="78"/>
            </a:xfrm>
            <a:custGeom>
              <a:avLst/>
              <a:gdLst/>
              <a:ahLst/>
              <a:cxnLst>
                <a:cxn ang="0">
                  <a:pos x="0" y="34"/>
                </a:cxn>
                <a:cxn ang="0">
                  <a:pos x="7" y="0"/>
                </a:cxn>
                <a:cxn ang="0">
                  <a:pos x="31" y="0"/>
                </a:cxn>
                <a:cxn ang="0">
                  <a:pos x="36" y="24"/>
                </a:cxn>
                <a:cxn ang="0">
                  <a:pos x="20" y="50"/>
                </a:cxn>
                <a:cxn ang="0">
                  <a:pos x="23" y="61"/>
                </a:cxn>
                <a:cxn ang="0">
                  <a:pos x="57" y="69"/>
                </a:cxn>
                <a:cxn ang="0">
                  <a:pos x="60" y="90"/>
                </a:cxn>
                <a:cxn ang="0">
                  <a:pos x="39" y="69"/>
                </a:cxn>
                <a:cxn ang="0">
                  <a:pos x="39" y="81"/>
                </a:cxn>
                <a:cxn ang="0">
                  <a:pos x="7" y="69"/>
                </a:cxn>
                <a:cxn ang="0">
                  <a:pos x="0" y="34"/>
                </a:cxn>
              </a:cxnLst>
              <a:rect l="0" t="0" r="r" b="b"/>
              <a:pathLst>
                <a:path w="61" h="91">
                  <a:moveTo>
                    <a:pt x="0" y="34"/>
                  </a:moveTo>
                  <a:lnTo>
                    <a:pt x="7" y="0"/>
                  </a:lnTo>
                  <a:lnTo>
                    <a:pt x="31" y="0"/>
                  </a:lnTo>
                  <a:lnTo>
                    <a:pt x="36" y="24"/>
                  </a:lnTo>
                  <a:lnTo>
                    <a:pt x="20" y="50"/>
                  </a:lnTo>
                  <a:lnTo>
                    <a:pt x="23" y="61"/>
                  </a:lnTo>
                  <a:lnTo>
                    <a:pt x="57" y="69"/>
                  </a:lnTo>
                  <a:lnTo>
                    <a:pt x="60" y="90"/>
                  </a:lnTo>
                  <a:lnTo>
                    <a:pt x="39" y="69"/>
                  </a:lnTo>
                  <a:lnTo>
                    <a:pt x="39" y="81"/>
                  </a:lnTo>
                  <a:lnTo>
                    <a:pt x="7" y="69"/>
                  </a:lnTo>
                  <a:lnTo>
                    <a:pt x="0" y="3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62" name="Freeform 762"/>
            <p:cNvSpPr/>
            <p:nvPr/>
          </p:nvSpPr>
          <p:spPr bwMode="auto">
            <a:xfrm>
              <a:off x="3950" y="2139"/>
              <a:ext cx="49" cy="53"/>
            </a:xfrm>
            <a:custGeom>
              <a:avLst/>
              <a:gdLst/>
              <a:ahLst/>
              <a:cxnLst>
                <a:cxn ang="0">
                  <a:pos x="0" y="42"/>
                </a:cxn>
                <a:cxn ang="0">
                  <a:pos x="14" y="18"/>
                </a:cxn>
                <a:cxn ang="0">
                  <a:pos x="32" y="20"/>
                </a:cxn>
                <a:cxn ang="0">
                  <a:pos x="53" y="0"/>
                </a:cxn>
                <a:cxn ang="0">
                  <a:pos x="66" y="13"/>
                </a:cxn>
                <a:cxn ang="0">
                  <a:pos x="61" y="49"/>
                </a:cxn>
                <a:cxn ang="0">
                  <a:pos x="55" y="34"/>
                </a:cxn>
                <a:cxn ang="0">
                  <a:pos x="50" y="60"/>
                </a:cxn>
                <a:cxn ang="0">
                  <a:pos x="34" y="52"/>
                </a:cxn>
                <a:cxn ang="0">
                  <a:pos x="24" y="28"/>
                </a:cxn>
                <a:cxn ang="0">
                  <a:pos x="0" y="42"/>
                </a:cxn>
              </a:cxnLst>
              <a:rect l="0" t="0" r="r" b="b"/>
              <a:pathLst>
                <a:path w="67" h="61">
                  <a:moveTo>
                    <a:pt x="0" y="42"/>
                  </a:moveTo>
                  <a:lnTo>
                    <a:pt x="14" y="18"/>
                  </a:lnTo>
                  <a:lnTo>
                    <a:pt x="32" y="20"/>
                  </a:lnTo>
                  <a:lnTo>
                    <a:pt x="53" y="0"/>
                  </a:lnTo>
                  <a:lnTo>
                    <a:pt x="66" y="13"/>
                  </a:lnTo>
                  <a:lnTo>
                    <a:pt x="61" y="49"/>
                  </a:lnTo>
                  <a:lnTo>
                    <a:pt x="55" y="34"/>
                  </a:lnTo>
                  <a:lnTo>
                    <a:pt x="50" y="60"/>
                  </a:lnTo>
                  <a:lnTo>
                    <a:pt x="34" y="52"/>
                  </a:lnTo>
                  <a:lnTo>
                    <a:pt x="24" y="28"/>
                  </a:lnTo>
                  <a:lnTo>
                    <a:pt x="0" y="42"/>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63" name="Freeform 763"/>
            <p:cNvSpPr/>
            <p:nvPr/>
          </p:nvSpPr>
          <p:spPr bwMode="auto">
            <a:xfrm>
              <a:off x="2438" y="2102"/>
              <a:ext cx="35" cy="20"/>
            </a:xfrm>
            <a:custGeom>
              <a:avLst/>
              <a:gdLst/>
              <a:ahLst/>
              <a:cxnLst>
                <a:cxn ang="0">
                  <a:pos x="0" y="5"/>
                </a:cxn>
                <a:cxn ang="0">
                  <a:pos x="13" y="16"/>
                </a:cxn>
                <a:cxn ang="0">
                  <a:pos x="29" y="11"/>
                </a:cxn>
                <a:cxn ang="0">
                  <a:pos x="18" y="16"/>
                </a:cxn>
                <a:cxn ang="0">
                  <a:pos x="23" y="24"/>
                </a:cxn>
                <a:cxn ang="0">
                  <a:pos x="45" y="16"/>
                </a:cxn>
                <a:cxn ang="0">
                  <a:pos x="45" y="0"/>
                </a:cxn>
                <a:cxn ang="0">
                  <a:pos x="0" y="5"/>
                </a:cxn>
              </a:cxnLst>
              <a:rect l="0" t="0" r="r" b="b"/>
              <a:pathLst>
                <a:path w="46" h="25">
                  <a:moveTo>
                    <a:pt x="0" y="5"/>
                  </a:moveTo>
                  <a:lnTo>
                    <a:pt x="13" y="16"/>
                  </a:lnTo>
                  <a:lnTo>
                    <a:pt x="29" y="11"/>
                  </a:lnTo>
                  <a:lnTo>
                    <a:pt x="18" y="16"/>
                  </a:lnTo>
                  <a:lnTo>
                    <a:pt x="23" y="24"/>
                  </a:lnTo>
                  <a:lnTo>
                    <a:pt x="45" y="16"/>
                  </a:lnTo>
                  <a:lnTo>
                    <a:pt x="45" y="0"/>
                  </a:lnTo>
                  <a:lnTo>
                    <a:pt x="0" y="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4" name="Freeform 764"/>
            <p:cNvSpPr/>
            <p:nvPr/>
          </p:nvSpPr>
          <p:spPr bwMode="auto">
            <a:xfrm>
              <a:off x="2938" y="2274"/>
              <a:ext cx="19" cy="23"/>
            </a:xfrm>
            <a:custGeom>
              <a:avLst/>
              <a:gdLst/>
              <a:ahLst/>
              <a:cxnLst>
                <a:cxn ang="0">
                  <a:pos x="0" y="26"/>
                </a:cxn>
                <a:cxn ang="0">
                  <a:pos x="11" y="5"/>
                </a:cxn>
                <a:cxn ang="0">
                  <a:pos x="21" y="0"/>
                </a:cxn>
                <a:cxn ang="0">
                  <a:pos x="24" y="21"/>
                </a:cxn>
                <a:cxn ang="0">
                  <a:pos x="0" y="26"/>
                </a:cxn>
              </a:cxnLst>
              <a:rect l="0" t="0" r="r" b="b"/>
              <a:pathLst>
                <a:path w="25" h="27">
                  <a:moveTo>
                    <a:pt x="0" y="26"/>
                  </a:moveTo>
                  <a:lnTo>
                    <a:pt x="11" y="5"/>
                  </a:lnTo>
                  <a:lnTo>
                    <a:pt x="21" y="0"/>
                  </a:lnTo>
                  <a:lnTo>
                    <a:pt x="24" y="21"/>
                  </a:lnTo>
                  <a:lnTo>
                    <a:pt x="0" y="26"/>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5" name="Freeform 765"/>
            <p:cNvSpPr/>
            <p:nvPr/>
          </p:nvSpPr>
          <p:spPr bwMode="auto">
            <a:xfrm>
              <a:off x="2997" y="1845"/>
              <a:ext cx="231" cy="222"/>
            </a:xfrm>
            <a:custGeom>
              <a:avLst/>
              <a:gdLst/>
              <a:ahLst/>
              <a:cxnLst>
                <a:cxn ang="0">
                  <a:pos x="0" y="65"/>
                </a:cxn>
                <a:cxn ang="0">
                  <a:pos x="6" y="44"/>
                </a:cxn>
                <a:cxn ang="0">
                  <a:pos x="24" y="47"/>
                </a:cxn>
                <a:cxn ang="0">
                  <a:pos x="43" y="34"/>
                </a:cxn>
                <a:cxn ang="0">
                  <a:pos x="50" y="25"/>
                </a:cxn>
                <a:cxn ang="0">
                  <a:pos x="34" y="8"/>
                </a:cxn>
                <a:cxn ang="0">
                  <a:pos x="68" y="0"/>
                </a:cxn>
                <a:cxn ang="0">
                  <a:pos x="131" y="28"/>
                </a:cxn>
                <a:cxn ang="0">
                  <a:pos x="131" y="39"/>
                </a:cxn>
                <a:cxn ang="0">
                  <a:pos x="150" y="47"/>
                </a:cxn>
                <a:cxn ang="0">
                  <a:pos x="163" y="57"/>
                </a:cxn>
                <a:cxn ang="0">
                  <a:pos x="178" y="47"/>
                </a:cxn>
                <a:cxn ang="0">
                  <a:pos x="202" y="60"/>
                </a:cxn>
                <a:cxn ang="0">
                  <a:pos x="237" y="118"/>
                </a:cxn>
                <a:cxn ang="0">
                  <a:pos x="242" y="120"/>
                </a:cxn>
                <a:cxn ang="0">
                  <a:pos x="257" y="146"/>
                </a:cxn>
                <a:cxn ang="0">
                  <a:pos x="305" y="149"/>
                </a:cxn>
                <a:cxn ang="0">
                  <a:pos x="310" y="160"/>
                </a:cxn>
                <a:cxn ang="0">
                  <a:pos x="302" y="191"/>
                </a:cxn>
                <a:cxn ang="0">
                  <a:pos x="257" y="207"/>
                </a:cxn>
                <a:cxn ang="0">
                  <a:pos x="207" y="217"/>
                </a:cxn>
                <a:cxn ang="0">
                  <a:pos x="171" y="259"/>
                </a:cxn>
                <a:cxn ang="0">
                  <a:pos x="171" y="241"/>
                </a:cxn>
                <a:cxn ang="0">
                  <a:pos x="147" y="233"/>
                </a:cxn>
                <a:cxn ang="0">
                  <a:pos x="119" y="243"/>
                </a:cxn>
                <a:cxn ang="0">
                  <a:pos x="92" y="199"/>
                </a:cxn>
                <a:cxn ang="0">
                  <a:pos x="71" y="180"/>
                </a:cxn>
                <a:cxn ang="0">
                  <a:pos x="58" y="131"/>
                </a:cxn>
                <a:cxn ang="0">
                  <a:pos x="0" y="65"/>
                </a:cxn>
              </a:cxnLst>
              <a:rect l="0" t="0" r="r" b="b"/>
              <a:pathLst>
                <a:path w="311" h="260">
                  <a:moveTo>
                    <a:pt x="0" y="65"/>
                  </a:moveTo>
                  <a:lnTo>
                    <a:pt x="6" y="44"/>
                  </a:lnTo>
                  <a:lnTo>
                    <a:pt x="24" y="47"/>
                  </a:lnTo>
                  <a:lnTo>
                    <a:pt x="43" y="34"/>
                  </a:lnTo>
                  <a:lnTo>
                    <a:pt x="50" y="25"/>
                  </a:lnTo>
                  <a:lnTo>
                    <a:pt x="34" y="8"/>
                  </a:lnTo>
                  <a:lnTo>
                    <a:pt x="68" y="0"/>
                  </a:lnTo>
                  <a:lnTo>
                    <a:pt x="131" y="28"/>
                  </a:lnTo>
                  <a:lnTo>
                    <a:pt x="131" y="39"/>
                  </a:lnTo>
                  <a:lnTo>
                    <a:pt x="150" y="47"/>
                  </a:lnTo>
                  <a:lnTo>
                    <a:pt x="163" y="57"/>
                  </a:lnTo>
                  <a:lnTo>
                    <a:pt x="178" y="47"/>
                  </a:lnTo>
                  <a:lnTo>
                    <a:pt x="202" y="60"/>
                  </a:lnTo>
                  <a:lnTo>
                    <a:pt x="237" y="118"/>
                  </a:lnTo>
                  <a:lnTo>
                    <a:pt x="242" y="120"/>
                  </a:lnTo>
                  <a:lnTo>
                    <a:pt x="257" y="146"/>
                  </a:lnTo>
                  <a:lnTo>
                    <a:pt x="305" y="149"/>
                  </a:lnTo>
                  <a:lnTo>
                    <a:pt x="310" y="160"/>
                  </a:lnTo>
                  <a:lnTo>
                    <a:pt x="302" y="191"/>
                  </a:lnTo>
                  <a:lnTo>
                    <a:pt x="257" y="207"/>
                  </a:lnTo>
                  <a:lnTo>
                    <a:pt x="207" y="217"/>
                  </a:lnTo>
                  <a:lnTo>
                    <a:pt x="171" y="259"/>
                  </a:lnTo>
                  <a:lnTo>
                    <a:pt x="171" y="241"/>
                  </a:lnTo>
                  <a:lnTo>
                    <a:pt x="147" y="233"/>
                  </a:lnTo>
                  <a:lnTo>
                    <a:pt x="119" y="243"/>
                  </a:lnTo>
                  <a:lnTo>
                    <a:pt x="92" y="199"/>
                  </a:lnTo>
                  <a:lnTo>
                    <a:pt x="71" y="180"/>
                  </a:lnTo>
                  <a:lnTo>
                    <a:pt x="58" y="131"/>
                  </a:lnTo>
                  <a:lnTo>
                    <a:pt x="0" y="6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6" name="Freeform 766"/>
            <p:cNvSpPr/>
            <p:nvPr/>
          </p:nvSpPr>
          <p:spPr bwMode="auto">
            <a:xfrm>
              <a:off x="2431" y="2050"/>
              <a:ext cx="69" cy="56"/>
            </a:xfrm>
            <a:custGeom>
              <a:avLst/>
              <a:gdLst/>
              <a:ahLst/>
              <a:cxnLst>
                <a:cxn ang="0">
                  <a:pos x="0" y="29"/>
                </a:cxn>
                <a:cxn ang="0">
                  <a:pos x="14" y="44"/>
                </a:cxn>
                <a:cxn ang="0">
                  <a:pos x="56" y="47"/>
                </a:cxn>
                <a:cxn ang="0">
                  <a:pos x="11" y="54"/>
                </a:cxn>
                <a:cxn ang="0">
                  <a:pos x="11" y="65"/>
                </a:cxn>
                <a:cxn ang="0">
                  <a:pos x="56" y="60"/>
                </a:cxn>
                <a:cxn ang="0">
                  <a:pos x="93" y="65"/>
                </a:cxn>
                <a:cxn ang="0">
                  <a:pos x="79" y="29"/>
                </a:cxn>
                <a:cxn ang="0">
                  <a:pos x="48" y="0"/>
                </a:cxn>
                <a:cxn ang="0">
                  <a:pos x="14" y="7"/>
                </a:cxn>
                <a:cxn ang="0">
                  <a:pos x="0" y="29"/>
                </a:cxn>
              </a:cxnLst>
              <a:rect l="0" t="0" r="r" b="b"/>
              <a:pathLst>
                <a:path w="94" h="66">
                  <a:moveTo>
                    <a:pt x="0" y="29"/>
                  </a:moveTo>
                  <a:lnTo>
                    <a:pt x="14" y="44"/>
                  </a:lnTo>
                  <a:lnTo>
                    <a:pt x="56" y="47"/>
                  </a:lnTo>
                  <a:lnTo>
                    <a:pt x="11" y="54"/>
                  </a:lnTo>
                  <a:lnTo>
                    <a:pt x="11" y="65"/>
                  </a:lnTo>
                  <a:lnTo>
                    <a:pt x="56" y="60"/>
                  </a:lnTo>
                  <a:lnTo>
                    <a:pt x="93" y="65"/>
                  </a:lnTo>
                  <a:lnTo>
                    <a:pt x="79" y="29"/>
                  </a:lnTo>
                  <a:lnTo>
                    <a:pt x="48" y="0"/>
                  </a:lnTo>
                  <a:lnTo>
                    <a:pt x="14" y="7"/>
                  </a:lnTo>
                  <a:lnTo>
                    <a:pt x="0" y="2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7" name="Freeform 767"/>
            <p:cNvSpPr/>
            <p:nvPr/>
          </p:nvSpPr>
          <p:spPr bwMode="auto">
            <a:xfrm>
              <a:off x="2478" y="2137"/>
              <a:ext cx="32" cy="37"/>
            </a:xfrm>
            <a:custGeom>
              <a:avLst/>
              <a:gdLst/>
              <a:ahLst/>
              <a:cxnLst>
                <a:cxn ang="0">
                  <a:pos x="0" y="11"/>
                </a:cxn>
                <a:cxn ang="0">
                  <a:pos x="2" y="31"/>
                </a:cxn>
                <a:cxn ang="0">
                  <a:pos x="26" y="42"/>
                </a:cxn>
                <a:cxn ang="0">
                  <a:pos x="41" y="21"/>
                </a:cxn>
                <a:cxn ang="0">
                  <a:pos x="29" y="0"/>
                </a:cxn>
                <a:cxn ang="0">
                  <a:pos x="0" y="11"/>
                </a:cxn>
              </a:cxnLst>
              <a:rect l="0" t="0" r="r" b="b"/>
              <a:pathLst>
                <a:path w="42" h="43">
                  <a:moveTo>
                    <a:pt x="0" y="11"/>
                  </a:moveTo>
                  <a:lnTo>
                    <a:pt x="2" y="31"/>
                  </a:lnTo>
                  <a:lnTo>
                    <a:pt x="26" y="42"/>
                  </a:lnTo>
                  <a:lnTo>
                    <a:pt x="41" y="21"/>
                  </a:lnTo>
                  <a:lnTo>
                    <a:pt x="29" y="0"/>
                  </a:lnTo>
                  <a:lnTo>
                    <a:pt x="0" y="1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8" name="Freeform 768"/>
            <p:cNvSpPr/>
            <p:nvPr/>
          </p:nvSpPr>
          <p:spPr bwMode="auto">
            <a:xfrm>
              <a:off x="3070" y="2112"/>
              <a:ext cx="110" cy="170"/>
            </a:xfrm>
            <a:custGeom>
              <a:avLst/>
              <a:gdLst/>
              <a:ahLst/>
              <a:cxnLst>
                <a:cxn ang="0">
                  <a:pos x="0" y="189"/>
                </a:cxn>
                <a:cxn ang="0">
                  <a:pos x="0" y="131"/>
                </a:cxn>
                <a:cxn ang="0">
                  <a:pos x="11" y="118"/>
                </a:cxn>
                <a:cxn ang="0">
                  <a:pos x="58" y="102"/>
                </a:cxn>
                <a:cxn ang="0">
                  <a:pos x="100" y="58"/>
                </a:cxn>
                <a:cxn ang="0">
                  <a:pos x="42" y="40"/>
                </a:cxn>
                <a:cxn ang="0">
                  <a:pos x="24" y="13"/>
                </a:cxn>
                <a:cxn ang="0">
                  <a:pos x="29" y="5"/>
                </a:cxn>
                <a:cxn ang="0">
                  <a:pos x="56" y="24"/>
                </a:cxn>
                <a:cxn ang="0">
                  <a:pos x="142" y="0"/>
                </a:cxn>
                <a:cxn ang="0">
                  <a:pos x="147" y="24"/>
                </a:cxn>
                <a:cxn ang="0">
                  <a:pos x="95" y="116"/>
                </a:cxn>
                <a:cxn ang="0">
                  <a:pos x="5" y="199"/>
                </a:cxn>
                <a:cxn ang="0">
                  <a:pos x="0" y="189"/>
                </a:cxn>
              </a:cxnLst>
              <a:rect l="0" t="0" r="r" b="b"/>
              <a:pathLst>
                <a:path w="148" h="200">
                  <a:moveTo>
                    <a:pt x="0" y="189"/>
                  </a:moveTo>
                  <a:lnTo>
                    <a:pt x="0" y="131"/>
                  </a:lnTo>
                  <a:lnTo>
                    <a:pt x="11" y="118"/>
                  </a:lnTo>
                  <a:lnTo>
                    <a:pt x="58" y="102"/>
                  </a:lnTo>
                  <a:lnTo>
                    <a:pt x="100" y="58"/>
                  </a:lnTo>
                  <a:lnTo>
                    <a:pt x="42" y="40"/>
                  </a:lnTo>
                  <a:lnTo>
                    <a:pt x="24" y="13"/>
                  </a:lnTo>
                  <a:lnTo>
                    <a:pt x="29" y="5"/>
                  </a:lnTo>
                  <a:lnTo>
                    <a:pt x="56" y="24"/>
                  </a:lnTo>
                  <a:lnTo>
                    <a:pt x="142" y="0"/>
                  </a:lnTo>
                  <a:lnTo>
                    <a:pt x="147" y="24"/>
                  </a:lnTo>
                  <a:lnTo>
                    <a:pt x="95" y="116"/>
                  </a:lnTo>
                  <a:lnTo>
                    <a:pt x="5" y="199"/>
                  </a:lnTo>
                  <a:lnTo>
                    <a:pt x="0" y="189"/>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69" name="Freeform 769"/>
            <p:cNvSpPr/>
            <p:nvPr/>
          </p:nvSpPr>
          <p:spPr bwMode="auto">
            <a:xfrm>
              <a:off x="2895" y="2457"/>
              <a:ext cx="85" cy="92"/>
            </a:xfrm>
            <a:custGeom>
              <a:avLst/>
              <a:gdLst/>
              <a:ahLst/>
              <a:cxnLst>
                <a:cxn ang="0">
                  <a:pos x="0" y="34"/>
                </a:cxn>
                <a:cxn ang="0">
                  <a:pos x="27" y="34"/>
                </a:cxn>
                <a:cxn ang="0">
                  <a:pos x="53" y="16"/>
                </a:cxn>
                <a:cxn ang="0">
                  <a:pos x="53" y="8"/>
                </a:cxn>
                <a:cxn ang="0">
                  <a:pos x="74" y="0"/>
                </a:cxn>
                <a:cxn ang="0">
                  <a:pos x="111" y="16"/>
                </a:cxn>
                <a:cxn ang="0">
                  <a:pos x="113" y="29"/>
                </a:cxn>
                <a:cxn ang="0">
                  <a:pos x="113" y="68"/>
                </a:cxn>
                <a:cxn ang="0">
                  <a:pos x="95" y="107"/>
                </a:cxn>
                <a:cxn ang="0">
                  <a:pos x="61" y="102"/>
                </a:cxn>
                <a:cxn ang="0">
                  <a:pos x="42" y="92"/>
                </a:cxn>
                <a:cxn ang="0">
                  <a:pos x="0" y="34"/>
                </a:cxn>
              </a:cxnLst>
              <a:rect l="0" t="0" r="r" b="b"/>
              <a:pathLst>
                <a:path w="114" h="108">
                  <a:moveTo>
                    <a:pt x="0" y="34"/>
                  </a:moveTo>
                  <a:lnTo>
                    <a:pt x="27" y="34"/>
                  </a:lnTo>
                  <a:lnTo>
                    <a:pt x="53" y="16"/>
                  </a:lnTo>
                  <a:lnTo>
                    <a:pt x="53" y="8"/>
                  </a:lnTo>
                  <a:lnTo>
                    <a:pt x="74" y="0"/>
                  </a:lnTo>
                  <a:lnTo>
                    <a:pt x="111" y="16"/>
                  </a:lnTo>
                  <a:lnTo>
                    <a:pt x="113" y="29"/>
                  </a:lnTo>
                  <a:lnTo>
                    <a:pt x="113" y="68"/>
                  </a:lnTo>
                  <a:lnTo>
                    <a:pt x="95" y="107"/>
                  </a:lnTo>
                  <a:lnTo>
                    <a:pt x="61" y="102"/>
                  </a:lnTo>
                  <a:lnTo>
                    <a:pt x="42" y="92"/>
                  </a:lnTo>
                  <a:lnTo>
                    <a:pt x="0" y="34"/>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0" name="Freeform 770"/>
            <p:cNvSpPr/>
            <p:nvPr/>
          </p:nvSpPr>
          <p:spPr bwMode="auto">
            <a:xfrm>
              <a:off x="2750" y="2475"/>
              <a:ext cx="146" cy="162"/>
            </a:xfrm>
            <a:custGeom>
              <a:avLst/>
              <a:gdLst/>
              <a:ahLst/>
              <a:cxnLst>
                <a:cxn ang="0">
                  <a:pos x="0" y="8"/>
                </a:cxn>
                <a:cxn ang="0">
                  <a:pos x="18" y="0"/>
                </a:cxn>
                <a:cxn ang="0">
                  <a:pos x="141" y="18"/>
                </a:cxn>
                <a:cxn ang="0">
                  <a:pos x="167" y="10"/>
                </a:cxn>
                <a:cxn ang="0">
                  <a:pos x="196" y="13"/>
                </a:cxn>
                <a:cxn ang="0">
                  <a:pos x="172" y="29"/>
                </a:cxn>
                <a:cxn ang="0">
                  <a:pos x="162" y="18"/>
                </a:cxn>
                <a:cxn ang="0">
                  <a:pos x="133" y="26"/>
                </a:cxn>
                <a:cxn ang="0">
                  <a:pos x="133" y="78"/>
                </a:cxn>
                <a:cxn ang="0">
                  <a:pos x="120" y="78"/>
                </a:cxn>
                <a:cxn ang="0">
                  <a:pos x="120" y="120"/>
                </a:cxn>
                <a:cxn ang="0">
                  <a:pos x="120" y="181"/>
                </a:cxn>
                <a:cxn ang="0">
                  <a:pos x="105" y="189"/>
                </a:cxn>
                <a:cxn ang="0">
                  <a:pos x="86" y="189"/>
                </a:cxn>
                <a:cxn ang="0">
                  <a:pos x="79" y="175"/>
                </a:cxn>
                <a:cxn ang="0">
                  <a:pos x="68" y="184"/>
                </a:cxn>
                <a:cxn ang="0">
                  <a:pos x="49" y="162"/>
                </a:cxn>
                <a:cxn ang="0">
                  <a:pos x="39" y="97"/>
                </a:cxn>
                <a:cxn ang="0">
                  <a:pos x="39" y="89"/>
                </a:cxn>
                <a:cxn ang="0">
                  <a:pos x="0" y="8"/>
                </a:cxn>
              </a:cxnLst>
              <a:rect l="0" t="0" r="r" b="b"/>
              <a:pathLst>
                <a:path w="197" h="190">
                  <a:moveTo>
                    <a:pt x="0" y="8"/>
                  </a:moveTo>
                  <a:lnTo>
                    <a:pt x="18" y="0"/>
                  </a:lnTo>
                  <a:lnTo>
                    <a:pt x="141" y="18"/>
                  </a:lnTo>
                  <a:lnTo>
                    <a:pt x="167" y="10"/>
                  </a:lnTo>
                  <a:lnTo>
                    <a:pt x="196" y="13"/>
                  </a:lnTo>
                  <a:lnTo>
                    <a:pt x="172" y="29"/>
                  </a:lnTo>
                  <a:lnTo>
                    <a:pt x="162" y="18"/>
                  </a:lnTo>
                  <a:lnTo>
                    <a:pt x="133" y="26"/>
                  </a:lnTo>
                  <a:lnTo>
                    <a:pt x="133" y="78"/>
                  </a:lnTo>
                  <a:lnTo>
                    <a:pt x="120" y="78"/>
                  </a:lnTo>
                  <a:lnTo>
                    <a:pt x="120" y="120"/>
                  </a:lnTo>
                  <a:lnTo>
                    <a:pt x="120" y="181"/>
                  </a:lnTo>
                  <a:lnTo>
                    <a:pt x="105" y="189"/>
                  </a:lnTo>
                  <a:lnTo>
                    <a:pt x="86" y="189"/>
                  </a:lnTo>
                  <a:lnTo>
                    <a:pt x="79" y="175"/>
                  </a:lnTo>
                  <a:lnTo>
                    <a:pt x="68" y="184"/>
                  </a:lnTo>
                  <a:lnTo>
                    <a:pt x="49" y="162"/>
                  </a:lnTo>
                  <a:lnTo>
                    <a:pt x="39" y="97"/>
                  </a:lnTo>
                  <a:lnTo>
                    <a:pt x="39" y="89"/>
                  </a:lnTo>
                  <a:lnTo>
                    <a:pt x="0" y="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1" name="Freeform 771"/>
            <p:cNvSpPr/>
            <p:nvPr/>
          </p:nvSpPr>
          <p:spPr bwMode="auto">
            <a:xfrm>
              <a:off x="2437" y="1904"/>
              <a:ext cx="93" cy="90"/>
            </a:xfrm>
            <a:custGeom>
              <a:avLst/>
              <a:gdLst/>
              <a:ahLst/>
              <a:cxnLst>
                <a:cxn ang="0">
                  <a:pos x="0" y="105"/>
                </a:cxn>
                <a:cxn ang="0">
                  <a:pos x="58" y="0"/>
                </a:cxn>
                <a:cxn ang="0">
                  <a:pos x="124" y="0"/>
                </a:cxn>
                <a:cxn ang="0">
                  <a:pos x="124" y="8"/>
                </a:cxn>
                <a:cxn ang="0">
                  <a:pos x="124" y="29"/>
                </a:cxn>
                <a:cxn ang="0">
                  <a:pos x="77" y="29"/>
                </a:cxn>
                <a:cxn ang="0">
                  <a:pos x="77" y="68"/>
                </a:cxn>
                <a:cxn ang="0">
                  <a:pos x="58" y="76"/>
                </a:cxn>
                <a:cxn ang="0">
                  <a:pos x="58" y="97"/>
                </a:cxn>
                <a:cxn ang="0">
                  <a:pos x="0" y="105"/>
                </a:cxn>
              </a:cxnLst>
              <a:rect l="0" t="0" r="r" b="b"/>
              <a:pathLst>
                <a:path w="125" h="106">
                  <a:moveTo>
                    <a:pt x="0" y="105"/>
                  </a:moveTo>
                  <a:lnTo>
                    <a:pt x="58" y="0"/>
                  </a:lnTo>
                  <a:lnTo>
                    <a:pt x="124" y="0"/>
                  </a:lnTo>
                  <a:lnTo>
                    <a:pt x="124" y="8"/>
                  </a:lnTo>
                  <a:lnTo>
                    <a:pt x="124" y="29"/>
                  </a:lnTo>
                  <a:lnTo>
                    <a:pt x="77" y="29"/>
                  </a:lnTo>
                  <a:lnTo>
                    <a:pt x="77" y="68"/>
                  </a:lnTo>
                  <a:lnTo>
                    <a:pt x="58" y="76"/>
                  </a:lnTo>
                  <a:lnTo>
                    <a:pt x="58" y="97"/>
                  </a:lnTo>
                  <a:lnTo>
                    <a:pt x="0" y="10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2" name="Freeform 772"/>
            <p:cNvSpPr/>
            <p:nvPr/>
          </p:nvSpPr>
          <p:spPr bwMode="auto">
            <a:xfrm>
              <a:off x="2860" y="1966"/>
              <a:ext cx="182" cy="250"/>
            </a:xfrm>
            <a:custGeom>
              <a:avLst/>
              <a:gdLst/>
              <a:ahLst/>
              <a:cxnLst>
                <a:cxn ang="0">
                  <a:pos x="0" y="155"/>
                </a:cxn>
                <a:cxn ang="0">
                  <a:pos x="13" y="182"/>
                </a:cxn>
                <a:cxn ang="0">
                  <a:pos x="23" y="213"/>
                </a:cxn>
                <a:cxn ang="0">
                  <a:pos x="50" y="229"/>
                </a:cxn>
                <a:cxn ang="0">
                  <a:pos x="82" y="271"/>
                </a:cxn>
                <a:cxn ang="0">
                  <a:pos x="134" y="292"/>
                </a:cxn>
                <a:cxn ang="0">
                  <a:pos x="178" y="287"/>
                </a:cxn>
                <a:cxn ang="0">
                  <a:pos x="207" y="279"/>
                </a:cxn>
                <a:cxn ang="0">
                  <a:pos x="189" y="247"/>
                </a:cxn>
                <a:cxn ang="0">
                  <a:pos x="160" y="231"/>
                </a:cxn>
                <a:cxn ang="0">
                  <a:pos x="181" y="218"/>
                </a:cxn>
                <a:cxn ang="0">
                  <a:pos x="181" y="192"/>
                </a:cxn>
                <a:cxn ang="0">
                  <a:pos x="210" y="155"/>
                </a:cxn>
                <a:cxn ang="0">
                  <a:pos x="223" y="93"/>
                </a:cxn>
                <a:cxn ang="0">
                  <a:pos x="244" y="79"/>
                </a:cxn>
                <a:cxn ang="0">
                  <a:pos x="226" y="64"/>
                </a:cxn>
                <a:cxn ang="0">
                  <a:pos x="220" y="17"/>
                </a:cxn>
                <a:cxn ang="0">
                  <a:pos x="200" y="0"/>
                </a:cxn>
                <a:cxn ang="0">
                  <a:pos x="178" y="19"/>
                </a:cxn>
                <a:cxn ang="0">
                  <a:pos x="47" y="17"/>
                </a:cxn>
                <a:cxn ang="0">
                  <a:pos x="47" y="45"/>
                </a:cxn>
                <a:cxn ang="0">
                  <a:pos x="32" y="48"/>
                </a:cxn>
                <a:cxn ang="0">
                  <a:pos x="32" y="56"/>
                </a:cxn>
                <a:cxn ang="0">
                  <a:pos x="32" y="113"/>
                </a:cxn>
                <a:cxn ang="0">
                  <a:pos x="16" y="113"/>
                </a:cxn>
                <a:cxn ang="0">
                  <a:pos x="0" y="155"/>
                </a:cxn>
              </a:cxnLst>
              <a:rect l="0" t="0" r="r" b="b"/>
              <a:pathLst>
                <a:path w="245" h="293">
                  <a:moveTo>
                    <a:pt x="0" y="155"/>
                  </a:moveTo>
                  <a:lnTo>
                    <a:pt x="13" y="182"/>
                  </a:lnTo>
                  <a:lnTo>
                    <a:pt x="23" y="213"/>
                  </a:lnTo>
                  <a:lnTo>
                    <a:pt x="50" y="229"/>
                  </a:lnTo>
                  <a:lnTo>
                    <a:pt x="82" y="271"/>
                  </a:lnTo>
                  <a:lnTo>
                    <a:pt x="134" y="292"/>
                  </a:lnTo>
                  <a:lnTo>
                    <a:pt x="178" y="287"/>
                  </a:lnTo>
                  <a:lnTo>
                    <a:pt x="207" y="279"/>
                  </a:lnTo>
                  <a:lnTo>
                    <a:pt x="189" y="247"/>
                  </a:lnTo>
                  <a:lnTo>
                    <a:pt x="160" y="231"/>
                  </a:lnTo>
                  <a:lnTo>
                    <a:pt x="181" y="218"/>
                  </a:lnTo>
                  <a:lnTo>
                    <a:pt x="181" y="192"/>
                  </a:lnTo>
                  <a:lnTo>
                    <a:pt x="210" y="155"/>
                  </a:lnTo>
                  <a:lnTo>
                    <a:pt x="223" y="93"/>
                  </a:lnTo>
                  <a:lnTo>
                    <a:pt x="244" y="79"/>
                  </a:lnTo>
                  <a:lnTo>
                    <a:pt x="226" y="64"/>
                  </a:lnTo>
                  <a:lnTo>
                    <a:pt x="220" y="17"/>
                  </a:lnTo>
                  <a:lnTo>
                    <a:pt x="200" y="0"/>
                  </a:lnTo>
                  <a:lnTo>
                    <a:pt x="178" y="19"/>
                  </a:lnTo>
                  <a:lnTo>
                    <a:pt x="47" y="17"/>
                  </a:lnTo>
                  <a:lnTo>
                    <a:pt x="47" y="45"/>
                  </a:lnTo>
                  <a:lnTo>
                    <a:pt x="32" y="48"/>
                  </a:lnTo>
                  <a:lnTo>
                    <a:pt x="32" y="56"/>
                  </a:lnTo>
                  <a:lnTo>
                    <a:pt x="32" y="113"/>
                  </a:lnTo>
                  <a:lnTo>
                    <a:pt x="16" y="113"/>
                  </a:lnTo>
                  <a:lnTo>
                    <a:pt x="0" y="15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3" name="Freeform 773"/>
            <p:cNvSpPr/>
            <p:nvPr/>
          </p:nvSpPr>
          <p:spPr bwMode="auto">
            <a:xfrm>
              <a:off x="2957" y="2591"/>
              <a:ext cx="13" cy="22"/>
            </a:xfrm>
            <a:custGeom>
              <a:avLst/>
              <a:gdLst/>
              <a:ahLst/>
              <a:cxnLst>
                <a:cxn ang="0">
                  <a:pos x="0" y="13"/>
                </a:cxn>
                <a:cxn ang="0">
                  <a:pos x="11" y="24"/>
                </a:cxn>
                <a:cxn ang="0">
                  <a:pos x="16" y="16"/>
                </a:cxn>
                <a:cxn ang="0">
                  <a:pos x="16" y="0"/>
                </a:cxn>
                <a:cxn ang="0">
                  <a:pos x="0" y="13"/>
                </a:cxn>
              </a:cxnLst>
              <a:rect l="0" t="0" r="r" b="b"/>
              <a:pathLst>
                <a:path w="17" h="25">
                  <a:moveTo>
                    <a:pt x="0" y="13"/>
                  </a:moveTo>
                  <a:lnTo>
                    <a:pt x="11" y="24"/>
                  </a:lnTo>
                  <a:lnTo>
                    <a:pt x="16" y="16"/>
                  </a:lnTo>
                  <a:lnTo>
                    <a:pt x="16" y="0"/>
                  </a:lnTo>
                  <a:lnTo>
                    <a:pt x="0" y="1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4" name="Freeform 774"/>
            <p:cNvSpPr/>
            <p:nvPr/>
          </p:nvSpPr>
          <p:spPr bwMode="auto">
            <a:xfrm>
              <a:off x="2944" y="2274"/>
              <a:ext cx="119" cy="134"/>
            </a:xfrm>
            <a:custGeom>
              <a:avLst/>
              <a:gdLst/>
              <a:ahLst/>
              <a:cxnLst>
                <a:cxn ang="0">
                  <a:pos x="0" y="50"/>
                </a:cxn>
                <a:cxn ang="0">
                  <a:pos x="3" y="81"/>
                </a:cxn>
                <a:cxn ang="0">
                  <a:pos x="23" y="113"/>
                </a:cxn>
                <a:cxn ang="0">
                  <a:pos x="47" y="123"/>
                </a:cxn>
                <a:cxn ang="0">
                  <a:pos x="65" y="128"/>
                </a:cxn>
                <a:cxn ang="0">
                  <a:pos x="79" y="157"/>
                </a:cxn>
                <a:cxn ang="0">
                  <a:pos x="139" y="155"/>
                </a:cxn>
                <a:cxn ang="0">
                  <a:pos x="160" y="141"/>
                </a:cxn>
                <a:cxn ang="0">
                  <a:pos x="136" y="79"/>
                </a:cxn>
                <a:cxn ang="0">
                  <a:pos x="144" y="52"/>
                </a:cxn>
                <a:cxn ang="0">
                  <a:pos x="68" y="0"/>
                </a:cxn>
                <a:cxn ang="0">
                  <a:pos x="47" y="29"/>
                </a:cxn>
                <a:cxn ang="0">
                  <a:pos x="39" y="18"/>
                </a:cxn>
                <a:cxn ang="0">
                  <a:pos x="34" y="29"/>
                </a:cxn>
                <a:cxn ang="0">
                  <a:pos x="34" y="0"/>
                </a:cxn>
                <a:cxn ang="0">
                  <a:pos x="13" y="0"/>
                </a:cxn>
                <a:cxn ang="0">
                  <a:pos x="16" y="21"/>
                </a:cxn>
                <a:cxn ang="0">
                  <a:pos x="18" y="34"/>
                </a:cxn>
                <a:cxn ang="0">
                  <a:pos x="0" y="50"/>
                </a:cxn>
              </a:cxnLst>
              <a:rect l="0" t="0" r="r" b="b"/>
              <a:pathLst>
                <a:path w="161" h="158">
                  <a:moveTo>
                    <a:pt x="0" y="50"/>
                  </a:moveTo>
                  <a:lnTo>
                    <a:pt x="3" y="81"/>
                  </a:lnTo>
                  <a:lnTo>
                    <a:pt x="23" y="113"/>
                  </a:lnTo>
                  <a:lnTo>
                    <a:pt x="47" y="123"/>
                  </a:lnTo>
                  <a:lnTo>
                    <a:pt x="65" y="128"/>
                  </a:lnTo>
                  <a:lnTo>
                    <a:pt x="79" y="157"/>
                  </a:lnTo>
                  <a:lnTo>
                    <a:pt x="139" y="155"/>
                  </a:lnTo>
                  <a:lnTo>
                    <a:pt x="160" y="141"/>
                  </a:lnTo>
                  <a:lnTo>
                    <a:pt x="136" y="79"/>
                  </a:lnTo>
                  <a:lnTo>
                    <a:pt x="144" y="52"/>
                  </a:lnTo>
                  <a:lnTo>
                    <a:pt x="68" y="0"/>
                  </a:lnTo>
                  <a:lnTo>
                    <a:pt x="47" y="29"/>
                  </a:lnTo>
                  <a:lnTo>
                    <a:pt x="39" y="18"/>
                  </a:lnTo>
                  <a:lnTo>
                    <a:pt x="34" y="29"/>
                  </a:lnTo>
                  <a:lnTo>
                    <a:pt x="34" y="0"/>
                  </a:lnTo>
                  <a:lnTo>
                    <a:pt x="13" y="0"/>
                  </a:lnTo>
                  <a:lnTo>
                    <a:pt x="16" y="21"/>
                  </a:lnTo>
                  <a:lnTo>
                    <a:pt x="18" y="34"/>
                  </a:lnTo>
                  <a:lnTo>
                    <a:pt x="0" y="5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5" name="Freeform 775"/>
            <p:cNvSpPr/>
            <p:nvPr/>
          </p:nvSpPr>
          <p:spPr bwMode="auto">
            <a:xfrm>
              <a:off x="3686" y="1998"/>
              <a:ext cx="85" cy="192"/>
            </a:xfrm>
            <a:custGeom>
              <a:avLst/>
              <a:gdLst/>
              <a:ahLst/>
              <a:cxnLst>
                <a:cxn ang="0">
                  <a:pos x="0" y="37"/>
                </a:cxn>
                <a:cxn ang="0">
                  <a:pos x="5" y="16"/>
                </a:cxn>
                <a:cxn ang="0">
                  <a:pos x="36" y="0"/>
                </a:cxn>
                <a:cxn ang="0">
                  <a:pos x="49" y="16"/>
                </a:cxn>
                <a:cxn ang="0">
                  <a:pos x="47" y="48"/>
                </a:cxn>
                <a:cxn ang="0">
                  <a:pos x="83" y="37"/>
                </a:cxn>
                <a:cxn ang="0">
                  <a:pos x="100" y="48"/>
                </a:cxn>
                <a:cxn ang="0">
                  <a:pos x="115" y="79"/>
                </a:cxn>
                <a:cxn ang="0">
                  <a:pos x="110" y="98"/>
                </a:cxn>
                <a:cxn ang="0">
                  <a:pos x="81" y="95"/>
                </a:cxn>
                <a:cxn ang="0">
                  <a:pos x="73" y="103"/>
                </a:cxn>
                <a:cxn ang="0">
                  <a:pos x="76" y="137"/>
                </a:cxn>
                <a:cxn ang="0">
                  <a:pos x="36" y="108"/>
                </a:cxn>
                <a:cxn ang="0">
                  <a:pos x="21" y="158"/>
                </a:cxn>
                <a:cxn ang="0">
                  <a:pos x="41" y="202"/>
                </a:cxn>
                <a:cxn ang="0">
                  <a:pos x="65" y="218"/>
                </a:cxn>
                <a:cxn ang="0">
                  <a:pos x="52" y="223"/>
                </a:cxn>
                <a:cxn ang="0">
                  <a:pos x="47" y="213"/>
                </a:cxn>
                <a:cxn ang="0">
                  <a:pos x="39" y="213"/>
                </a:cxn>
                <a:cxn ang="0">
                  <a:pos x="10" y="186"/>
                </a:cxn>
                <a:cxn ang="0">
                  <a:pos x="13" y="160"/>
                </a:cxn>
                <a:cxn ang="0">
                  <a:pos x="26" y="134"/>
                </a:cxn>
                <a:cxn ang="0">
                  <a:pos x="7" y="90"/>
                </a:cxn>
                <a:cxn ang="0">
                  <a:pos x="16" y="68"/>
                </a:cxn>
                <a:cxn ang="0">
                  <a:pos x="0" y="37"/>
                </a:cxn>
              </a:cxnLst>
              <a:rect l="0" t="0" r="r" b="b"/>
              <a:pathLst>
                <a:path w="116" h="224">
                  <a:moveTo>
                    <a:pt x="0" y="37"/>
                  </a:moveTo>
                  <a:lnTo>
                    <a:pt x="5" y="16"/>
                  </a:lnTo>
                  <a:lnTo>
                    <a:pt x="36" y="0"/>
                  </a:lnTo>
                  <a:lnTo>
                    <a:pt x="49" y="16"/>
                  </a:lnTo>
                  <a:lnTo>
                    <a:pt x="47" y="48"/>
                  </a:lnTo>
                  <a:lnTo>
                    <a:pt x="83" y="37"/>
                  </a:lnTo>
                  <a:lnTo>
                    <a:pt x="100" y="48"/>
                  </a:lnTo>
                  <a:lnTo>
                    <a:pt x="115" y="79"/>
                  </a:lnTo>
                  <a:lnTo>
                    <a:pt x="110" y="98"/>
                  </a:lnTo>
                  <a:lnTo>
                    <a:pt x="81" y="95"/>
                  </a:lnTo>
                  <a:lnTo>
                    <a:pt x="73" y="103"/>
                  </a:lnTo>
                  <a:lnTo>
                    <a:pt x="76" y="137"/>
                  </a:lnTo>
                  <a:lnTo>
                    <a:pt x="36" y="108"/>
                  </a:lnTo>
                  <a:lnTo>
                    <a:pt x="21" y="158"/>
                  </a:lnTo>
                  <a:lnTo>
                    <a:pt x="41" y="202"/>
                  </a:lnTo>
                  <a:lnTo>
                    <a:pt x="65" y="218"/>
                  </a:lnTo>
                  <a:lnTo>
                    <a:pt x="52" y="223"/>
                  </a:lnTo>
                  <a:lnTo>
                    <a:pt x="47" y="213"/>
                  </a:lnTo>
                  <a:lnTo>
                    <a:pt x="39" y="213"/>
                  </a:lnTo>
                  <a:lnTo>
                    <a:pt x="10" y="186"/>
                  </a:lnTo>
                  <a:lnTo>
                    <a:pt x="13" y="160"/>
                  </a:lnTo>
                  <a:lnTo>
                    <a:pt x="26" y="134"/>
                  </a:lnTo>
                  <a:lnTo>
                    <a:pt x="7" y="90"/>
                  </a:lnTo>
                  <a:lnTo>
                    <a:pt x="16" y="68"/>
                  </a:lnTo>
                  <a:lnTo>
                    <a:pt x="0" y="3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6" name="Freeform 776"/>
            <p:cNvSpPr/>
            <p:nvPr/>
          </p:nvSpPr>
          <p:spPr bwMode="auto">
            <a:xfrm>
              <a:off x="2619" y="2120"/>
              <a:ext cx="25" cy="65"/>
            </a:xfrm>
            <a:custGeom>
              <a:avLst/>
              <a:gdLst/>
              <a:ahLst/>
              <a:cxnLst>
                <a:cxn ang="0">
                  <a:pos x="0" y="0"/>
                </a:cxn>
                <a:cxn ang="0">
                  <a:pos x="16" y="3"/>
                </a:cxn>
                <a:cxn ang="0">
                  <a:pos x="32" y="73"/>
                </a:cxn>
                <a:cxn ang="0">
                  <a:pos x="24" y="76"/>
                </a:cxn>
                <a:cxn ang="0">
                  <a:pos x="0" y="0"/>
                </a:cxn>
              </a:cxnLst>
              <a:rect l="0" t="0" r="r" b="b"/>
              <a:pathLst>
                <a:path w="33" h="77">
                  <a:moveTo>
                    <a:pt x="0" y="0"/>
                  </a:moveTo>
                  <a:lnTo>
                    <a:pt x="16" y="3"/>
                  </a:lnTo>
                  <a:lnTo>
                    <a:pt x="32" y="73"/>
                  </a:lnTo>
                  <a:lnTo>
                    <a:pt x="24" y="76"/>
                  </a:lnTo>
                  <a:lnTo>
                    <a:pt x="0" y="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7" name="Freeform 777"/>
            <p:cNvSpPr/>
            <p:nvPr/>
          </p:nvSpPr>
          <p:spPr bwMode="auto">
            <a:xfrm>
              <a:off x="2945" y="2211"/>
              <a:ext cx="58" cy="68"/>
            </a:xfrm>
            <a:custGeom>
              <a:avLst/>
              <a:gdLst/>
              <a:ahLst/>
              <a:cxnLst>
                <a:cxn ang="0">
                  <a:pos x="0" y="78"/>
                </a:cxn>
                <a:cxn ang="0">
                  <a:pos x="10" y="73"/>
                </a:cxn>
                <a:cxn ang="0">
                  <a:pos x="31" y="73"/>
                </a:cxn>
                <a:cxn ang="0">
                  <a:pos x="31" y="62"/>
                </a:cxn>
                <a:cxn ang="0">
                  <a:pos x="62" y="54"/>
                </a:cxn>
                <a:cxn ang="0">
                  <a:pos x="76" y="28"/>
                </a:cxn>
                <a:cxn ang="0">
                  <a:pos x="62" y="0"/>
                </a:cxn>
                <a:cxn ang="0">
                  <a:pos x="18" y="5"/>
                </a:cxn>
                <a:cxn ang="0">
                  <a:pos x="23" y="26"/>
                </a:cxn>
                <a:cxn ang="0">
                  <a:pos x="13" y="41"/>
                </a:cxn>
                <a:cxn ang="0">
                  <a:pos x="0" y="78"/>
                </a:cxn>
              </a:cxnLst>
              <a:rect l="0" t="0" r="r" b="b"/>
              <a:pathLst>
                <a:path w="77" h="79">
                  <a:moveTo>
                    <a:pt x="0" y="78"/>
                  </a:moveTo>
                  <a:lnTo>
                    <a:pt x="10" y="73"/>
                  </a:lnTo>
                  <a:lnTo>
                    <a:pt x="31" y="73"/>
                  </a:lnTo>
                  <a:lnTo>
                    <a:pt x="31" y="62"/>
                  </a:lnTo>
                  <a:lnTo>
                    <a:pt x="62" y="54"/>
                  </a:lnTo>
                  <a:lnTo>
                    <a:pt x="76" y="28"/>
                  </a:lnTo>
                  <a:lnTo>
                    <a:pt x="62" y="0"/>
                  </a:lnTo>
                  <a:lnTo>
                    <a:pt x="18" y="5"/>
                  </a:lnTo>
                  <a:lnTo>
                    <a:pt x="23" y="26"/>
                  </a:lnTo>
                  <a:lnTo>
                    <a:pt x="13" y="41"/>
                  </a:lnTo>
                  <a:lnTo>
                    <a:pt x="0" y="7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8" name="Freeform 778"/>
            <p:cNvSpPr/>
            <p:nvPr/>
          </p:nvSpPr>
          <p:spPr bwMode="auto">
            <a:xfrm>
              <a:off x="791" y="1166"/>
              <a:ext cx="326" cy="330"/>
            </a:xfrm>
            <a:custGeom>
              <a:avLst/>
              <a:gdLst/>
              <a:ahLst/>
              <a:cxnLst>
                <a:cxn ang="0">
                  <a:pos x="28" y="155"/>
                </a:cxn>
                <a:cxn ang="0">
                  <a:pos x="31" y="170"/>
                </a:cxn>
                <a:cxn ang="0">
                  <a:pos x="81" y="178"/>
                </a:cxn>
                <a:cxn ang="0">
                  <a:pos x="99" y="173"/>
                </a:cxn>
                <a:cxn ang="0">
                  <a:pos x="44" y="218"/>
                </a:cxn>
                <a:cxn ang="0">
                  <a:pos x="42" y="239"/>
                </a:cxn>
                <a:cxn ang="0">
                  <a:pos x="42" y="252"/>
                </a:cxn>
                <a:cxn ang="0">
                  <a:pos x="52" y="270"/>
                </a:cxn>
                <a:cxn ang="0">
                  <a:pos x="76" y="283"/>
                </a:cxn>
                <a:cxn ang="0">
                  <a:pos x="84" y="270"/>
                </a:cxn>
                <a:cxn ang="0">
                  <a:pos x="89" y="307"/>
                </a:cxn>
                <a:cxn ang="0">
                  <a:pos x="136" y="310"/>
                </a:cxn>
                <a:cxn ang="0">
                  <a:pos x="149" y="307"/>
                </a:cxn>
                <a:cxn ang="0">
                  <a:pos x="138" y="346"/>
                </a:cxn>
                <a:cxn ang="0">
                  <a:pos x="115" y="364"/>
                </a:cxn>
                <a:cxn ang="0">
                  <a:pos x="70" y="386"/>
                </a:cxn>
                <a:cxn ang="0">
                  <a:pos x="123" y="370"/>
                </a:cxn>
                <a:cxn ang="0">
                  <a:pos x="131" y="351"/>
                </a:cxn>
                <a:cxn ang="0">
                  <a:pos x="204" y="315"/>
                </a:cxn>
                <a:cxn ang="0">
                  <a:pos x="204" y="288"/>
                </a:cxn>
                <a:cxn ang="0">
                  <a:pos x="262" y="226"/>
                </a:cxn>
                <a:cxn ang="0">
                  <a:pos x="275" y="241"/>
                </a:cxn>
                <a:cxn ang="0">
                  <a:pos x="280" y="254"/>
                </a:cxn>
                <a:cxn ang="0">
                  <a:pos x="238" y="281"/>
                </a:cxn>
                <a:cxn ang="0">
                  <a:pos x="241" y="294"/>
                </a:cxn>
                <a:cxn ang="0">
                  <a:pos x="296" y="265"/>
                </a:cxn>
                <a:cxn ang="0">
                  <a:pos x="299" y="246"/>
                </a:cxn>
                <a:cxn ang="0">
                  <a:pos x="319" y="249"/>
                </a:cxn>
                <a:cxn ang="0">
                  <a:pos x="354" y="275"/>
                </a:cxn>
                <a:cxn ang="0">
                  <a:pos x="422" y="275"/>
                </a:cxn>
                <a:cxn ang="0">
                  <a:pos x="419" y="286"/>
                </a:cxn>
                <a:cxn ang="0">
                  <a:pos x="440" y="288"/>
                </a:cxn>
                <a:cxn ang="0">
                  <a:pos x="398" y="270"/>
                </a:cxn>
                <a:cxn ang="0">
                  <a:pos x="241" y="24"/>
                </a:cxn>
                <a:cxn ang="0">
                  <a:pos x="194" y="8"/>
                </a:cxn>
                <a:cxn ang="0">
                  <a:pos x="175" y="13"/>
                </a:cxn>
                <a:cxn ang="0">
                  <a:pos x="167" y="0"/>
                </a:cxn>
                <a:cxn ang="0">
                  <a:pos x="123" y="16"/>
                </a:cxn>
                <a:cxn ang="0">
                  <a:pos x="118" y="21"/>
                </a:cxn>
                <a:cxn ang="0">
                  <a:pos x="96" y="40"/>
                </a:cxn>
                <a:cxn ang="0">
                  <a:pos x="68" y="58"/>
                </a:cxn>
                <a:cxn ang="0">
                  <a:pos x="31" y="76"/>
                </a:cxn>
                <a:cxn ang="0">
                  <a:pos x="68" y="111"/>
                </a:cxn>
                <a:cxn ang="0">
                  <a:pos x="89" y="121"/>
                </a:cxn>
                <a:cxn ang="0">
                  <a:pos x="107" y="131"/>
                </a:cxn>
                <a:cxn ang="0">
                  <a:pos x="68" y="134"/>
                </a:cxn>
                <a:cxn ang="0">
                  <a:pos x="49" y="123"/>
                </a:cxn>
              </a:cxnLst>
              <a:rect l="0" t="0" r="r" b="b"/>
              <a:pathLst>
                <a:path w="441" h="387">
                  <a:moveTo>
                    <a:pt x="0" y="147"/>
                  </a:moveTo>
                  <a:lnTo>
                    <a:pt x="28" y="155"/>
                  </a:lnTo>
                  <a:lnTo>
                    <a:pt x="20" y="158"/>
                  </a:lnTo>
                  <a:lnTo>
                    <a:pt x="31" y="170"/>
                  </a:lnTo>
                  <a:lnTo>
                    <a:pt x="76" y="170"/>
                  </a:lnTo>
                  <a:lnTo>
                    <a:pt x="81" y="178"/>
                  </a:lnTo>
                  <a:lnTo>
                    <a:pt x="110" y="168"/>
                  </a:lnTo>
                  <a:lnTo>
                    <a:pt x="99" y="173"/>
                  </a:lnTo>
                  <a:lnTo>
                    <a:pt x="104" y="197"/>
                  </a:lnTo>
                  <a:lnTo>
                    <a:pt x="44" y="218"/>
                  </a:lnTo>
                  <a:lnTo>
                    <a:pt x="28" y="241"/>
                  </a:lnTo>
                  <a:lnTo>
                    <a:pt x="42" y="239"/>
                  </a:lnTo>
                  <a:lnTo>
                    <a:pt x="34" y="244"/>
                  </a:lnTo>
                  <a:lnTo>
                    <a:pt x="42" y="252"/>
                  </a:lnTo>
                  <a:lnTo>
                    <a:pt x="65" y="257"/>
                  </a:lnTo>
                  <a:lnTo>
                    <a:pt x="52" y="270"/>
                  </a:lnTo>
                  <a:lnTo>
                    <a:pt x="65" y="281"/>
                  </a:lnTo>
                  <a:lnTo>
                    <a:pt x="76" y="283"/>
                  </a:lnTo>
                  <a:lnTo>
                    <a:pt x="99" y="257"/>
                  </a:lnTo>
                  <a:lnTo>
                    <a:pt x="84" y="270"/>
                  </a:lnTo>
                  <a:lnTo>
                    <a:pt x="96" y="294"/>
                  </a:lnTo>
                  <a:lnTo>
                    <a:pt x="89" y="307"/>
                  </a:lnTo>
                  <a:lnTo>
                    <a:pt x="115" y="291"/>
                  </a:lnTo>
                  <a:lnTo>
                    <a:pt x="136" y="310"/>
                  </a:lnTo>
                  <a:lnTo>
                    <a:pt x="141" y="296"/>
                  </a:lnTo>
                  <a:lnTo>
                    <a:pt x="149" y="307"/>
                  </a:lnTo>
                  <a:lnTo>
                    <a:pt x="167" y="294"/>
                  </a:lnTo>
                  <a:lnTo>
                    <a:pt x="138" y="346"/>
                  </a:lnTo>
                  <a:lnTo>
                    <a:pt x="118" y="354"/>
                  </a:lnTo>
                  <a:lnTo>
                    <a:pt x="115" y="364"/>
                  </a:lnTo>
                  <a:lnTo>
                    <a:pt x="89" y="364"/>
                  </a:lnTo>
                  <a:lnTo>
                    <a:pt x="70" y="386"/>
                  </a:lnTo>
                  <a:lnTo>
                    <a:pt x="96" y="367"/>
                  </a:lnTo>
                  <a:lnTo>
                    <a:pt x="123" y="370"/>
                  </a:lnTo>
                  <a:lnTo>
                    <a:pt x="138" y="359"/>
                  </a:lnTo>
                  <a:lnTo>
                    <a:pt x="131" y="351"/>
                  </a:lnTo>
                  <a:lnTo>
                    <a:pt x="149" y="351"/>
                  </a:lnTo>
                  <a:lnTo>
                    <a:pt x="204" y="315"/>
                  </a:lnTo>
                  <a:lnTo>
                    <a:pt x="217" y="299"/>
                  </a:lnTo>
                  <a:lnTo>
                    <a:pt x="204" y="288"/>
                  </a:lnTo>
                  <a:lnTo>
                    <a:pt x="257" y="246"/>
                  </a:lnTo>
                  <a:lnTo>
                    <a:pt x="262" y="226"/>
                  </a:lnTo>
                  <a:lnTo>
                    <a:pt x="259" y="246"/>
                  </a:lnTo>
                  <a:lnTo>
                    <a:pt x="275" y="241"/>
                  </a:lnTo>
                  <a:lnTo>
                    <a:pt x="267" y="252"/>
                  </a:lnTo>
                  <a:lnTo>
                    <a:pt x="280" y="254"/>
                  </a:lnTo>
                  <a:lnTo>
                    <a:pt x="246" y="257"/>
                  </a:lnTo>
                  <a:lnTo>
                    <a:pt x="238" y="281"/>
                  </a:lnTo>
                  <a:lnTo>
                    <a:pt x="254" y="281"/>
                  </a:lnTo>
                  <a:lnTo>
                    <a:pt x="241" y="294"/>
                  </a:lnTo>
                  <a:lnTo>
                    <a:pt x="285" y="275"/>
                  </a:lnTo>
                  <a:lnTo>
                    <a:pt x="296" y="265"/>
                  </a:lnTo>
                  <a:lnTo>
                    <a:pt x="285" y="257"/>
                  </a:lnTo>
                  <a:lnTo>
                    <a:pt x="299" y="246"/>
                  </a:lnTo>
                  <a:lnTo>
                    <a:pt x="296" y="254"/>
                  </a:lnTo>
                  <a:lnTo>
                    <a:pt x="319" y="249"/>
                  </a:lnTo>
                  <a:lnTo>
                    <a:pt x="314" y="260"/>
                  </a:lnTo>
                  <a:lnTo>
                    <a:pt x="354" y="275"/>
                  </a:lnTo>
                  <a:lnTo>
                    <a:pt x="411" y="281"/>
                  </a:lnTo>
                  <a:lnTo>
                    <a:pt x="422" y="275"/>
                  </a:lnTo>
                  <a:lnTo>
                    <a:pt x="427" y="278"/>
                  </a:lnTo>
                  <a:lnTo>
                    <a:pt x="419" y="286"/>
                  </a:lnTo>
                  <a:lnTo>
                    <a:pt x="432" y="294"/>
                  </a:lnTo>
                  <a:lnTo>
                    <a:pt x="440" y="288"/>
                  </a:lnTo>
                  <a:lnTo>
                    <a:pt x="427" y="270"/>
                  </a:lnTo>
                  <a:lnTo>
                    <a:pt x="398" y="270"/>
                  </a:lnTo>
                  <a:lnTo>
                    <a:pt x="398" y="45"/>
                  </a:lnTo>
                  <a:lnTo>
                    <a:pt x="241" y="24"/>
                  </a:lnTo>
                  <a:lnTo>
                    <a:pt x="236" y="13"/>
                  </a:lnTo>
                  <a:lnTo>
                    <a:pt x="194" y="8"/>
                  </a:lnTo>
                  <a:lnTo>
                    <a:pt x="189" y="16"/>
                  </a:lnTo>
                  <a:lnTo>
                    <a:pt x="175" y="13"/>
                  </a:lnTo>
                  <a:lnTo>
                    <a:pt x="186" y="5"/>
                  </a:lnTo>
                  <a:lnTo>
                    <a:pt x="167" y="0"/>
                  </a:lnTo>
                  <a:lnTo>
                    <a:pt x="152" y="13"/>
                  </a:lnTo>
                  <a:lnTo>
                    <a:pt x="123" y="16"/>
                  </a:lnTo>
                  <a:lnTo>
                    <a:pt x="120" y="32"/>
                  </a:lnTo>
                  <a:lnTo>
                    <a:pt x="118" y="21"/>
                  </a:lnTo>
                  <a:lnTo>
                    <a:pt x="91" y="29"/>
                  </a:lnTo>
                  <a:lnTo>
                    <a:pt x="96" y="40"/>
                  </a:lnTo>
                  <a:lnTo>
                    <a:pt x="84" y="37"/>
                  </a:lnTo>
                  <a:lnTo>
                    <a:pt x="68" y="58"/>
                  </a:lnTo>
                  <a:lnTo>
                    <a:pt x="28" y="63"/>
                  </a:lnTo>
                  <a:lnTo>
                    <a:pt x="31" y="76"/>
                  </a:lnTo>
                  <a:lnTo>
                    <a:pt x="20" y="79"/>
                  </a:lnTo>
                  <a:lnTo>
                    <a:pt x="68" y="111"/>
                  </a:lnTo>
                  <a:lnTo>
                    <a:pt x="128" y="126"/>
                  </a:lnTo>
                  <a:lnTo>
                    <a:pt x="89" y="121"/>
                  </a:lnTo>
                  <a:lnTo>
                    <a:pt x="91" y="128"/>
                  </a:lnTo>
                  <a:lnTo>
                    <a:pt x="107" y="131"/>
                  </a:lnTo>
                  <a:lnTo>
                    <a:pt x="91" y="136"/>
                  </a:lnTo>
                  <a:lnTo>
                    <a:pt x="68" y="134"/>
                  </a:lnTo>
                  <a:lnTo>
                    <a:pt x="68" y="123"/>
                  </a:lnTo>
                  <a:lnTo>
                    <a:pt x="49" y="123"/>
                  </a:lnTo>
                  <a:lnTo>
                    <a:pt x="0" y="14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79" name="Freeform 779"/>
            <p:cNvSpPr/>
            <p:nvPr/>
          </p:nvSpPr>
          <p:spPr bwMode="auto">
            <a:xfrm>
              <a:off x="1117" y="1406"/>
              <a:ext cx="90" cy="93"/>
            </a:xfrm>
            <a:custGeom>
              <a:avLst/>
              <a:gdLst/>
              <a:ahLst/>
              <a:cxnLst>
                <a:cxn ang="0">
                  <a:pos x="0" y="7"/>
                </a:cxn>
                <a:cxn ang="0">
                  <a:pos x="11" y="26"/>
                </a:cxn>
                <a:cxn ang="0">
                  <a:pos x="24" y="34"/>
                </a:cxn>
                <a:cxn ang="0">
                  <a:pos x="29" y="29"/>
                </a:cxn>
                <a:cxn ang="0">
                  <a:pos x="19" y="18"/>
                </a:cxn>
                <a:cxn ang="0">
                  <a:pos x="29" y="18"/>
                </a:cxn>
                <a:cxn ang="0">
                  <a:pos x="42" y="34"/>
                </a:cxn>
                <a:cxn ang="0">
                  <a:pos x="39" y="7"/>
                </a:cxn>
                <a:cxn ang="0">
                  <a:pos x="50" y="31"/>
                </a:cxn>
                <a:cxn ang="0">
                  <a:pos x="73" y="39"/>
                </a:cxn>
                <a:cxn ang="0">
                  <a:pos x="68" y="55"/>
                </a:cxn>
                <a:cxn ang="0">
                  <a:pos x="97" y="76"/>
                </a:cxn>
                <a:cxn ang="0">
                  <a:pos x="92" y="89"/>
                </a:cxn>
                <a:cxn ang="0">
                  <a:pos x="105" y="78"/>
                </a:cxn>
                <a:cxn ang="0">
                  <a:pos x="107" y="107"/>
                </a:cxn>
                <a:cxn ang="0">
                  <a:pos x="118" y="102"/>
                </a:cxn>
                <a:cxn ang="0">
                  <a:pos x="121" y="81"/>
                </a:cxn>
                <a:cxn ang="0">
                  <a:pos x="95" y="68"/>
                </a:cxn>
                <a:cxn ang="0">
                  <a:pos x="39" y="0"/>
                </a:cxn>
                <a:cxn ang="0">
                  <a:pos x="11" y="18"/>
                </a:cxn>
                <a:cxn ang="0">
                  <a:pos x="0" y="7"/>
                </a:cxn>
              </a:cxnLst>
              <a:rect l="0" t="0" r="r" b="b"/>
              <a:pathLst>
                <a:path w="122" h="108">
                  <a:moveTo>
                    <a:pt x="0" y="7"/>
                  </a:moveTo>
                  <a:lnTo>
                    <a:pt x="11" y="26"/>
                  </a:lnTo>
                  <a:lnTo>
                    <a:pt x="24" y="34"/>
                  </a:lnTo>
                  <a:lnTo>
                    <a:pt x="29" y="29"/>
                  </a:lnTo>
                  <a:lnTo>
                    <a:pt x="19" y="18"/>
                  </a:lnTo>
                  <a:lnTo>
                    <a:pt x="29" y="18"/>
                  </a:lnTo>
                  <a:lnTo>
                    <a:pt x="42" y="34"/>
                  </a:lnTo>
                  <a:lnTo>
                    <a:pt x="39" y="7"/>
                  </a:lnTo>
                  <a:lnTo>
                    <a:pt x="50" y="31"/>
                  </a:lnTo>
                  <a:lnTo>
                    <a:pt x="73" y="39"/>
                  </a:lnTo>
                  <a:lnTo>
                    <a:pt x="68" y="55"/>
                  </a:lnTo>
                  <a:lnTo>
                    <a:pt x="97" y="76"/>
                  </a:lnTo>
                  <a:lnTo>
                    <a:pt x="92" y="89"/>
                  </a:lnTo>
                  <a:lnTo>
                    <a:pt x="105" y="78"/>
                  </a:lnTo>
                  <a:lnTo>
                    <a:pt x="107" y="107"/>
                  </a:lnTo>
                  <a:lnTo>
                    <a:pt x="118" y="102"/>
                  </a:lnTo>
                  <a:lnTo>
                    <a:pt x="121" y="81"/>
                  </a:lnTo>
                  <a:lnTo>
                    <a:pt x="95" y="68"/>
                  </a:lnTo>
                  <a:lnTo>
                    <a:pt x="39" y="0"/>
                  </a:lnTo>
                  <a:lnTo>
                    <a:pt x="11" y="18"/>
                  </a:lnTo>
                  <a:lnTo>
                    <a:pt x="0" y="7"/>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80" name="Freeform 780"/>
            <p:cNvSpPr/>
            <p:nvPr/>
          </p:nvSpPr>
          <p:spPr bwMode="auto">
            <a:xfrm>
              <a:off x="1190" y="1474"/>
              <a:ext cx="7" cy="15"/>
            </a:xfrm>
            <a:custGeom>
              <a:avLst/>
              <a:gdLst/>
              <a:ahLst/>
              <a:cxnLst>
                <a:cxn ang="0">
                  <a:pos x="0" y="8"/>
                </a:cxn>
                <a:cxn ang="0">
                  <a:pos x="2" y="0"/>
                </a:cxn>
                <a:cxn ang="0">
                  <a:pos x="7" y="16"/>
                </a:cxn>
                <a:cxn ang="0">
                  <a:pos x="0" y="8"/>
                </a:cxn>
              </a:cxnLst>
              <a:rect l="0" t="0" r="r" b="b"/>
              <a:pathLst>
                <a:path w="8" h="17">
                  <a:moveTo>
                    <a:pt x="0" y="8"/>
                  </a:moveTo>
                  <a:lnTo>
                    <a:pt x="2" y="0"/>
                  </a:lnTo>
                  <a:lnTo>
                    <a:pt x="7" y="16"/>
                  </a:lnTo>
                  <a:lnTo>
                    <a:pt x="0" y="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81" name="Freeform 781"/>
            <p:cNvSpPr/>
            <p:nvPr/>
          </p:nvSpPr>
          <p:spPr bwMode="auto">
            <a:xfrm>
              <a:off x="2565" y="2073"/>
              <a:ext cx="83" cy="70"/>
            </a:xfrm>
            <a:custGeom>
              <a:avLst/>
              <a:gdLst/>
              <a:ahLst/>
              <a:cxnLst>
                <a:cxn ang="0">
                  <a:pos x="0" y="71"/>
                </a:cxn>
                <a:cxn ang="0">
                  <a:pos x="6" y="79"/>
                </a:cxn>
                <a:cxn ang="0">
                  <a:pos x="37" y="81"/>
                </a:cxn>
                <a:cxn ang="0">
                  <a:pos x="35" y="58"/>
                </a:cxn>
                <a:cxn ang="0">
                  <a:pos x="74" y="55"/>
                </a:cxn>
                <a:cxn ang="0">
                  <a:pos x="90" y="58"/>
                </a:cxn>
                <a:cxn ang="0">
                  <a:pos x="111" y="45"/>
                </a:cxn>
                <a:cxn ang="0">
                  <a:pos x="82" y="13"/>
                </a:cxn>
                <a:cxn ang="0">
                  <a:pos x="79" y="0"/>
                </a:cxn>
                <a:cxn ang="0">
                  <a:pos x="22" y="28"/>
                </a:cxn>
                <a:cxn ang="0">
                  <a:pos x="0" y="71"/>
                </a:cxn>
              </a:cxnLst>
              <a:rect l="0" t="0" r="r" b="b"/>
              <a:pathLst>
                <a:path w="112" h="82">
                  <a:moveTo>
                    <a:pt x="0" y="71"/>
                  </a:moveTo>
                  <a:lnTo>
                    <a:pt x="6" y="79"/>
                  </a:lnTo>
                  <a:lnTo>
                    <a:pt x="37" y="81"/>
                  </a:lnTo>
                  <a:lnTo>
                    <a:pt x="35" y="58"/>
                  </a:lnTo>
                  <a:lnTo>
                    <a:pt x="74" y="55"/>
                  </a:lnTo>
                  <a:lnTo>
                    <a:pt x="90" y="58"/>
                  </a:lnTo>
                  <a:lnTo>
                    <a:pt x="111" y="45"/>
                  </a:lnTo>
                  <a:lnTo>
                    <a:pt x="82" y="13"/>
                  </a:lnTo>
                  <a:lnTo>
                    <a:pt x="79" y="0"/>
                  </a:lnTo>
                  <a:lnTo>
                    <a:pt x="22" y="28"/>
                  </a:lnTo>
                  <a:lnTo>
                    <a:pt x="0" y="7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82" name="Freeform 782"/>
            <p:cNvSpPr/>
            <p:nvPr/>
          </p:nvSpPr>
          <p:spPr bwMode="auto">
            <a:xfrm>
              <a:off x="3733" y="1966"/>
              <a:ext cx="78" cy="187"/>
            </a:xfrm>
            <a:custGeom>
              <a:avLst/>
              <a:gdLst/>
              <a:ahLst/>
              <a:cxnLst>
                <a:cxn ang="0">
                  <a:pos x="0" y="11"/>
                </a:cxn>
                <a:cxn ang="0">
                  <a:pos x="18" y="35"/>
                </a:cxn>
                <a:cxn ang="0">
                  <a:pos x="37" y="43"/>
                </a:cxn>
                <a:cxn ang="0">
                  <a:pos x="29" y="59"/>
                </a:cxn>
                <a:cxn ang="0">
                  <a:pos x="63" y="90"/>
                </a:cxn>
                <a:cxn ang="0">
                  <a:pos x="78" y="129"/>
                </a:cxn>
                <a:cxn ang="0">
                  <a:pos x="78" y="163"/>
                </a:cxn>
                <a:cxn ang="0">
                  <a:pos x="37" y="192"/>
                </a:cxn>
                <a:cxn ang="0">
                  <a:pos x="47" y="218"/>
                </a:cxn>
                <a:cxn ang="0">
                  <a:pos x="60" y="200"/>
                </a:cxn>
                <a:cxn ang="0">
                  <a:pos x="65" y="205"/>
                </a:cxn>
                <a:cxn ang="0">
                  <a:pos x="71" y="195"/>
                </a:cxn>
                <a:cxn ang="0">
                  <a:pos x="105" y="174"/>
                </a:cxn>
                <a:cxn ang="0">
                  <a:pos x="99" y="119"/>
                </a:cxn>
                <a:cxn ang="0">
                  <a:pos x="52" y="66"/>
                </a:cxn>
                <a:cxn ang="0">
                  <a:pos x="57" y="51"/>
                </a:cxn>
                <a:cxn ang="0">
                  <a:pos x="89" y="24"/>
                </a:cxn>
                <a:cxn ang="0">
                  <a:pos x="47" y="0"/>
                </a:cxn>
                <a:cxn ang="0">
                  <a:pos x="0" y="11"/>
                </a:cxn>
              </a:cxnLst>
              <a:rect l="0" t="0" r="r" b="b"/>
              <a:pathLst>
                <a:path w="106" h="219">
                  <a:moveTo>
                    <a:pt x="0" y="11"/>
                  </a:moveTo>
                  <a:lnTo>
                    <a:pt x="18" y="35"/>
                  </a:lnTo>
                  <a:lnTo>
                    <a:pt x="37" y="43"/>
                  </a:lnTo>
                  <a:lnTo>
                    <a:pt x="29" y="59"/>
                  </a:lnTo>
                  <a:lnTo>
                    <a:pt x="63" y="90"/>
                  </a:lnTo>
                  <a:lnTo>
                    <a:pt x="78" y="129"/>
                  </a:lnTo>
                  <a:lnTo>
                    <a:pt x="78" y="163"/>
                  </a:lnTo>
                  <a:lnTo>
                    <a:pt x="37" y="192"/>
                  </a:lnTo>
                  <a:lnTo>
                    <a:pt x="47" y="218"/>
                  </a:lnTo>
                  <a:lnTo>
                    <a:pt x="60" y="200"/>
                  </a:lnTo>
                  <a:lnTo>
                    <a:pt x="65" y="205"/>
                  </a:lnTo>
                  <a:lnTo>
                    <a:pt x="71" y="195"/>
                  </a:lnTo>
                  <a:lnTo>
                    <a:pt x="105" y="174"/>
                  </a:lnTo>
                  <a:lnTo>
                    <a:pt x="99" y="119"/>
                  </a:lnTo>
                  <a:lnTo>
                    <a:pt x="52" y="66"/>
                  </a:lnTo>
                  <a:lnTo>
                    <a:pt x="57" y="51"/>
                  </a:lnTo>
                  <a:lnTo>
                    <a:pt x="89" y="24"/>
                  </a:lnTo>
                  <a:lnTo>
                    <a:pt x="47" y="0"/>
                  </a:lnTo>
                  <a:lnTo>
                    <a:pt x="0" y="1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83" name="Freeform 783"/>
            <p:cNvSpPr/>
            <p:nvPr/>
          </p:nvSpPr>
          <p:spPr bwMode="auto">
            <a:xfrm>
              <a:off x="2860" y="2364"/>
              <a:ext cx="129" cy="122"/>
            </a:xfrm>
            <a:custGeom>
              <a:avLst/>
              <a:gdLst/>
              <a:ahLst/>
              <a:cxnLst>
                <a:cxn ang="0">
                  <a:pos x="0" y="68"/>
                </a:cxn>
                <a:cxn ang="0">
                  <a:pos x="0" y="126"/>
                </a:cxn>
                <a:cxn ang="0">
                  <a:pos x="18" y="139"/>
                </a:cxn>
                <a:cxn ang="0">
                  <a:pos x="47" y="142"/>
                </a:cxn>
                <a:cxn ang="0">
                  <a:pos x="74" y="142"/>
                </a:cxn>
                <a:cxn ang="0">
                  <a:pos x="100" y="124"/>
                </a:cxn>
                <a:cxn ang="0">
                  <a:pos x="100" y="116"/>
                </a:cxn>
                <a:cxn ang="0">
                  <a:pos x="121" y="108"/>
                </a:cxn>
                <a:cxn ang="0">
                  <a:pos x="118" y="100"/>
                </a:cxn>
                <a:cxn ang="0">
                  <a:pos x="165" y="87"/>
                </a:cxn>
                <a:cxn ang="0">
                  <a:pos x="158" y="82"/>
                </a:cxn>
                <a:cxn ang="0">
                  <a:pos x="173" y="37"/>
                </a:cxn>
                <a:cxn ang="0">
                  <a:pos x="160" y="16"/>
                </a:cxn>
                <a:cxn ang="0">
                  <a:pos x="136" y="6"/>
                </a:cxn>
                <a:cxn ang="0">
                  <a:pos x="129" y="0"/>
                </a:cxn>
                <a:cxn ang="0">
                  <a:pos x="100" y="14"/>
                </a:cxn>
                <a:cxn ang="0">
                  <a:pos x="97" y="53"/>
                </a:cxn>
                <a:cxn ang="0">
                  <a:pos x="113" y="58"/>
                </a:cxn>
                <a:cxn ang="0">
                  <a:pos x="113" y="76"/>
                </a:cxn>
                <a:cxn ang="0">
                  <a:pos x="32" y="40"/>
                </a:cxn>
                <a:cxn ang="0">
                  <a:pos x="32" y="68"/>
                </a:cxn>
                <a:cxn ang="0">
                  <a:pos x="0" y="68"/>
                </a:cxn>
              </a:cxnLst>
              <a:rect l="0" t="0" r="r" b="b"/>
              <a:pathLst>
                <a:path w="174" h="143">
                  <a:moveTo>
                    <a:pt x="0" y="68"/>
                  </a:moveTo>
                  <a:lnTo>
                    <a:pt x="0" y="126"/>
                  </a:lnTo>
                  <a:lnTo>
                    <a:pt x="18" y="139"/>
                  </a:lnTo>
                  <a:lnTo>
                    <a:pt x="47" y="142"/>
                  </a:lnTo>
                  <a:lnTo>
                    <a:pt x="74" y="142"/>
                  </a:lnTo>
                  <a:lnTo>
                    <a:pt x="100" y="124"/>
                  </a:lnTo>
                  <a:lnTo>
                    <a:pt x="100" y="116"/>
                  </a:lnTo>
                  <a:lnTo>
                    <a:pt x="121" y="108"/>
                  </a:lnTo>
                  <a:lnTo>
                    <a:pt x="118" y="100"/>
                  </a:lnTo>
                  <a:lnTo>
                    <a:pt x="165" y="87"/>
                  </a:lnTo>
                  <a:lnTo>
                    <a:pt x="158" y="82"/>
                  </a:lnTo>
                  <a:lnTo>
                    <a:pt x="173" y="37"/>
                  </a:lnTo>
                  <a:lnTo>
                    <a:pt x="160" y="16"/>
                  </a:lnTo>
                  <a:lnTo>
                    <a:pt x="136" y="6"/>
                  </a:lnTo>
                  <a:lnTo>
                    <a:pt x="129" y="0"/>
                  </a:lnTo>
                  <a:lnTo>
                    <a:pt x="100" y="14"/>
                  </a:lnTo>
                  <a:lnTo>
                    <a:pt x="97" y="53"/>
                  </a:lnTo>
                  <a:lnTo>
                    <a:pt x="113" y="58"/>
                  </a:lnTo>
                  <a:lnTo>
                    <a:pt x="113" y="76"/>
                  </a:lnTo>
                  <a:lnTo>
                    <a:pt x="32" y="40"/>
                  </a:lnTo>
                  <a:lnTo>
                    <a:pt x="32" y="68"/>
                  </a:lnTo>
                  <a:lnTo>
                    <a:pt x="0" y="6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84" name="Freeform 784"/>
            <p:cNvSpPr/>
            <p:nvPr/>
          </p:nvSpPr>
          <p:spPr bwMode="auto">
            <a:xfrm>
              <a:off x="2801" y="2544"/>
              <a:ext cx="176" cy="169"/>
            </a:xfrm>
            <a:custGeom>
              <a:avLst/>
              <a:gdLst/>
              <a:ahLst/>
              <a:cxnLst>
                <a:cxn ang="0">
                  <a:pos x="0" y="103"/>
                </a:cxn>
                <a:cxn ang="0">
                  <a:pos x="11" y="94"/>
                </a:cxn>
                <a:cxn ang="0">
                  <a:pos x="18" y="108"/>
                </a:cxn>
                <a:cxn ang="0">
                  <a:pos x="37" y="108"/>
                </a:cxn>
                <a:cxn ang="0">
                  <a:pos x="52" y="100"/>
                </a:cxn>
                <a:cxn ang="0">
                  <a:pos x="52" y="39"/>
                </a:cxn>
                <a:cxn ang="0">
                  <a:pos x="63" y="52"/>
                </a:cxn>
                <a:cxn ang="0">
                  <a:pos x="63" y="71"/>
                </a:cxn>
                <a:cxn ang="0">
                  <a:pos x="84" y="71"/>
                </a:cxn>
                <a:cxn ang="0">
                  <a:pos x="102" y="50"/>
                </a:cxn>
                <a:cxn ang="0">
                  <a:pos x="134" y="50"/>
                </a:cxn>
                <a:cxn ang="0">
                  <a:pos x="189" y="0"/>
                </a:cxn>
                <a:cxn ang="0">
                  <a:pos x="223" y="5"/>
                </a:cxn>
                <a:cxn ang="0">
                  <a:pos x="228" y="55"/>
                </a:cxn>
                <a:cxn ang="0">
                  <a:pos x="212" y="68"/>
                </a:cxn>
                <a:cxn ang="0">
                  <a:pos x="223" y="79"/>
                </a:cxn>
                <a:cxn ang="0">
                  <a:pos x="228" y="71"/>
                </a:cxn>
                <a:cxn ang="0">
                  <a:pos x="239" y="71"/>
                </a:cxn>
                <a:cxn ang="0">
                  <a:pos x="233" y="100"/>
                </a:cxn>
                <a:cxn ang="0">
                  <a:pos x="199" y="144"/>
                </a:cxn>
                <a:cxn ang="0">
                  <a:pos x="157" y="181"/>
                </a:cxn>
                <a:cxn ang="0">
                  <a:pos x="123" y="191"/>
                </a:cxn>
                <a:cxn ang="0">
                  <a:pos x="28" y="197"/>
                </a:cxn>
                <a:cxn ang="0">
                  <a:pos x="21" y="170"/>
                </a:cxn>
                <a:cxn ang="0">
                  <a:pos x="26" y="155"/>
                </a:cxn>
                <a:cxn ang="0">
                  <a:pos x="0" y="103"/>
                </a:cxn>
              </a:cxnLst>
              <a:rect l="0" t="0" r="r" b="b"/>
              <a:pathLst>
                <a:path w="240" h="198">
                  <a:moveTo>
                    <a:pt x="0" y="103"/>
                  </a:moveTo>
                  <a:lnTo>
                    <a:pt x="11" y="94"/>
                  </a:lnTo>
                  <a:lnTo>
                    <a:pt x="18" y="108"/>
                  </a:lnTo>
                  <a:lnTo>
                    <a:pt x="37" y="108"/>
                  </a:lnTo>
                  <a:lnTo>
                    <a:pt x="52" y="100"/>
                  </a:lnTo>
                  <a:lnTo>
                    <a:pt x="52" y="39"/>
                  </a:lnTo>
                  <a:lnTo>
                    <a:pt x="63" y="52"/>
                  </a:lnTo>
                  <a:lnTo>
                    <a:pt x="63" y="71"/>
                  </a:lnTo>
                  <a:lnTo>
                    <a:pt x="84" y="71"/>
                  </a:lnTo>
                  <a:lnTo>
                    <a:pt x="102" y="50"/>
                  </a:lnTo>
                  <a:lnTo>
                    <a:pt x="134" y="50"/>
                  </a:lnTo>
                  <a:lnTo>
                    <a:pt x="189" y="0"/>
                  </a:lnTo>
                  <a:lnTo>
                    <a:pt x="223" y="5"/>
                  </a:lnTo>
                  <a:lnTo>
                    <a:pt x="228" y="55"/>
                  </a:lnTo>
                  <a:lnTo>
                    <a:pt x="212" y="68"/>
                  </a:lnTo>
                  <a:lnTo>
                    <a:pt x="223" y="79"/>
                  </a:lnTo>
                  <a:lnTo>
                    <a:pt x="228" y="71"/>
                  </a:lnTo>
                  <a:lnTo>
                    <a:pt x="239" y="71"/>
                  </a:lnTo>
                  <a:lnTo>
                    <a:pt x="233" y="100"/>
                  </a:lnTo>
                  <a:lnTo>
                    <a:pt x="199" y="144"/>
                  </a:lnTo>
                  <a:lnTo>
                    <a:pt x="157" y="181"/>
                  </a:lnTo>
                  <a:lnTo>
                    <a:pt x="123" y="191"/>
                  </a:lnTo>
                  <a:lnTo>
                    <a:pt x="28" y="197"/>
                  </a:lnTo>
                  <a:lnTo>
                    <a:pt x="21" y="170"/>
                  </a:lnTo>
                  <a:lnTo>
                    <a:pt x="26" y="155"/>
                  </a:lnTo>
                  <a:lnTo>
                    <a:pt x="0" y="103"/>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85" name="Freeform 785"/>
            <p:cNvSpPr/>
            <p:nvPr/>
          </p:nvSpPr>
          <p:spPr bwMode="auto">
            <a:xfrm>
              <a:off x="2917" y="2633"/>
              <a:ext cx="26" cy="31"/>
            </a:xfrm>
            <a:custGeom>
              <a:avLst/>
              <a:gdLst/>
              <a:ahLst/>
              <a:cxnLst>
                <a:cxn ang="0">
                  <a:pos x="0" y="15"/>
                </a:cxn>
                <a:cxn ang="0">
                  <a:pos x="13" y="34"/>
                </a:cxn>
                <a:cxn ang="0">
                  <a:pos x="34" y="15"/>
                </a:cxn>
                <a:cxn ang="0">
                  <a:pos x="24" y="0"/>
                </a:cxn>
                <a:cxn ang="0">
                  <a:pos x="0" y="15"/>
                </a:cxn>
              </a:cxnLst>
              <a:rect l="0" t="0" r="r" b="b"/>
              <a:pathLst>
                <a:path w="35" h="35">
                  <a:moveTo>
                    <a:pt x="0" y="15"/>
                  </a:moveTo>
                  <a:lnTo>
                    <a:pt x="13" y="34"/>
                  </a:lnTo>
                  <a:lnTo>
                    <a:pt x="34" y="15"/>
                  </a:lnTo>
                  <a:lnTo>
                    <a:pt x="24" y="0"/>
                  </a:lnTo>
                  <a:lnTo>
                    <a:pt x="0" y="1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86" name="Freeform 786"/>
            <p:cNvSpPr/>
            <p:nvPr/>
          </p:nvSpPr>
          <p:spPr bwMode="auto">
            <a:xfrm>
              <a:off x="1799" y="1236"/>
              <a:ext cx="10" cy="26"/>
            </a:xfrm>
            <a:custGeom>
              <a:avLst/>
              <a:gdLst/>
              <a:ahLst/>
              <a:cxnLst>
                <a:cxn ang="0">
                  <a:pos x="13" y="30"/>
                </a:cxn>
                <a:cxn ang="0">
                  <a:pos x="0" y="24"/>
                </a:cxn>
                <a:cxn ang="0">
                  <a:pos x="0" y="6"/>
                </a:cxn>
                <a:cxn ang="0">
                  <a:pos x="13" y="0"/>
                </a:cxn>
                <a:cxn ang="0">
                  <a:pos x="13" y="30"/>
                </a:cxn>
              </a:cxnLst>
              <a:rect l="0" t="0" r="r" b="b"/>
              <a:pathLst>
                <a:path w="14" h="31">
                  <a:moveTo>
                    <a:pt x="13" y="30"/>
                  </a:moveTo>
                  <a:lnTo>
                    <a:pt x="0" y="24"/>
                  </a:lnTo>
                  <a:lnTo>
                    <a:pt x="0" y="6"/>
                  </a:lnTo>
                  <a:lnTo>
                    <a:pt x="13" y="0"/>
                  </a:lnTo>
                  <a:lnTo>
                    <a:pt x="13" y="3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87" name="Freeform 787"/>
            <p:cNvSpPr/>
            <p:nvPr/>
          </p:nvSpPr>
          <p:spPr bwMode="auto">
            <a:xfrm>
              <a:off x="1535" y="1191"/>
              <a:ext cx="39" cy="36"/>
            </a:xfrm>
            <a:custGeom>
              <a:avLst/>
              <a:gdLst/>
              <a:ahLst/>
              <a:cxnLst>
                <a:cxn ang="0">
                  <a:pos x="51" y="21"/>
                </a:cxn>
                <a:cxn ang="0">
                  <a:pos x="48" y="26"/>
                </a:cxn>
                <a:cxn ang="0">
                  <a:pos x="29" y="23"/>
                </a:cxn>
                <a:cxn ang="0">
                  <a:pos x="32" y="29"/>
                </a:cxn>
                <a:cxn ang="0">
                  <a:pos x="29" y="29"/>
                </a:cxn>
                <a:cxn ang="0">
                  <a:pos x="40" y="34"/>
                </a:cxn>
                <a:cxn ang="0">
                  <a:pos x="34" y="34"/>
                </a:cxn>
                <a:cxn ang="0">
                  <a:pos x="40" y="37"/>
                </a:cxn>
                <a:cxn ang="0">
                  <a:pos x="9" y="42"/>
                </a:cxn>
                <a:cxn ang="0">
                  <a:pos x="6" y="34"/>
                </a:cxn>
                <a:cxn ang="0">
                  <a:pos x="17" y="26"/>
                </a:cxn>
                <a:cxn ang="0">
                  <a:pos x="3" y="23"/>
                </a:cxn>
                <a:cxn ang="0">
                  <a:pos x="0" y="8"/>
                </a:cxn>
                <a:cxn ang="0">
                  <a:pos x="22" y="0"/>
                </a:cxn>
                <a:cxn ang="0">
                  <a:pos x="29" y="13"/>
                </a:cxn>
                <a:cxn ang="0">
                  <a:pos x="51" y="21"/>
                </a:cxn>
              </a:cxnLst>
              <a:rect l="0" t="0" r="r" b="b"/>
              <a:pathLst>
                <a:path w="52" h="43">
                  <a:moveTo>
                    <a:pt x="51" y="21"/>
                  </a:moveTo>
                  <a:lnTo>
                    <a:pt x="48" y="26"/>
                  </a:lnTo>
                  <a:lnTo>
                    <a:pt x="29" y="23"/>
                  </a:lnTo>
                  <a:lnTo>
                    <a:pt x="32" y="29"/>
                  </a:lnTo>
                  <a:lnTo>
                    <a:pt x="29" y="29"/>
                  </a:lnTo>
                  <a:lnTo>
                    <a:pt x="40" y="34"/>
                  </a:lnTo>
                  <a:lnTo>
                    <a:pt x="34" y="34"/>
                  </a:lnTo>
                  <a:lnTo>
                    <a:pt x="40" y="37"/>
                  </a:lnTo>
                  <a:lnTo>
                    <a:pt x="9" y="42"/>
                  </a:lnTo>
                  <a:lnTo>
                    <a:pt x="6" y="34"/>
                  </a:lnTo>
                  <a:lnTo>
                    <a:pt x="17" y="26"/>
                  </a:lnTo>
                  <a:lnTo>
                    <a:pt x="3" y="23"/>
                  </a:lnTo>
                  <a:lnTo>
                    <a:pt x="0" y="8"/>
                  </a:lnTo>
                  <a:lnTo>
                    <a:pt x="22" y="0"/>
                  </a:lnTo>
                  <a:lnTo>
                    <a:pt x="29" y="13"/>
                  </a:lnTo>
                  <a:lnTo>
                    <a:pt x="51"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88" name="Freeform 788"/>
            <p:cNvSpPr/>
            <p:nvPr/>
          </p:nvSpPr>
          <p:spPr bwMode="auto">
            <a:xfrm>
              <a:off x="2020" y="1191"/>
              <a:ext cx="35" cy="25"/>
            </a:xfrm>
            <a:custGeom>
              <a:avLst/>
              <a:gdLst/>
              <a:ahLst/>
              <a:cxnLst>
                <a:cxn ang="0">
                  <a:pos x="5" y="18"/>
                </a:cxn>
                <a:cxn ang="0">
                  <a:pos x="0" y="8"/>
                </a:cxn>
                <a:cxn ang="0">
                  <a:pos x="0" y="3"/>
                </a:cxn>
                <a:cxn ang="0">
                  <a:pos x="8" y="0"/>
                </a:cxn>
                <a:cxn ang="0">
                  <a:pos x="39" y="16"/>
                </a:cxn>
                <a:cxn ang="0">
                  <a:pos x="47" y="29"/>
                </a:cxn>
                <a:cxn ang="0">
                  <a:pos x="39" y="29"/>
                </a:cxn>
                <a:cxn ang="0">
                  <a:pos x="39" y="26"/>
                </a:cxn>
                <a:cxn ang="0">
                  <a:pos x="31" y="26"/>
                </a:cxn>
                <a:cxn ang="0">
                  <a:pos x="23" y="29"/>
                </a:cxn>
                <a:cxn ang="0">
                  <a:pos x="18" y="29"/>
                </a:cxn>
                <a:cxn ang="0">
                  <a:pos x="15" y="21"/>
                </a:cxn>
                <a:cxn ang="0">
                  <a:pos x="5" y="18"/>
                </a:cxn>
              </a:cxnLst>
              <a:rect l="0" t="0" r="r" b="b"/>
              <a:pathLst>
                <a:path w="48" h="30">
                  <a:moveTo>
                    <a:pt x="5" y="18"/>
                  </a:moveTo>
                  <a:lnTo>
                    <a:pt x="0" y="8"/>
                  </a:lnTo>
                  <a:lnTo>
                    <a:pt x="0" y="3"/>
                  </a:lnTo>
                  <a:lnTo>
                    <a:pt x="8" y="0"/>
                  </a:lnTo>
                  <a:lnTo>
                    <a:pt x="39" y="16"/>
                  </a:lnTo>
                  <a:lnTo>
                    <a:pt x="47" y="29"/>
                  </a:lnTo>
                  <a:lnTo>
                    <a:pt x="39" y="29"/>
                  </a:lnTo>
                  <a:lnTo>
                    <a:pt x="39" y="26"/>
                  </a:lnTo>
                  <a:lnTo>
                    <a:pt x="31" y="26"/>
                  </a:lnTo>
                  <a:lnTo>
                    <a:pt x="23" y="29"/>
                  </a:lnTo>
                  <a:lnTo>
                    <a:pt x="18" y="29"/>
                  </a:lnTo>
                  <a:lnTo>
                    <a:pt x="15" y="21"/>
                  </a:lnTo>
                  <a:lnTo>
                    <a:pt x="5" y="18"/>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89" name="Freeform 789"/>
            <p:cNvSpPr/>
            <p:nvPr/>
          </p:nvSpPr>
          <p:spPr bwMode="auto">
            <a:xfrm>
              <a:off x="3194" y="1687"/>
              <a:ext cx="156" cy="114"/>
            </a:xfrm>
            <a:custGeom>
              <a:avLst/>
              <a:gdLst/>
              <a:ahLst/>
              <a:cxnLst>
                <a:cxn ang="0">
                  <a:pos x="0" y="13"/>
                </a:cxn>
                <a:cxn ang="0">
                  <a:pos x="3" y="29"/>
                </a:cxn>
                <a:cxn ang="0">
                  <a:pos x="13" y="16"/>
                </a:cxn>
                <a:cxn ang="0">
                  <a:pos x="32" y="32"/>
                </a:cxn>
                <a:cxn ang="0">
                  <a:pos x="24" y="39"/>
                </a:cxn>
                <a:cxn ang="0">
                  <a:pos x="6" y="32"/>
                </a:cxn>
                <a:cxn ang="0">
                  <a:pos x="3" y="52"/>
                </a:cxn>
                <a:cxn ang="0">
                  <a:pos x="18" y="55"/>
                </a:cxn>
                <a:cxn ang="0">
                  <a:pos x="11" y="63"/>
                </a:cxn>
                <a:cxn ang="0">
                  <a:pos x="21" y="68"/>
                </a:cxn>
                <a:cxn ang="0">
                  <a:pos x="18" y="94"/>
                </a:cxn>
                <a:cxn ang="0">
                  <a:pos x="63" y="79"/>
                </a:cxn>
                <a:cxn ang="0">
                  <a:pos x="126" y="108"/>
                </a:cxn>
                <a:cxn ang="0">
                  <a:pos x="129" y="123"/>
                </a:cxn>
                <a:cxn ang="0">
                  <a:pos x="150" y="133"/>
                </a:cxn>
                <a:cxn ang="0">
                  <a:pos x="181" y="99"/>
                </a:cxn>
                <a:cxn ang="0">
                  <a:pos x="210" y="99"/>
                </a:cxn>
                <a:cxn ang="0">
                  <a:pos x="210" y="89"/>
                </a:cxn>
                <a:cxn ang="0">
                  <a:pos x="184" y="81"/>
                </a:cxn>
                <a:cxn ang="0">
                  <a:pos x="150" y="60"/>
                </a:cxn>
                <a:cxn ang="0">
                  <a:pos x="134" y="26"/>
                </a:cxn>
                <a:cxn ang="0">
                  <a:pos x="124" y="23"/>
                </a:cxn>
                <a:cxn ang="0">
                  <a:pos x="108" y="32"/>
                </a:cxn>
                <a:cxn ang="0">
                  <a:pos x="105" y="10"/>
                </a:cxn>
                <a:cxn ang="0">
                  <a:pos x="89" y="0"/>
                </a:cxn>
                <a:cxn ang="0">
                  <a:pos x="66" y="13"/>
                </a:cxn>
                <a:cxn ang="0">
                  <a:pos x="66" y="21"/>
                </a:cxn>
                <a:cxn ang="0">
                  <a:pos x="55" y="23"/>
                </a:cxn>
                <a:cxn ang="0">
                  <a:pos x="48" y="21"/>
                </a:cxn>
                <a:cxn ang="0">
                  <a:pos x="32" y="5"/>
                </a:cxn>
              </a:cxnLst>
              <a:rect l="0" t="0" r="r" b="b"/>
              <a:pathLst>
                <a:path w="211" h="134">
                  <a:moveTo>
                    <a:pt x="0" y="13"/>
                  </a:moveTo>
                  <a:lnTo>
                    <a:pt x="3" y="29"/>
                  </a:lnTo>
                  <a:lnTo>
                    <a:pt x="13" y="16"/>
                  </a:lnTo>
                  <a:lnTo>
                    <a:pt x="32" y="32"/>
                  </a:lnTo>
                  <a:lnTo>
                    <a:pt x="24" y="39"/>
                  </a:lnTo>
                  <a:lnTo>
                    <a:pt x="6" y="32"/>
                  </a:lnTo>
                  <a:lnTo>
                    <a:pt x="3" y="52"/>
                  </a:lnTo>
                  <a:lnTo>
                    <a:pt x="18" y="55"/>
                  </a:lnTo>
                  <a:lnTo>
                    <a:pt x="11" y="63"/>
                  </a:lnTo>
                  <a:lnTo>
                    <a:pt x="21" y="68"/>
                  </a:lnTo>
                  <a:lnTo>
                    <a:pt x="18" y="94"/>
                  </a:lnTo>
                  <a:lnTo>
                    <a:pt x="63" y="79"/>
                  </a:lnTo>
                  <a:lnTo>
                    <a:pt x="126" y="108"/>
                  </a:lnTo>
                  <a:lnTo>
                    <a:pt x="129" y="123"/>
                  </a:lnTo>
                  <a:lnTo>
                    <a:pt x="150" y="133"/>
                  </a:lnTo>
                  <a:lnTo>
                    <a:pt x="181" y="99"/>
                  </a:lnTo>
                  <a:lnTo>
                    <a:pt x="210" y="99"/>
                  </a:lnTo>
                  <a:lnTo>
                    <a:pt x="210" y="89"/>
                  </a:lnTo>
                  <a:lnTo>
                    <a:pt x="184" y="81"/>
                  </a:lnTo>
                  <a:lnTo>
                    <a:pt x="150" y="60"/>
                  </a:lnTo>
                  <a:lnTo>
                    <a:pt x="134" y="26"/>
                  </a:lnTo>
                  <a:lnTo>
                    <a:pt x="124" y="23"/>
                  </a:lnTo>
                  <a:lnTo>
                    <a:pt x="108" y="32"/>
                  </a:lnTo>
                  <a:lnTo>
                    <a:pt x="105" y="10"/>
                  </a:lnTo>
                  <a:lnTo>
                    <a:pt x="89" y="0"/>
                  </a:lnTo>
                  <a:lnTo>
                    <a:pt x="66" y="13"/>
                  </a:lnTo>
                  <a:lnTo>
                    <a:pt x="66" y="21"/>
                  </a:lnTo>
                  <a:lnTo>
                    <a:pt x="55" y="23"/>
                  </a:lnTo>
                  <a:lnTo>
                    <a:pt x="48" y="21"/>
                  </a:lnTo>
                  <a:lnTo>
                    <a:pt x="32" y="5"/>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90" name="Freeform 790"/>
            <p:cNvSpPr/>
            <p:nvPr/>
          </p:nvSpPr>
          <p:spPr bwMode="auto">
            <a:xfrm>
              <a:off x="3353" y="1712"/>
              <a:ext cx="83" cy="68"/>
            </a:xfrm>
            <a:custGeom>
              <a:avLst/>
              <a:gdLst/>
              <a:ahLst/>
              <a:cxnLst>
                <a:cxn ang="0">
                  <a:pos x="0" y="13"/>
                </a:cxn>
                <a:cxn ang="0">
                  <a:pos x="3" y="31"/>
                </a:cxn>
                <a:cxn ang="0">
                  <a:pos x="14" y="28"/>
                </a:cxn>
                <a:cxn ang="0">
                  <a:pos x="19" y="42"/>
                </a:cxn>
                <a:cxn ang="0">
                  <a:pos x="14" y="70"/>
                </a:cxn>
                <a:cxn ang="0">
                  <a:pos x="32" y="70"/>
                </a:cxn>
                <a:cxn ang="0">
                  <a:pos x="56" y="47"/>
                </a:cxn>
                <a:cxn ang="0">
                  <a:pos x="66" y="79"/>
                </a:cxn>
                <a:cxn ang="0">
                  <a:pos x="92" y="65"/>
                </a:cxn>
                <a:cxn ang="0">
                  <a:pos x="110" y="70"/>
                </a:cxn>
                <a:cxn ang="0">
                  <a:pos x="110" y="50"/>
                </a:cxn>
                <a:cxn ang="0">
                  <a:pos x="95" y="42"/>
                </a:cxn>
                <a:cxn ang="0">
                  <a:pos x="100" y="23"/>
                </a:cxn>
                <a:cxn ang="0">
                  <a:pos x="84" y="39"/>
                </a:cxn>
                <a:cxn ang="0">
                  <a:pos x="76" y="26"/>
                </a:cxn>
                <a:cxn ang="0">
                  <a:pos x="66" y="26"/>
                </a:cxn>
                <a:cxn ang="0">
                  <a:pos x="53" y="34"/>
                </a:cxn>
                <a:cxn ang="0">
                  <a:pos x="39" y="28"/>
                </a:cxn>
                <a:cxn ang="0">
                  <a:pos x="34" y="21"/>
                </a:cxn>
                <a:cxn ang="0">
                  <a:pos x="42" y="18"/>
                </a:cxn>
                <a:cxn ang="0">
                  <a:pos x="61" y="18"/>
                </a:cxn>
                <a:cxn ang="0">
                  <a:pos x="68" y="8"/>
                </a:cxn>
                <a:cxn ang="0">
                  <a:pos x="63" y="3"/>
                </a:cxn>
                <a:cxn ang="0">
                  <a:pos x="39" y="0"/>
                </a:cxn>
                <a:cxn ang="0">
                  <a:pos x="21" y="21"/>
                </a:cxn>
                <a:cxn ang="0">
                  <a:pos x="14" y="21"/>
                </a:cxn>
              </a:cxnLst>
              <a:rect l="0" t="0" r="r" b="b"/>
              <a:pathLst>
                <a:path w="111" h="80">
                  <a:moveTo>
                    <a:pt x="0" y="13"/>
                  </a:moveTo>
                  <a:lnTo>
                    <a:pt x="3" y="31"/>
                  </a:lnTo>
                  <a:lnTo>
                    <a:pt x="14" y="28"/>
                  </a:lnTo>
                  <a:lnTo>
                    <a:pt x="19" y="42"/>
                  </a:lnTo>
                  <a:lnTo>
                    <a:pt x="14" y="70"/>
                  </a:lnTo>
                  <a:lnTo>
                    <a:pt x="32" y="70"/>
                  </a:lnTo>
                  <a:lnTo>
                    <a:pt x="56" y="47"/>
                  </a:lnTo>
                  <a:lnTo>
                    <a:pt x="66" y="79"/>
                  </a:lnTo>
                  <a:lnTo>
                    <a:pt x="92" y="65"/>
                  </a:lnTo>
                  <a:lnTo>
                    <a:pt x="110" y="70"/>
                  </a:lnTo>
                  <a:lnTo>
                    <a:pt x="110" y="50"/>
                  </a:lnTo>
                  <a:lnTo>
                    <a:pt x="95" y="42"/>
                  </a:lnTo>
                  <a:lnTo>
                    <a:pt x="100" y="23"/>
                  </a:lnTo>
                  <a:lnTo>
                    <a:pt x="84" y="39"/>
                  </a:lnTo>
                  <a:lnTo>
                    <a:pt x="76" y="26"/>
                  </a:lnTo>
                  <a:lnTo>
                    <a:pt x="66" y="26"/>
                  </a:lnTo>
                  <a:lnTo>
                    <a:pt x="53" y="34"/>
                  </a:lnTo>
                  <a:lnTo>
                    <a:pt x="39" y="28"/>
                  </a:lnTo>
                  <a:lnTo>
                    <a:pt x="34" y="21"/>
                  </a:lnTo>
                  <a:lnTo>
                    <a:pt x="42" y="18"/>
                  </a:lnTo>
                  <a:lnTo>
                    <a:pt x="61" y="18"/>
                  </a:lnTo>
                  <a:lnTo>
                    <a:pt x="68" y="8"/>
                  </a:lnTo>
                  <a:lnTo>
                    <a:pt x="63" y="3"/>
                  </a:lnTo>
                  <a:lnTo>
                    <a:pt x="39" y="0"/>
                  </a:lnTo>
                  <a:lnTo>
                    <a:pt x="21" y="21"/>
                  </a:lnTo>
                  <a:lnTo>
                    <a:pt x="14" y="2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1" name="Freeform 791"/>
            <p:cNvSpPr/>
            <p:nvPr/>
          </p:nvSpPr>
          <p:spPr bwMode="auto">
            <a:xfrm>
              <a:off x="3379" y="1683"/>
              <a:ext cx="115" cy="63"/>
            </a:xfrm>
            <a:custGeom>
              <a:avLst/>
              <a:gdLst/>
              <a:ahLst/>
              <a:cxnLst>
                <a:cxn ang="0">
                  <a:pos x="155" y="21"/>
                </a:cxn>
                <a:cxn ang="0">
                  <a:pos x="142" y="3"/>
                </a:cxn>
                <a:cxn ang="0">
                  <a:pos x="105" y="0"/>
                </a:cxn>
                <a:cxn ang="0">
                  <a:pos x="66" y="5"/>
                </a:cxn>
                <a:cxn ang="0">
                  <a:pos x="34" y="5"/>
                </a:cxn>
                <a:cxn ang="0">
                  <a:pos x="37" y="10"/>
                </a:cxn>
                <a:cxn ang="0">
                  <a:pos x="24" y="23"/>
                </a:cxn>
                <a:cxn ang="0">
                  <a:pos x="34" y="31"/>
                </a:cxn>
                <a:cxn ang="0">
                  <a:pos x="47" y="26"/>
                </a:cxn>
                <a:cxn ang="0">
                  <a:pos x="63" y="42"/>
                </a:cxn>
                <a:cxn ang="0">
                  <a:pos x="56" y="47"/>
                </a:cxn>
                <a:cxn ang="0">
                  <a:pos x="53" y="42"/>
                </a:cxn>
                <a:cxn ang="0">
                  <a:pos x="27" y="52"/>
                </a:cxn>
                <a:cxn ang="0">
                  <a:pos x="8" y="52"/>
                </a:cxn>
                <a:cxn ang="0">
                  <a:pos x="0" y="55"/>
                </a:cxn>
                <a:cxn ang="0">
                  <a:pos x="5" y="62"/>
                </a:cxn>
                <a:cxn ang="0">
                  <a:pos x="19" y="68"/>
                </a:cxn>
                <a:cxn ang="0">
                  <a:pos x="32" y="60"/>
                </a:cxn>
                <a:cxn ang="0">
                  <a:pos x="42" y="60"/>
                </a:cxn>
                <a:cxn ang="0">
                  <a:pos x="50" y="73"/>
                </a:cxn>
                <a:cxn ang="0">
                  <a:pos x="66" y="57"/>
                </a:cxn>
                <a:cxn ang="0">
                  <a:pos x="100" y="52"/>
                </a:cxn>
              </a:cxnLst>
              <a:rect l="0" t="0" r="r" b="b"/>
              <a:pathLst>
                <a:path w="156" h="74">
                  <a:moveTo>
                    <a:pt x="155" y="21"/>
                  </a:moveTo>
                  <a:lnTo>
                    <a:pt x="142" y="3"/>
                  </a:lnTo>
                  <a:lnTo>
                    <a:pt x="105" y="0"/>
                  </a:lnTo>
                  <a:lnTo>
                    <a:pt x="66" y="5"/>
                  </a:lnTo>
                  <a:lnTo>
                    <a:pt x="34" y="5"/>
                  </a:lnTo>
                  <a:lnTo>
                    <a:pt x="37" y="10"/>
                  </a:lnTo>
                  <a:lnTo>
                    <a:pt x="24" y="23"/>
                  </a:lnTo>
                  <a:lnTo>
                    <a:pt x="34" y="31"/>
                  </a:lnTo>
                  <a:lnTo>
                    <a:pt x="47" y="26"/>
                  </a:lnTo>
                  <a:lnTo>
                    <a:pt x="63" y="42"/>
                  </a:lnTo>
                  <a:lnTo>
                    <a:pt x="56" y="47"/>
                  </a:lnTo>
                  <a:lnTo>
                    <a:pt x="53" y="42"/>
                  </a:lnTo>
                  <a:lnTo>
                    <a:pt x="27" y="52"/>
                  </a:lnTo>
                  <a:lnTo>
                    <a:pt x="8" y="52"/>
                  </a:lnTo>
                  <a:lnTo>
                    <a:pt x="0" y="55"/>
                  </a:lnTo>
                  <a:lnTo>
                    <a:pt x="5" y="62"/>
                  </a:lnTo>
                  <a:lnTo>
                    <a:pt x="19" y="68"/>
                  </a:lnTo>
                  <a:lnTo>
                    <a:pt x="32" y="60"/>
                  </a:lnTo>
                  <a:lnTo>
                    <a:pt x="42" y="60"/>
                  </a:lnTo>
                  <a:lnTo>
                    <a:pt x="50" y="73"/>
                  </a:lnTo>
                  <a:lnTo>
                    <a:pt x="66" y="57"/>
                  </a:lnTo>
                  <a:lnTo>
                    <a:pt x="100" y="52"/>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2" name="Freeform 792"/>
            <p:cNvSpPr/>
            <p:nvPr/>
          </p:nvSpPr>
          <p:spPr bwMode="auto">
            <a:xfrm>
              <a:off x="3142" y="1497"/>
              <a:ext cx="436" cy="214"/>
            </a:xfrm>
            <a:custGeom>
              <a:avLst/>
              <a:gdLst/>
              <a:ahLst/>
              <a:cxnLst>
                <a:cxn ang="0">
                  <a:pos x="18" y="134"/>
                </a:cxn>
                <a:cxn ang="0">
                  <a:pos x="70" y="145"/>
                </a:cxn>
                <a:cxn ang="0">
                  <a:pos x="65" y="179"/>
                </a:cxn>
                <a:cxn ang="0">
                  <a:pos x="52" y="194"/>
                </a:cxn>
                <a:cxn ang="0">
                  <a:pos x="49" y="218"/>
                </a:cxn>
                <a:cxn ang="0">
                  <a:pos x="70" y="236"/>
                </a:cxn>
                <a:cxn ang="0">
                  <a:pos x="118" y="244"/>
                </a:cxn>
                <a:cxn ang="0">
                  <a:pos x="136" y="184"/>
                </a:cxn>
                <a:cxn ang="0">
                  <a:pos x="165" y="168"/>
                </a:cxn>
                <a:cxn ang="0">
                  <a:pos x="183" y="155"/>
                </a:cxn>
                <a:cxn ang="0">
                  <a:pos x="220" y="157"/>
                </a:cxn>
                <a:cxn ang="0">
                  <a:pos x="209" y="186"/>
                </a:cxn>
                <a:cxn ang="0">
                  <a:pos x="214" y="204"/>
                </a:cxn>
                <a:cxn ang="0">
                  <a:pos x="270" y="218"/>
                </a:cxn>
                <a:cxn ang="0">
                  <a:pos x="304" y="249"/>
                </a:cxn>
                <a:cxn ang="0">
                  <a:pos x="353" y="223"/>
                </a:cxn>
                <a:cxn ang="0">
                  <a:pos x="424" y="218"/>
                </a:cxn>
                <a:cxn ang="0">
                  <a:pos x="474" y="239"/>
                </a:cxn>
                <a:cxn ang="0">
                  <a:pos x="471" y="189"/>
                </a:cxn>
                <a:cxn ang="0">
                  <a:pos x="516" y="145"/>
                </a:cxn>
                <a:cxn ang="0">
                  <a:pos x="558" y="123"/>
                </a:cxn>
                <a:cxn ang="0">
                  <a:pos x="553" y="92"/>
                </a:cxn>
                <a:cxn ang="0">
                  <a:pos x="532" y="89"/>
                </a:cxn>
                <a:cxn ang="0">
                  <a:pos x="476" y="74"/>
                </a:cxn>
                <a:cxn ang="0">
                  <a:pos x="456" y="71"/>
                </a:cxn>
                <a:cxn ang="0">
                  <a:pos x="403" y="16"/>
                </a:cxn>
                <a:cxn ang="0">
                  <a:pos x="338" y="32"/>
                </a:cxn>
                <a:cxn ang="0">
                  <a:pos x="314" y="0"/>
                </a:cxn>
                <a:cxn ang="0">
                  <a:pos x="220" y="24"/>
                </a:cxn>
                <a:cxn ang="0">
                  <a:pos x="196" y="71"/>
                </a:cxn>
                <a:cxn ang="0">
                  <a:pos x="206" y="94"/>
                </a:cxn>
                <a:cxn ang="0">
                  <a:pos x="130" y="92"/>
                </a:cxn>
                <a:cxn ang="0">
                  <a:pos x="65" y="66"/>
                </a:cxn>
                <a:cxn ang="0">
                  <a:pos x="31" y="71"/>
                </a:cxn>
                <a:cxn ang="0">
                  <a:pos x="18" y="97"/>
                </a:cxn>
              </a:cxnLst>
              <a:rect l="0" t="0" r="r" b="b"/>
              <a:pathLst>
                <a:path w="588" h="250">
                  <a:moveTo>
                    <a:pt x="0" y="108"/>
                  </a:moveTo>
                  <a:lnTo>
                    <a:pt x="18" y="134"/>
                  </a:lnTo>
                  <a:lnTo>
                    <a:pt x="10" y="157"/>
                  </a:lnTo>
                  <a:lnTo>
                    <a:pt x="70" y="145"/>
                  </a:lnTo>
                  <a:lnTo>
                    <a:pt x="102" y="181"/>
                  </a:lnTo>
                  <a:lnTo>
                    <a:pt x="65" y="179"/>
                  </a:lnTo>
                  <a:lnTo>
                    <a:pt x="52" y="181"/>
                  </a:lnTo>
                  <a:lnTo>
                    <a:pt x="52" y="194"/>
                  </a:lnTo>
                  <a:lnTo>
                    <a:pt x="34" y="194"/>
                  </a:lnTo>
                  <a:lnTo>
                    <a:pt x="49" y="218"/>
                  </a:lnTo>
                  <a:lnTo>
                    <a:pt x="70" y="223"/>
                  </a:lnTo>
                  <a:lnTo>
                    <a:pt x="70" y="236"/>
                  </a:lnTo>
                  <a:lnTo>
                    <a:pt x="102" y="228"/>
                  </a:lnTo>
                  <a:lnTo>
                    <a:pt x="118" y="244"/>
                  </a:lnTo>
                  <a:lnTo>
                    <a:pt x="125" y="246"/>
                  </a:lnTo>
                  <a:lnTo>
                    <a:pt x="136" y="184"/>
                  </a:lnTo>
                  <a:lnTo>
                    <a:pt x="162" y="176"/>
                  </a:lnTo>
                  <a:lnTo>
                    <a:pt x="165" y="168"/>
                  </a:lnTo>
                  <a:lnTo>
                    <a:pt x="172" y="160"/>
                  </a:lnTo>
                  <a:lnTo>
                    <a:pt x="183" y="155"/>
                  </a:lnTo>
                  <a:lnTo>
                    <a:pt x="196" y="152"/>
                  </a:lnTo>
                  <a:lnTo>
                    <a:pt x="220" y="157"/>
                  </a:lnTo>
                  <a:lnTo>
                    <a:pt x="204" y="165"/>
                  </a:lnTo>
                  <a:lnTo>
                    <a:pt x="209" y="186"/>
                  </a:lnTo>
                  <a:lnTo>
                    <a:pt x="201" y="194"/>
                  </a:lnTo>
                  <a:lnTo>
                    <a:pt x="214" y="204"/>
                  </a:lnTo>
                  <a:lnTo>
                    <a:pt x="251" y="197"/>
                  </a:lnTo>
                  <a:lnTo>
                    <a:pt x="270" y="218"/>
                  </a:lnTo>
                  <a:lnTo>
                    <a:pt x="277" y="244"/>
                  </a:lnTo>
                  <a:lnTo>
                    <a:pt x="304" y="249"/>
                  </a:lnTo>
                  <a:lnTo>
                    <a:pt x="338" y="226"/>
                  </a:lnTo>
                  <a:lnTo>
                    <a:pt x="353" y="223"/>
                  </a:lnTo>
                  <a:lnTo>
                    <a:pt x="385" y="223"/>
                  </a:lnTo>
                  <a:lnTo>
                    <a:pt x="424" y="218"/>
                  </a:lnTo>
                  <a:lnTo>
                    <a:pt x="461" y="221"/>
                  </a:lnTo>
                  <a:lnTo>
                    <a:pt x="474" y="239"/>
                  </a:lnTo>
                  <a:lnTo>
                    <a:pt x="482" y="215"/>
                  </a:lnTo>
                  <a:lnTo>
                    <a:pt x="471" y="189"/>
                  </a:lnTo>
                  <a:lnTo>
                    <a:pt x="508" y="181"/>
                  </a:lnTo>
                  <a:lnTo>
                    <a:pt x="516" y="145"/>
                  </a:lnTo>
                  <a:lnTo>
                    <a:pt x="555" y="150"/>
                  </a:lnTo>
                  <a:lnTo>
                    <a:pt x="558" y="123"/>
                  </a:lnTo>
                  <a:lnTo>
                    <a:pt x="587" y="113"/>
                  </a:lnTo>
                  <a:lnTo>
                    <a:pt x="553" y="92"/>
                  </a:lnTo>
                  <a:lnTo>
                    <a:pt x="553" y="79"/>
                  </a:lnTo>
                  <a:lnTo>
                    <a:pt x="532" y="89"/>
                  </a:lnTo>
                  <a:lnTo>
                    <a:pt x="500" y="69"/>
                  </a:lnTo>
                  <a:lnTo>
                    <a:pt x="476" y="74"/>
                  </a:lnTo>
                  <a:lnTo>
                    <a:pt x="464" y="60"/>
                  </a:lnTo>
                  <a:lnTo>
                    <a:pt x="456" y="71"/>
                  </a:lnTo>
                  <a:lnTo>
                    <a:pt x="403" y="24"/>
                  </a:lnTo>
                  <a:lnTo>
                    <a:pt x="403" y="16"/>
                  </a:lnTo>
                  <a:lnTo>
                    <a:pt x="366" y="39"/>
                  </a:lnTo>
                  <a:lnTo>
                    <a:pt x="338" y="32"/>
                  </a:lnTo>
                  <a:lnTo>
                    <a:pt x="332" y="5"/>
                  </a:lnTo>
                  <a:lnTo>
                    <a:pt x="314" y="0"/>
                  </a:lnTo>
                  <a:lnTo>
                    <a:pt x="301" y="16"/>
                  </a:lnTo>
                  <a:lnTo>
                    <a:pt x="220" y="24"/>
                  </a:lnTo>
                  <a:lnTo>
                    <a:pt x="212" y="60"/>
                  </a:lnTo>
                  <a:lnTo>
                    <a:pt x="196" y="71"/>
                  </a:lnTo>
                  <a:lnTo>
                    <a:pt x="214" y="81"/>
                  </a:lnTo>
                  <a:lnTo>
                    <a:pt x="206" y="94"/>
                  </a:lnTo>
                  <a:lnTo>
                    <a:pt x="162" y="79"/>
                  </a:lnTo>
                  <a:lnTo>
                    <a:pt x="130" y="92"/>
                  </a:lnTo>
                  <a:lnTo>
                    <a:pt x="118" y="69"/>
                  </a:lnTo>
                  <a:lnTo>
                    <a:pt x="65" y="66"/>
                  </a:lnTo>
                  <a:lnTo>
                    <a:pt x="36" y="92"/>
                  </a:lnTo>
                  <a:lnTo>
                    <a:pt x="31" y="71"/>
                  </a:lnTo>
                  <a:lnTo>
                    <a:pt x="20" y="76"/>
                  </a:lnTo>
                  <a:lnTo>
                    <a:pt x="18" y="97"/>
                  </a:lnTo>
                  <a:lnTo>
                    <a:pt x="0" y="10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3" name="Freeform 793"/>
            <p:cNvSpPr/>
            <p:nvPr/>
          </p:nvSpPr>
          <p:spPr bwMode="auto">
            <a:xfrm>
              <a:off x="3235" y="1647"/>
              <a:ext cx="191" cy="125"/>
            </a:xfrm>
            <a:custGeom>
              <a:avLst/>
              <a:gdLst/>
              <a:ahLst/>
              <a:cxnLst>
                <a:cxn ang="0">
                  <a:pos x="0" y="70"/>
                </a:cxn>
                <a:cxn ang="0">
                  <a:pos x="11" y="68"/>
                </a:cxn>
                <a:cxn ang="0">
                  <a:pos x="11" y="60"/>
                </a:cxn>
                <a:cxn ang="0">
                  <a:pos x="34" y="47"/>
                </a:cxn>
                <a:cxn ang="0">
                  <a:pos x="50" y="57"/>
                </a:cxn>
                <a:cxn ang="0">
                  <a:pos x="53" y="79"/>
                </a:cxn>
                <a:cxn ang="0">
                  <a:pos x="69" y="70"/>
                </a:cxn>
                <a:cxn ang="0">
                  <a:pos x="79" y="73"/>
                </a:cxn>
                <a:cxn ang="0">
                  <a:pos x="95" y="107"/>
                </a:cxn>
                <a:cxn ang="0">
                  <a:pos x="129" y="128"/>
                </a:cxn>
                <a:cxn ang="0">
                  <a:pos x="155" y="136"/>
                </a:cxn>
                <a:cxn ang="0">
                  <a:pos x="155" y="146"/>
                </a:cxn>
                <a:cxn ang="0">
                  <a:pos x="174" y="146"/>
                </a:cxn>
                <a:cxn ang="0">
                  <a:pos x="179" y="118"/>
                </a:cxn>
                <a:cxn ang="0">
                  <a:pos x="174" y="104"/>
                </a:cxn>
                <a:cxn ang="0">
                  <a:pos x="163" y="107"/>
                </a:cxn>
                <a:cxn ang="0">
                  <a:pos x="160" y="89"/>
                </a:cxn>
                <a:cxn ang="0">
                  <a:pos x="174" y="97"/>
                </a:cxn>
                <a:cxn ang="0">
                  <a:pos x="181" y="97"/>
                </a:cxn>
                <a:cxn ang="0">
                  <a:pos x="199" y="76"/>
                </a:cxn>
                <a:cxn ang="0">
                  <a:pos x="223" y="79"/>
                </a:cxn>
                <a:cxn ang="0">
                  <a:pos x="228" y="84"/>
                </a:cxn>
                <a:cxn ang="0">
                  <a:pos x="221" y="94"/>
                </a:cxn>
                <a:cxn ang="0">
                  <a:pos x="247" y="84"/>
                </a:cxn>
                <a:cxn ang="0">
                  <a:pos x="250" y="89"/>
                </a:cxn>
                <a:cxn ang="0">
                  <a:pos x="257" y="84"/>
                </a:cxn>
                <a:cxn ang="0">
                  <a:pos x="241" y="68"/>
                </a:cxn>
                <a:cxn ang="0">
                  <a:pos x="228" y="73"/>
                </a:cxn>
                <a:cxn ang="0">
                  <a:pos x="218" y="65"/>
                </a:cxn>
                <a:cxn ang="0">
                  <a:pos x="231" y="52"/>
                </a:cxn>
                <a:cxn ang="0">
                  <a:pos x="228" y="47"/>
                </a:cxn>
                <a:cxn ang="0">
                  <a:pos x="213" y="50"/>
                </a:cxn>
                <a:cxn ang="0">
                  <a:pos x="179" y="73"/>
                </a:cxn>
                <a:cxn ang="0">
                  <a:pos x="152" y="68"/>
                </a:cxn>
                <a:cxn ang="0">
                  <a:pos x="145" y="42"/>
                </a:cxn>
                <a:cxn ang="0">
                  <a:pos x="126" y="21"/>
                </a:cxn>
                <a:cxn ang="0">
                  <a:pos x="89" y="28"/>
                </a:cxn>
                <a:cxn ang="0">
                  <a:pos x="76" y="18"/>
                </a:cxn>
                <a:cxn ang="0">
                  <a:pos x="74" y="23"/>
                </a:cxn>
                <a:cxn ang="0">
                  <a:pos x="66" y="28"/>
                </a:cxn>
                <a:cxn ang="0">
                  <a:pos x="58" y="28"/>
                </a:cxn>
                <a:cxn ang="0">
                  <a:pos x="47" y="23"/>
                </a:cxn>
                <a:cxn ang="0">
                  <a:pos x="40" y="31"/>
                </a:cxn>
                <a:cxn ang="0">
                  <a:pos x="40" y="23"/>
                </a:cxn>
                <a:cxn ang="0">
                  <a:pos x="32" y="21"/>
                </a:cxn>
                <a:cxn ang="0">
                  <a:pos x="32" y="13"/>
                </a:cxn>
                <a:cxn ang="0">
                  <a:pos x="37" y="0"/>
                </a:cxn>
                <a:cxn ang="0">
                  <a:pos x="11" y="8"/>
                </a:cxn>
              </a:cxnLst>
              <a:rect l="0" t="0" r="r" b="b"/>
              <a:pathLst>
                <a:path w="258" h="147">
                  <a:moveTo>
                    <a:pt x="0" y="70"/>
                  </a:moveTo>
                  <a:lnTo>
                    <a:pt x="11" y="68"/>
                  </a:lnTo>
                  <a:lnTo>
                    <a:pt x="11" y="60"/>
                  </a:lnTo>
                  <a:lnTo>
                    <a:pt x="34" y="47"/>
                  </a:lnTo>
                  <a:lnTo>
                    <a:pt x="50" y="57"/>
                  </a:lnTo>
                  <a:lnTo>
                    <a:pt x="53" y="79"/>
                  </a:lnTo>
                  <a:lnTo>
                    <a:pt x="69" y="70"/>
                  </a:lnTo>
                  <a:lnTo>
                    <a:pt x="79" y="73"/>
                  </a:lnTo>
                  <a:lnTo>
                    <a:pt x="95" y="107"/>
                  </a:lnTo>
                  <a:lnTo>
                    <a:pt x="129" y="128"/>
                  </a:lnTo>
                  <a:lnTo>
                    <a:pt x="155" y="136"/>
                  </a:lnTo>
                  <a:lnTo>
                    <a:pt x="155" y="146"/>
                  </a:lnTo>
                  <a:lnTo>
                    <a:pt x="174" y="146"/>
                  </a:lnTo>
                  <a:lnTo>
                    <a:pt x="179" y="118"/>
                  </a:lnTo>
                  <a:lnTo>
                    <a:pt x="174" y="104"/>
                  </a:lnTo>
                  <a:lnTo>
                    <a:pt x="163" y="107"/>
                  </a:lnTo>
                  <a:lnTo>
                    <a:pt x="160" y="89"/>
                  </a:lnTo>
                  <a:lnTo>
                    <a:pt x="174" y="97"/>
                  </a:lnTo>
                  <a:lnTo>
                    <a:pt x="181" y="97"/>
                  </a:lnTo>
                  <a:lnTo>
                    <a:pt x="199" y="76"/>
                  </a:lnTo>
                  <a:lnTo>
                    <a:pt x="223" y="79"/>
                  </a:lnTo>
                  <a:lnTo>
                    <a:pt x="228" y="84"/>
                  </a:lnTo>
                  <a:lnTo>
                    <a:pt x="221" y="94"/>
                  </a:lnTo>
                  <a:lnTo>
                    <a:pt x="247" y="84"/>
                  </a:lnTo>
                  <a:lnTo>
                    <a:pt x="250" y="89"/>
                  </a:lnTo>
                  <a:lnTo>
                    <a:pt x="257" y="84"/>
                  </a:lnTo>
                  <a:lnTo>
                    <a:pt x="241" y="68"/>
                  </a:lnTo>
                  <a:lnTo>
                    <a:pt x="228" y="73"/>
                  </a:lnTo>
                  <a:lnTo>
                    <a:pt x="218" y="65"/>
                  </a:lnTo>
                  <a:lnTo>
                    <a:pt x="231" y="52"/>
                  </a:lnTo>
                  <a:lnTo>
                    <a:pt x="228" y="47"/>
                  </a:lnTo>
                  <a:lnTo>
                    <a:pt x="213" y="50"/>
                  </a:lnTo>
                  <a:lnTo>
                    <a:pt x="179" y="73"/>
                  </a:lnTo>
                  <a:lnTo>
                    <a:pt x="152" y="68"/>
                  </a:lnTo>
                  <a:lnTo>
                    <a:pt x="145" y="42"/>
                  </a:lnTo>
                  <a:lnTo>
                    <a:pt x="126" y="21"/>
                  </a:lnTo>
                  <a:lnTo>
                    <a:pt x="89" y="28"/>
                  </a:lnTo>
                  <a:lnTo>
                    <a:pt x="76" y="18"/>
                  </a:lnTo>
                  <a:lnTo>
                    <a:pt x="74" y="23"/>
                  </a:lnTo>
                  <a:lnTo>
                    <a:pt x="66" y="28"/>
                  </a:lnTo>
                  <a:lnTo>
                    <a:pt x="58" y="28"/>
                  </a:lnTo>
                  <a:lnTo>
                    <a:pt x="47" y="23"/>
                  </a:lnTo>
                  <a:lnTo>
                    <a:pt x="40" y="31"/>
                  </a:lnTo>
                  <a:lnTo>
                    <a:pt x="40" y="23"/>
                  </a:lnTo>
                  <a:lnTo>
                    <a:pt x="32" y="21"/>
                  </a:lnTo>
                  <a:lnTo>
                    <a:pt x="32" y="13"/>
                  </a:lnTo>
                  <a:lnTo>
                    <a:pt x="37" y="0"/>
                  </a:lnTo>
                  <a:lnTo>
                    <a:pt x="11" y="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4" name="Freeform 794"/>
            <p:cNvSpPr/>
            <p:nvPr/>
          </p:nvSpPr>
          <p:spPr bwMode="auto">
            <a:xfrm>
              <a:off x="3071" y="1663"/>
              <a:ext cx="99" cy="90"/>
            </a:xfrm>
            <a:custGeom>
              <a:avLst/>
              <a:gdLst/>
              <a:ahLst/>
              <a:cxnLst>
                <a:cxn ang="0">
                  <a:pos x="78" y="3"/>
                </a:cxn>
                <a:cxn ang="0">
                  <a:pos x="61" y="19"/>
                </a:cxn>
                <a:cxn ang="0">
                  <a:pos x="42" y="3"/>
                </a:cxn>
                <a:cxn ang="0">
                  <a:pos x="29" y="0"/>
                </a:cxn>
                <a:cxn ang="0">
                  <a:pos x="29" y="8"/>
                </a:cxn>
                <a:cxn ang="0">
                  <a:pos x="42" y="13"/>
                </a:cxn>
                <a:cxn ang="0">
                  <a:pos x="50" y="29"/>
                </a:cxn>
                <a:cxn ang="0">
                  <a:pos x="34" y="27"/>
                </a:cxn>
                <a:cxn ang="0">
                  <a:pos x="29" y="29"/>
                </a:cxn>
                <a:cxn ang="0">
                  <a:pos x="5" y="27"/>
                </a:cxn>
                <a:cxn ang="0">
                  <a:pos x="0" y="29"/>
                </a:cxn>
                <a:cxn ang="0">
                  <a:pos x="2" y="52"/>
                </a:cxn>
                <a:cxn ang="0">
                  <a:pos x="21" y="52"/>
                </a:cxn>
                <a:cxn ang="0">
                  <a:pos x="47" y="84"/>
                </a:cxn>
                <a:cxn ang="0">
                  <a:pos x="68" y="100"/>
                </a:cxn>
                <a:cxn ang="0">
                  <a:pos x="95" y="86"/>
                </a:cxn>
                <a:cxn ang="0">
                  <a:pos x="97" y="100"/>
                </a:cxn>
                <a:cxn ang="0">
                  <a:pos x="110" y="105"/>
                </a:cxn>
                <a:cxn ang="0">
                  <a:pos x="121" y="79"/>
                </a:cxn>
                <a:cxn ang="0">
                  <a:pos x="131" y="76"/>
                </a:cxn>
                <a:cxn ang="0">
                  <a:pos x="102" y="47"/>
                </a:cxn>
                <a:cxn ang="0">
                  <a:pos x="92" y="10"/>
                </a:cxn>
              </a:cxnLst>
              <a:rect l="0" t="0" r="r" b="b"/>
              <a:pathLst>
                <a:path w="132" h="106">
                  <a:moveTo>
                    <a:pt x="78" y="3"/>
                  </a:moveTo>
                  <a:lnTo>
                    <a:pt x="61" y="19"/>
                  </a:lnTo>
                  <a:lnTo>
                    <a:pt x="42" y="3"/>
                  </a:lnTo>
                  <a:lnTo>
                    <a:pt x="29" y="0"/>
                  </a:lnTo>
                  <a:lnTo>
                    <a:pt x="29" y="8"/>
                  </a:lnTo>
                  <a:lnTo>
                    <a:pt x="42" y="13"/>
                  </a:lnTo>
                  <a:lnTo>
                    <a:pt x="50" y="29"/>
                  </a:lnTo>
                  <a:lnTo>
                    <a:pt x="34" y="27"/>
                  </a:lnTo>
                  <a:lnTo>
                    <a:pt x="29" y="29"/>
                  </a:lnTo>
                  <a:lnTo>
                    <a:pt x="5" y="27"/>
                  </a:lnTo>
                  <a:lnTo>
                    <a:pt x="0" y="29"/>
                  </a:lnTo>
                  <a:lnTo>
                    <a:pt x="2" y="52"/>
                  </a:lnTo>
                  <a:lnTo>
                    <a:pt x="21" y="52"/>
                  </a:lnTo>
                  <a:lnTo>
                    <a:pt x="47" y="84"/>
                  </a:lnTo>
                  <a:lnTo>
                    <a:pt x="68" y="100"/>
                  </a:lnTo>
                  <a:lnTo>
                    <a:pt x="95" y="86"/>
                  </a:lnTo>
                  <a:lnTo>
                    <a:pt x="97" y="100"/>
                  </a:lnTo>
                  <a:lnTo>
                    <a:pt x="110" y="105"/>
                  </a:lnTo>
                  <a:lnTo>
                    <a:pt x="121" y="79"/>
                  </a:lnTo>
                  <a:lnTo>
                    <a:pt x="131" y="76"/>
                  </a:lnTo>
                  <a:lnTo>
                    <a:pt x="102" y="47"/>
                  </a:lnTo>
                  <a:lnTo>
                    <a:pt x="92" y="1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95" name="Freeform 795"/>
            <p:cNvSpPr/>
            <p:nvPr/>
          </p:nvSpPr>
          <p:spPr bwMode="auto">
            <a:xfrm>
              <a:off x="3071" y="1685"/>
              <a:ext cx="68" cy="60"/>
            </a:xfrm>
            <a:custGeom>
              <a:avLst/>
              <a:gdLst/>
              <a:ahLst/>
              <a:cxnLst>
                <a:cxn ang="0">
                  <a:pos x="0" y="2"/>
                </a:cxn>
                <a:cxn ang="0">
                  <a:pos x="2" y="25"/>
                </a:cxn>
                <a:cxn ang="0">
                  <a:pos x="21" y="25"/>
                </a:cxn>
                <a:cxn ang="0">
                  <a:pos x="39" y="44"/>
                </a:cxn>
                <a:cxn ang="0">
                  <a:pos x="50" y="44"/>
                </a:cxn>
                <a:cxn ang="0">
                  <a:pos x="58" y="52"/>
                </a:cxn>
                <a:cxn ang="0">
                  <a:pos x="68" y="54"/>
                </a:cxn>
                <a:cxn ang="0">
                  <a:pos x="78" y="68"/>
                </a:cxn>
                <a:cxn ang="0">
                  <a:pos x="89" y="62"/>
                </a:cxn>
                <a:cxn ang="0">
                  <a:pos x="78" y="44"/>
                </a:cxn>
                <a:cxn ang="0">
                  <a:pos x="63" y="36"/>
                </a:cxn>
                <a:cxn ang="0">
                  <a:pos x="63" y="23"/>
                </a:cxn>
                <a:cxn ang="0">
                  <a:pos x="53" y="10"/>
                </a:cxn>
                <a:cxn ang="0">
                  <a:pos x="34" y="0"/>
                </a:cxn>
                <a:cxn ang="0">
                  <a:pos x="29" y="2"/>
                </a:cxn>
                <a:cxn ang="0">
                  <a:pos x="5" y="0"/>
                </a:cxn>
              </a:cxnLst>
              <a:rect l="0" t="0" r="r" b="b"/>
              <a:pathLst>
                <a:path w="90" h="69">
                  <a:moveTo>
                    <a:pt x="0" y="2"/>
                  </a:moveTo>
                  <a:lnTo>
                    <a:pt x="2" y="25"/>
                  </a:lnTo>
                  <a:lnTo>
                    <a:pt x="21" y="25"/>
                  </a:lnTo>
                  <a:lnTo>
                    <a:pt x="39" y="44"/>
                  </a:lnTo>
                  <a:lnTo>
                    <a:pt x="50" y="44"/>
                  </a:lnTo>
                  <a:lnTo>
                    <a:pt x="58" y="52"/>
                  </a:lnTo>
                  <a:lnTo>
                    <a:pt x="68" y="54"/>
                  </a:lnTo>
                  <a:lnTo>
                    <a:pt x="78" y="68"/>
                  </a:lnTo>
                  <a:lnTo>
                    <a:pt x="89" y="62"/>
                  </a:lnTo>
                  <a:lnTo>
                    <a:pt x="78" y="44"/>
                  </a:lnTo>
                  <a:lnTo>
                    <a:pt x="63" y="36"/>
                  </a:lnTo>
                  <a:lnTo>
                    <a:pt x="63" y="23"/>
                  </a:lnTo>
                  <a:lnTo>
                    <a:pt x="53" y="10"/>
                  </a:lnTo>
                  <a:lnTo>
                    <a:pt x="34" y="0"/>
                  </a:lnTo>
                  <a:lnTo>
                    <a:pt x="29" y="2"/>
                  </a:lnTo>
                  <a:lnTo>
                    <a:pt x="5" y="0"/>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6" name="Freeform 796"/>
            <p:cNvSpPr/>
            <p:nvPr/>
          </p:nvSpPr>
          <p:spPr bwMode="auto">
            <a:xfrm>
              <a:off x="3038" y="1652"/>
              <a:ext cx="72" cy="36"/>
            </a:xfrm>
            <a:custGeom>
              <a:avLst/>
              <a:gdLst/>
              <a:ahLst/>
              <a:cxnLst>
                <a:cxn ang="0">
                  <a:pos x="76" y="13"/>
                </a:cxn>
                <a:cxn ang="0">
                  <a:pos x="63" y="5"/>
                </a:cxn>
                <a:cxn ang="0">
                  <a:pos x="55" y="0"/>
                </a:cxn>
                <a:cxn ang="0">
                  <a:pos x="42" y="5"/>
                </a:cxn>
                <a:cxn ang="0">
                  <a:pos x="34" y="5"/>
                </a:cxn>
                <a:cxn ang="0">
                  <a:pos x="24" y="0"/>
                </a:cxn>
                <a:cxn ang="0">
                  <a:pos x="5" y="5"/>
                </a:cxn>
                <a:cxn ang="0">
                  <a:pos x="0" y="13"/>
                </a:cxn>
                <a:cxn ang="0">
                  <a:pos x="47" y="42"/>
                </a:cxn>
                <a:cxn ang="0">
                  <a:pos x="52" y="40"/>
                </a:cxn>
                <a:cxn ang="0">
                  <a:pos x="76" y="42"/>
                </a:cxn>
                <a:cxn ang="0">
                  <a:pos x="81" y="40"/>
                </a:cxn>
                <a:cxn ang="0">
                  <a:pos x="97" y="42"/>
                </a:cxn>
                <a:cxn ang="0">
                  <a:pos x="89" y="26"/>
                </a:cxn>
                <a:cxn ang="0">
                  <a:pos x="76" y="21"/>
                </a:cxn>
              </a:cxnLst>
              <a:rect l="0" t="0" r="r" b="b"/>
              <a:pathLst>
                <a:path w="98" h="43">
                  <a:moveTo>
                    <a:pt x="76" y="13"/>
                  </a:moveTo>
                  <a:lnTo>
                    <a:pt x="63" y="5"/>
                  </a:lnTo>
                  <a:lnTo>
                    <a:pt x="55" y="0"/>
                  </a:lnTo>
                  <a:lnTo>
                    <a:pt x="42" y="5"/>
                  </a:lnTo>
                  <a:lnTo>
                    <a:pt x="34" y="5"/>
                  </a:lnTo>
                  <a:lnTo>
                    <a:pt x="24" y="0"/>
                  </a:lnTo>
                  <a:lnTo>
                    <a:pt x="5" y="5"/>
                  </a:lnTo>
                  <a:lnTo>
                    <a:pt x="0" y="13"/>
                  </a:lnTo>
                  <a:lnTo>
                    <a:pt x="47" y="42"/>
                  </a:lnTo>
                  <a:lnTo>
                    <a:pt x="52" y="40"/>
                  </a:lnTo>
                  <a:lnTo>
                    <a:pt x="76" y="42"/>
                  </a:lnTo>
                  <a:lnTo>
                    <a:pt x="81" y="40"/>
                  </a:lnTo>
                  <a:lnTo>
                    <a:pt x="97" y="42"/>
                  </a:lnTo>
                  <a:lnTo>
                    <a:pt x="89" y="26"/>
                  </a:lnTo>
                  <a:lnTo>
                    <a:pt x="76" y="21"/>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7" name="Freeform 797"/>
            <p:cNvSpPr/>
            <p:nvPr/>
          </p:nvSpPr>
          <p:spPr bwMode="auto">
            <a:xfrm>
              <a:off x="2912" y="1596"/>
              <a:ext cx="39" cy="52"/>
            </a:xfrm>
            <a:custGeom>
              <a:avLst/>
              <a:gdLst/>
              <a:ahLst/>
              <a:cxnLst>
                <a:cxn ang="0">
                  <a:pos x="0" y="10"/>
                </a:cxn>
                <a:cxn ang="0">
                  <a:pos x="21" y="36"/>
                </a:cxn>
                <a:cxn ang="0">
                  <a:pos x="21" y="60"/>
                </a:cxn>
                <a:cxn ang="0">
                  <a:pos x="29" y="60"/>
                </a:cxn>
                <a:cxn ang="0">
                  <a:pos x="34" y="36"/>
                </a:cxn>
                <a:cxn ang="0">
                  <a:pos x="52" y="39"/>
                </a:cxn>
                <a:cxn ang="0">
                  <a:pos x="42" y="20"/>
                </a:cxn>
                <a:cxn ang="0">
                  <a:pos x="42" y="7"/>
                </a:cxn>
                <a:cxn ang="0">
                  <a:pos x="3" y="0"/>
                </a:cxn>
              </a:cxnLst>
              <a:rect l="0" t="0" r="r" b="b"/>
              <a:pathLst>
                <a:path w="53" h="61">
                  <a:moveTo>
                    <a:pt x="0" y="10"/>
                  </a:moveTo>
                  <a:lnTo>
                    <a:pt x="21" y="36"/>
                  </a:lnTo>
                  <a:lnTo>
                    <a:pt x="21" y="60"/>
                  </a:lnTo>
                  <a:lnTo>
                    <a:pt x="29" y="60"/>
                  </a:lnTo>
                  <a:lnTo>
                    <a:pt x="34" y="36"/>
                  </a:lnTo>
                  <a:lnTo>
                    <a:pt x="52" y="39"/>
                  </a:lnTo>
                  <a:lnTo>
                    <a:pt x="42" y="20"/>
                  </a:lnTo>
                  <a:lnTo>
                    <a:pt x="42" y="7"/>
                  </a:lnTo>
                  <a:lnTo>
                    <a:pt x="3" y="0"/>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798" name="Freeform 798"/>
            <p:cNvSpPr/>
            <p:nvPr/>
          </p:nvSpPr>
          <p:spPr bwMode="auto">
            <a:xfrm>
              <a:off x="1085" y="1104"/>
              <a:ext cx="756" cy="484"/>
            </a:xfrm>
            <a:custGeom>
              <a:avLst/>
              <a:gdLst/>
              <a:ahLst/>
              <a:cxnLst>
                <a:cxn ang="0">
                  <a:pos x="29" y="343"/>
                </a:cxn>
                <a:cxn ang="0">
                  <a:pos x="81" y="354"/>
                </a:cxn>
                <a:cxn ang="0">
                  <a:pos x="160" y="459"/>
                </a:cxn>
                <a:cxn ang="0">
                  <a:pos x="176" y="422"/>
                </a:cxn>
                <a:cxn ang="0">
                  <a:pos x="53" y="307"/>
                </a:cxn>
                <a:cxn ang="0">
                  <a:pos x="367" y="267"/>
                </a:cxn>
                <a:cxn ang="0">
                  <a:pos x="627" y="417"/>
                </a:cxn>
                <a:cxn ang="0">
                  <a:pos x="834" y="535"/>
                </a:cxn>
                <a:cxn ang="0">
                  <a:pos x="955" y="542"/>
                </a:cxn>
                <a:cxn ang="0">
                  <a:pos x="1020" y="314"/>
                </a:cxn>
                <a:cxn ang="0">
                  <a:pos x="931" y="293"/>
                </a:cxn>
                <a:cxn ang="0">
                  <a:pos x="926" y="330"/>
                </a:cxn>
                <a:cxn ang="0">
                  <a:pos x="941" y="356"/>
                </a:cxn>
                <a:cxn ang="0">
                  <a:pos x="944" y="427"/>
                </a:cxn>
                <a:cxn ang="0">
                  <a:pos x="918" y="506"/>
                </a:cxn>
                <a:cxn ang="0">
                  <a:pos x="881" y="535"/>
                </a:cxn>
                <a:cxn ang="0">
                  <a:pos x="879" y="508"/>
                </a:cxn>
                <a:cxn ang="0">
                  <a:pos x="821" y="448"/>
                </a:cxn>
                <a:cxn ang="0">
                  <a:pos x="763" y="419"/>
                </a:cxn>
                <a:cxn ang="0">
                  <a:pos x="703" y="377"/>
                </a:cxn>
                <a:cxn ang="0">
                  <a:pos x="684" y="317"/>
                </a:cxn>
                <a:cxn ang="0">
                  <a:pos x="724" y="291"/>
                </a:cxn>
                <a:cxn ang="0">
                  <a:pos x="737" y="270"/>
                </a:cxn>
                <a:cxn ang="0">
                  <a:pos x="753" y="254"/>
                </a:cxn>
                <a:cxn ang="0">
                  <a:pos x="766" y="228"/>
                </a:cxn>
                <a:cxn ang="0">
                  <a:pos x="811" y="207"/>
                </a:cxn>
                <a:cxn ang="0">
                  <a:pos x="839" y="194"/>
                </a:cxn>
                <a:cxn ang="0">
                  <a:pos x="860" y="149"/>
                </a:cxn>
                <a:cxn ang="0">
                  <a:pos x="879" y="131"/>
                </a:cxn>
                <a:cxn ang="0">
                  <a:pos x="829" y="144"/>
                </a:cxn>
                <a:cxn ang="0">
                  <a:pos x="789" y="181"/>
                </a:cxn>
                <a:cxn ang="0">
                  <a:pos x="777" y="136"/>
                </a:cxn>
                <a:cxn ang="0">
                  <a:pos x="732" y="125"/>
                </a:cxn>
                <a:cxn ang="0">
                  <a:pos x="724" y="110"/>
                </a:cxn>
                <a:cxn ang="0">
                  <a:pos x="706" y="89"/>
                </a:cxn>
                <a:cxn ang="0">
                  <a:pos x="687" y="55"/>
                </a:cxn>
                <a:cxn ang="0">
                  <a:pos x="721" y="37"/>
                </a:cxn>
                <a:cxn ang="0">
                  <a:pos x="684" y="10"/>
                </a:cxn>
                <a:cxn ang="0">
                  <a:pos x="679" y="39"/>
                </a:cxn>
                <a:cxn ang="0">
                  <a:pos x="656" y="108"/>
                </a:cxn>
                <a:cxn ang="0">
                  <a:pos x="693" y="133"/>
                </a:cxn>
                <a:cxn ang="0">
                  <a:pos x="672" y="181"/>
                </a:cxn>
                <a:cxn ang="0">
                  <a:pos x="653" y="160"/>
                </a:cxn>
                <a:cxn ang="0">
                  <a:pos x="632" y="165"/>
                </a:cxn>
                <a:cxn ang="0">
                  <a:pos x="625" y="160"/>
                </a:cxn>
                <a:cxn ang="0">
                  <a:pos x="554" y="157"/>
                </a:cxn>
                <a:cxn ang="0">
                  <a:pos x="475" y="152"/>
                </a:cxn>
                <a:cxn ang="0">
                  <a:pos x="485" y="165"/>
                </a:cxn>
                <a:cxn ang="0">
                  <a:pos x="485" y="175"/>
                </a:cxn>
                <a:cxn ang="0">
                  <a:pos x="375" y="162"/>
                </a:cxn>
                <a:cxn ang="0">
                  <a:pos x="343" y="136"/>
                </a:cxn>
                <a:cxn ang="0">
                  <a:pos x="244" y="108"/>
                </a:cxn>
                <a:cxn ang="0">
                  <a:pos x="197" y="105"/>
                </a:cxn>
                <a:cxn ang="0">
                  <a:pos x="118" y="131"/>
                </a:cxn>
                <a:cxn ang="0">
                  <a:pos x="97" y="133"/>
                </a:cxn>
              </a:cxnLst>
              <a:rect l="0" t="0" r="r" b="b"/>
              <a:pathLst>
                <a:path w="1021" h="567">
                  <a:moveTo>
                    <a:pt x="0" y="118"/>
                  </a:moveTo>
                  <a:lnTo>
                    <a:pt x="0" y="343"/>
                  </a:lnTo>
                  <a:lnTo>
                    <a:pt x="29" y="343"/>
                  </a:lnTo>
                  <a:lnTo>
                    <a:pt x="42" y="361"/>
                  </a:lnTo>
                  <a:lnTo>
                    <a:pt x="53" y="372"/>
                  </a:lnTo>
                  <a:lnTo>
                    <a:pt x="81" y="354"/>
                  </a:lnTo>
                  <a:lnTo>
                    <a:pt x="137" y="422"/>
                  </a:lnTo>
                  <a:lnTo>
                    <a:pt x="163" y="435"/>
                  </a:lnTo>
                  <a:lnTo>
                    <a:pt x="160" y="459"/>
                  </a:lnTo>
                  <a:lnTo>
                    <a:pt x="157" y="466"/>
                  </a:lnTo>
                  <a:lnTo>
                    <a:pt x="168" y="456"/>
                  </a:lnTo>
                  <a:lnTo>
                    <a:pt x="176" y="422"/>
                  </a:lnTo>
                  <a:lnTo>
                    <a:pt x="149" y="383"/>
                  </a:lnTo>
                  <a:lnTo>
                    <a:pt x="110" y="333"/>
                  </a:lnTo>
                  <a:lnTo>
                    <a:pt x="53" y="307"/>
                  </a:lnTo>
                  <a:lnTo>
                    <a:pt x="210" y="265"/>
                  </a:lnTo>
                  <a:lnTo>
                    <a:pt x="286" y="285"/>
                  </a:lnTo>
                  <a:lnTo>
                    <a:pt x="367" y="267"/>
                  </a:lnTo>
                  <a:lnTo>
                    <a:pt x="546" y="343"/>
                  </a:lnTo>
                  <a:lnTo>
                    <a:pt x="625" y="338"/>
                  </a:lnTo>
                  <a:lnTo>
                    <a:pt x="627" y="417"/>
                  </a:lnTo>
                  <a:lnTo>
                    <a:pt x="695" y="456"/>
                  </a:lnTo>
                  <a:lnTo>
                    <a:pt x="782" y="477"/>
                  </a:lnTo>
                  <a:lnTo>
                    <a:pt x="834" y="535"/>
                  </a:lnTo>
                  <a:lnTo>
                    <a:pt x="892" y="566"/>
                  </a:lnTo>
                  <a:lnTo>
                    <a:pt x="926" y="558"/>
                  </a:lnTo>
                  <a:lnTo>
                    <a:pt x="955" y="542"/>
                  </a:lnTo>
                  <a:lnTo>
                    <a:pt x="963" y="488"/>
                  </a:lnTo>
                  <a:lnTo>
                    <a:pt x="1007" y="427"/>
                  </a:lnTo>
                  <a:lnTo>
                    <a:pt x="1020" y="314"/>
                  </a:lnTo>
                  <a:lnTo>
                    <a:pt x="986" y="293"/>
                  </a:lnTo>
                  <a:lnTo>
                    <a:pt x="971" y="301"/>
                  </a:lnTo>
                  <a:lnTo>
                    <a:pt x="931" y="293"/>
                  </a:lnTo>
                  <a:lnTo>
                    <a:pt x="924" y="307"/>
                  </a:lnTo>
                  <a:lnTo>
                    <a:pt x="934" y="314"/>
                  </a:lnTo>
                  <a:lnTo>
                    <a:pt x="926" y="330"/>
                  </a:lnTo>
                  <a:lnTo>
                    <a:pt x="934" y="333"/>
                  </a:lnTo>
                  <a:lnTo>
                    <a:pt x="931" y="351"/>
                  </a:lnTo>
                  <a:lnTo>
                    <a:pt x="941" y="356"/>
                  </a:lnTo>
                  <a:lnTo>
                    <a:pt x="918" y="377"/>
                  </a:lnTo>
                  <a:lnTo>
                    <a:pt x="934" y="388"/>
                  </a:lnTo>
                  <a:lnTo>
                    <a:pt x="944" y="427"/>
                  </a:lnTo>
                  <a:lnTo>
                    <a:pt x="955" y="430"/>
                  </a:lnTo>
                  <a:lnTo>
                    <a:pt x="902" y="464"/>
                  </a:lnTo>
                  <a:lnTo>
                    <a:pt x="918" y="506"/>
                  </a:lnTo>
                  <a:lnTo>
                    <a:pt x="929" y="511"/>
                  </a:lnTo>
                  <a:lnTo>
                    <a:pt x="902" y="535"/>
                  </a:lnTo>
                  <a:lnTo>
                    <a:pt x="881" y="535"/>
                  </a:lnTo>
                  <a:lnTo>
                    <a:pt x="889" y="519"/>
                  </a:lnTo>
                  <a:lnTo>
                    <a:pt x="865" y="513"/>
                  </a:lnTo>
                  <a:lnTo>
                    <a:pt x="879" y="508"/>
                  </a:lnTo>
                  <a:lnTo>
                    <a:pt x="863" y="495"/>
                  </a:lnTo>
                  <a:lnTo>
                    <a:pt x="863" y="451"/>
                  </a:lnTo>
                  <a:lnTo>
                    <a:pt x="821" y="448"/>
                  </a:lnTo>
                  <a:lnTo>
                    <a:pt x="816" y="459"/>
                  </a:lnTo>
                  <a:lnTo>
                    <a:pt x="818" y="445"/>
                  </a:lnTo>
                  <a:lnTo>
                    <a:pt x="763" y="419"/>
                  </a:lnTo>
                  <a:lnTo>
                    <a:pt x="735" y="406"/>
                  </a:lnTo>
                  <a:lnTo>
                    <a:pt x="711" y="417"/>
                  </a:lnTo>
                  <a:lnTo>
                    <a:pt x="703" y="377"/>
                  </a:lnTo>
                  <a:lnTo>
                    <a:pt x="687" y="383"/>
                  </a:lnTo>
                  <a:lnTo>
                    <a:pt x="679" y="369"/>
                  </a:lnTo>
                  <a:lnTo>
                    <a:pt x="684" y="317"/>
                  </a:lnTo>
                  <a:lnTo>
                    <a:pt x="711" y="304"/>
                  </a:lnTo>
                  <a:lnTo>
                    <a:pt x="711" y="291"/>
                  </a:lnTo>
                  <a:lnTo>
                    <a:pt x="724" y="291"/>
                  </a:lnTo>
                  <a:lnTo>
                    <a:pt x="713" y="285"/>
                  </a:lnTo>
                  <a:lnTo>
                    <a:pt x="742" y="280"/>
                  </a:lnTo>
                  <a:lnTo>
                    <a:pt x="737" y="270"/>
                  </a:lnTo>
                  <a:lnTo>
                    <a:pt x="701" y="260"/>
                  </a:lnTo>
                  <a:lnTo>
                    <a:pt x="742" y="270"/>
                  </a:lnTo>
                  <a:lnTo>
                    <a:pt x="753" y="254"/>
                  </a:lnTo>
                  <a:lnTo>
                    <a:pt x="777" y="254"/>
                  </a:lnTo>
                  <a:lnTo>
                    <a:pt x="797" y="231"/>
                  </a:lnTo>
                  <a:lnTo>
                    <a:pt x="766" y="228"/>
                  </a:lnTo>
                  <a:lnTo>
                    <a:pt x="750" y="212"/>
                  </a:lnTo>
                  <a:lnTo>
                    <a:pt x="792" y="225"/>
                  </a:lnTo>
                  <a:lnTo>
                    <a:pt x="811" y="207"/>
                  </a:lnTo>
                  <a:lnTo>
                    <a:pt x="803" y="196"/>
                  </a:lnTo>
                  <a:lnTo>
                    <a:pt x="845" y="204"/>
                  </a:lnTo>
                  <a:lnTo>
                    <a:pt x="839" y="194"/>
                  </a:lnTo>
                  <a:lnTo>
                    <a:pt x="850" y="201"/>
                  </a:lnTo>
                  <a:lnTo>
                    <a:pt x="879" y="186"/>
                  </a:lnTo>
                  <a:lnTo>
                    <a:pt x="860" y="149"/>
                  </a:lnTo>
                  <a:lnTo>
                    <a:pt x="881" y="147"/>
                  </a:lnTo>
                  <a:lnTo>
                    <a:pt x="868" y="141"/>
                  </a:lnTo>
                  <a:lnTo>
                    <a:pt x="879" y="131"/>
                  </a:lnTo>
                  <a:lnTo>
                    <a:pt x="860" y="118"/>
                  </a:lnTo>
                  <a:lnTo>
                    <a:pt x="818" y="115"/>
                  </a:lnTo>
                  <a:lnTo>
                    <a:pt x="829" y="144"/>
                  </a:lnTo>
                  <a:lnTo>
                    <a:pt x="813" y="147"/>
                  </a:lnTo>
                  <a:lnTo>
                    <a:pt x="803" y="175"/>
                  </a:lnTo>
                  <a:lnTo>
                    <a:pt x="789" y="181"/>
                  </a:lnTo>
                  <a:lnTo>
                    <a:pt x="774" y="162"/>
                  </a:lnTo>
                  <a:lnTo>
                    <a:pt x="782" y="154"/>
                  </a:lnTo>
                  <a:lnTo>
                    <a:pt x="777" y="136"/>
                  </a:lnTo>
                  <a:lnTo>
                    <a:pt x="761" y="128"/>
                  </a:lnTo>
                  <a:lnTo>
                    <a:pt x="745" y="154"/>
                  </a:lnTo>
                  <a:lnTo>
                    <a:pt x="732" y="125"/>
                  </a:lnTo>
                  <a:lnTo>
                    <a:pt x="737" y="123"/>
                  </a:lnTo>
                  <a:lnTo>
                    <a:pt x="711" y="118"/>
                  </a:lnTo>
                  <a:lnTo>
                    <a:pt x="724" y="110"/>
                  </a:lnTo>
                  <a:lnTo>
                    <a:pt x="713" y="108"/>
                  </a:lnTo>
                  <a:lnTo>
                    <a:pt x="729" y="108"/>
                  </a:lnTo>
                  <a:lnTo>
                    <a:pt x="706" y="89"/>
                  </a:lnTo>
                  <a:lnTo>
                    <a:pt x="706" y="76"/>
                  </a:lnTo>
                  <a:lnTo>
                    <a:pt x="674" y="55"/>
                  </a:lnTo>
                  <a:lnTo>
                    <a:pt x="687" y="55"/>
                  </a:lnTo>
                  <a:lnTo>
                    <a:pt x="701" y="42"/>
                  </a:lnTo>
                  <a:lnTo>
                    <a:pt x="687" y="37"/>
                  </a:lnTo>
                  <a:lnTo>
                    <a:pt x="721" y="37"/>
                  </a:lnTo>
                  <a:lnTo>
                    <a:pt x="745" y="2"/>
                  </a:lnTo>
                  <a:lnTo>
                    <a:pt x="672" y="0"/>
                  </a:lnTo>
                  <a:lnTo>
                    <a:pt x="684" y="10"/>
                  </a:lnTo>
                  <a:lnTo>
                    <a:pt x="666" y="7"/>
                  </a:lnTo>
                  <a:lnTo>
                    <a:pt x="669" y="37"/>
                  </a:lnTo>
                  <a:lnTo>
                    <a:pt x="679" y="39"/>
                  </a:lnTo>
                  <a:lnTo>
                    <a:pt x="669" y="76"/>
                  </a:lnTo>
                  <a:lnTo>
                    <a:pt x="659" y="76"/>
                  </a:lnTo>
                  <a:lnTo>
                    <a:pt x="656" y="108"/>
                  </a:lnTo>
                  <a:lnTo>
                    <a:pt x="698" y="123"/>
                  </a:lnTo>
                  <a:lnTo>
                    <a:pt x="682" y="144"/>
                  </a:lnTo>
                  <a:lnTo>
                    <a:pt x="693" y="133"/>
                  </a:lnTo>
                  <a:lnTo>
                    <a:pt x="698" y="147"/>
                  </a:lnTo>
                  <a:lnTo>
                    <a:pt x="669" y="160"/>
                  </a:lnTo>
                  <a:lnTo>
                    <a:pt x="672" y="181"/>
                  </a:lnTo>
                  <a:lnTo>
                    <a:pt x="659" y="170"/>
                  </a:lnTo>
                  <a:lnTo>
                    <a:pt x="661" y="154"/>
                  </a:lnTo>
                  <a:lnTo>
                    <a:pt x="653" y="160"/>
                  </a:lnTo>
                  <a:lnTo>
                    <a:pt x="645" y="149"/>
                  </a:lnTo>
                  <a:lnTo>
                    <a:pt x="622" y="152"/>
                  </a:lnTo>
                  <a:lnTo>
                    <a:pt x="632" y="165"/>
                  </a:lnTo>
                  <a:lnTo>
                    <a:pt x="645" y="162"/>
                  </a:lnTo>
                  <a:lnTo>
                    <a:pt x="645" y="170"/>
                  </a:lnTo>
                  <a:lnTo>
                    <a:pt x="625" y="160"/>
                  </a:lnTo>
                  <a:lnTo>
                    <a:pt x="627" y="165"/>
                  </a:lnTo>
                  <a:lnTo>
                    <a:pt x="569" y="167"/>
                  </a:lnTo>
                  <a:lnTo>
                    <a:pt x="554" y="157"/>
                  </a:lnTo>
                  <a:lnTo>
                    <a:pt x="535" y="157"/>
                  </a:lnTo>
                  <a:lnTo>
                    <a:pt x="512" y="133"/>
                  </a:lnTo>
                  <a:lnTo>
                    <a:pt x="475" y="152"/>
                  </a:lnTo>
                  <a:lnTo>
                    <a:pt x="488" y="157"/>
                  </a:lnTo>
                  <a:lnTo>
                    <a:pt x="517" y="144"/>
                  </a:lnTo>
                  <a:lnTo>
                    <a:pt x="485" y="165"/>
                  </a:lnTo>
                  <a:lnTo>
                    <a:pt x="498" y="184"/>
                  </a:lnTo>
                  <a:lnTo>
                    <a:pt x="490" y="191"/>
                  </a:lnTo>
                  <a:lnTo>
                    <a:pt x="485" y="175"/>
                  </a:lnTo>
                  <a:lnTo>
                    <a:pt x="456" y="160"/>
                  </a:lnTo>
                  <a:lnTo>
                    <a:pt x="388" y="165"/>
                  </a:lnTo>
                  <a:lnTo>
                    <a:pt x="375" y="162"/>
                  </a:lnTo>
                  <a:lnTo>
                    <a:pt x="396" y="149"/>
                  </a:lnTo>
                  <a:lnTo>
                    <a:pt x="380" y="136"/>
                  </a:lnTo>
                  <a:lnTo>
                    <a:pt x="343" y="136"/>
                  </a:lnTo>
                  <a:lnTo>
                    <a:pt x="270" y="113"/>
                  </a:lnTo>
                  <a:lnTo>
                    <a:pt x="242" y="125"/>
                  </a:lnTo>
                  <a:lnTo>
                    <a:pt x="244" y="108"/>
                  </a:lnTo>
                  <a:lnTo>
                    <a:pt x="223" y="125"/>
                  </a:lnTo>
                  <a:lnTo>
                    <a:pt x="191" y="94"/>
                  </a:lnTo>
                  <a:lnTo>
                    <a:pt x="197" y="105"/>
                  </a:lnTo>
                  <a:lnTo>
                    <a:pt x="147" y="131"/>
                  </a:lnTo>
                  <a:lnTo>
                    <a:pt x="147" y="123"/>
                  </a:lnTo>
                  <a:lnTo>
                    <a:pt x="118" y="131"/>
                  </a:lnTo>
                  <a:lnTo>
                    <a:pt x="166" y="105"/>
                  </a:lnTo>
                  <a:lnTo>
                    <a:pt x="105" y="125"/>
                  </a:lnTo>
                  <a:lnTo>
                    <a:pt x="97" y="133"/>
                  </a:lnTo>
                  <a:lnTo>
                    <a:pt x="102" y="147"/>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799" name="Freeform 799"/>
            <p:cNvSpPr/>
            <p:nvPr/>
          </p:nvSpPr>
          <p:spPr bwMode="auto">
            <a:xfrm>
              <a:off x="1886" y="1396"/>
              <a:ext cx="68" cy="75"/>
            </a:xfrm>
            <a:custGeom>
              <a:avLst/>
              <a:gdLst/>
              <a:ahLst/>
              <a:cxnLst>
                <a:cxn ang="0">
                  <a:pos x="44" y="0"/>
                </a:cxn>
                <a:cxn ang="0">
                  <a:pos x="31" y="11"/>
                </a:cxn>
                <a:cxn ang="0">
                  <a:pos x="37" y="16"/>
                </a:cxn>
                <a:cxn ang="0">
                  <a:pos x="20" y="40"/>
                </a:cxn>
                <a:cxn ang="0">
                  <a:pos x="15" y="29"/>
                </a:cxn>
                <a:cxn ang="0">
                  <a:pos x="0" y="47"/>
                </a:cxn>
                <a:cxn ang="0">
                  <a:pos x="5" y="60"/>
                </a:cxn>
                <a:cxn ang="0">
                  <a:pos x="20" y="74"/>
                </a:cxn>
                <a:cxn ang="0">
                  <a:pos x="44" y="81"/>
                </a:cxn>
                <a:cxn ang="0">
                  <a:pos x="68" y="87"/>
                </a:cxn>
                <a:cxn ang="0">
                  <a:pos x="84" y="87"/>
                </a:cxn>
                <a:cxn ang="0">
                  <a:pos x="86" y="79"/>
                </a:cxn>
                <a:cxn ang="0">
                  <a:pos x="71" y="79"/>
                </a:cxn>
                <a:cxn ang="0">
                  <a:pos x="91" y="69"/>
                </a:cxn>
                <a:cxn ang="0">
                  <a:pos x="76" y="60"/>
                </a:cxn>
                <a:cxn ang="0">
                  <a:pos x="84" y="55"/>
                </a:cxn>
                <a:cxn ang="0">
                  <a:pos x="76" y="45"/>
                </a:cxn>
                <a:cxn ang="0">
                  <a:pos x="63" y="47"/>
                </a:cxn>
                <a:cxn ang="0">
                  <a:pos x="76" y="42"/>
                </a:cxn>
                <a:cxn ang="0">
                  <a:pos x="60" y="40"/>
                </a:cxn>
                <a:cxn ang="0">
                  <a:pos x="71" y="37"/>
                </a:cxn>
                <a:cxn ang="0">
                  <a:pos x="63" y="26"/>
                </a:cxn>
                <a:cxn ang="0">
                  <a:pos x="49" y="26"/>
                </a:cxn>
                <a:cxn ang="0">
                  <a:pos x="60" y="21"/>
                </a:cxn>
              </a:cxnLst>
              <a:rect l="0" t="0" r="r" b="b"/>
              <a:pathLst>
                <a:path w="92" h="88">
                  <a:moveTo>
                    <a:pt x="44" y="0"/>
                  </a:moveTo>
                  <a:lnTo>
                    <a:pt x="31" y="11"/>
                  </a:lnTo>
                  <a:lnTo>
                    <a:pt x="37" y="16"/>
                  </a:lnTo>
                  <a:lnTo>
                    <a:pt x="20" y="40"/>
                  </a:lnTo>
                  <a:lnTo>
                    <a:pt x="15" y="29"/>
                  </a:lnTo>
                  <a:lnTo>
                    <a:pt x="0" y="47"/>
                  </a:lnTo>
                  <a:lnTo>
                    <a:pt x="5" y="60"/>
                  </a:lnTo>
                  <a:lnTo>
                    <a:pt x="20" y="74"/>
                  </a:lnTo>
                  <a:lnTo>
                    <a:pt x="44" y="81"/>
                  </a:lnTo>
                  <a:lnTo>
                    <a:pt x="68" y="87"/>
                  </a:lnTo>
                  <a:lnTo>
                    <a:pt x="84" y="87"/>
                  </a:lnTo>
                  <a:lnTo>
                    <a:pt x="86" y="79"/>
                  </a:lnTo>
                  <a:lnTo>
                    <a:pt x="71" y="79"/>
                  </a:lnTo>
                  <a:lnTo>
                    <a:pt x="91" y="69"/>
                  </a:lnTo>
                  <a:lnTo>
                    <a:pt x="76" y="60"/>
                  </a:lnTo>
                  <a:lnTo>
                    <a:pt x="84" y="55"/>
                  </a:lnTo>
                  <a:lnTo>
                    <a:pt x="76" y="45"/>
                  </a:lnTo>
                  <a:lnTo>
                    <a:pt x="63" y="47"/>
                  </a:lnTo>
                  <a:lnTo>
                    <a:pt x="76" y="42"/>
                  </a:lnTo>
                  <a:lnTo>
                    <a:pt x="60" y="40"/>
                  </a:lnTo>
                  <a:lnTo>
                    <a:pt x="71" y="37"/>
                  </a:lnTo>
                  <a:lnTo>
                    <a:pt x="63" y="26"/>
                  </a:lnTo>
                  <a:lnTo>
                    <a:pt x="49" y="26"/>
                  </a:lnTo>
                  <a:lnTo>
                    <a:pt x="60" y="21"/>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sp>
          <p:nvSpPr>
            <p:cNvPr id="800" name="Freeform 800"/>
            <p:cNvSpPr/>
            <p:nvPr/>
          </p:nvSpPr>
          <p:spPr bwMode="auto">
            <a:xfrm>
              <a:off x="1865" y="892"/>
              <a:ext cx="625" cy="508"/>
            </a:xfrm>
            <a:custGeom>
              <a:avLst/>
              <a:gdLst/>
              <a:ahLst/>
              <a:cxnLst>
                <a:cxn ang="0">
                  <a:pos x="83" y="149"/>
                </a:cxn>
                <a:cxn ang="0">
                  <a:pos x="189" y="144"/>
                </a:cxn>
                <a:cxn ang="0">
                  <a:pos x="314" y="283"/>
                </a:cxn>
                <a:cxn ang="0">
                  <a:pos x="401" y="409"/>
                </a:cxn>
                <a:cxn ang="0">
                  <a:pos x="537" y="238"/>
                </a:cxn>
                <a:cxn ang="0">
                  <a:pos x="598" y="149"/>
                </a:cxn>
                <a:cxn ang="0">
                  <a:pos x="655" y="50"/>
                </a:cxn>
                <a:cxn ang="0">
                  <a:pos x="755" y="13"/>
                </a:cxn>
                <a:cxn ang="0">
                  <a:pos x="844" y="10"/>
                </a:cxn>
                <a:cxn ang="0">
                  <a:pos x="706" y="44"/>
                </a:cxn>
                <a:cxn ang="0">
                  <a:pos x="726" y="70"/>
                </a:cxn>
                <a:cxn ang="0">
                  <a:pos x="731" y="92"/>
                </a:cxn>
                <a:cxn ang="0">
                  <a:pos x="700" y="136"/>
                </a:cxn>
                <a:cxn ang="0">
                  <a:pos x="718" y="136"/>
                </a:cxn>
                <a:cxn ang="0">
                  <a:pos x="755" y="165"/>
                </a:cxn>
                <a:cxn ang="0">
                  <a:pos x="689" y="170"/>
                </a:cxn>
                <a:cxn ang="0">
                  <a:pos x="713" y="194"/>
                </a:cxn>
                <a:cxn ang="0">
                  <a:pos x="697" y="207"/>
                </a:cxn>
                <a:cxn ang="0">
                  <a:pos x="716" y="220"/>
                </a:cxn>
                <a:cxn ang="0">
                  <a:pos x="697" y="236"/>
                </a:cxn>
                <a:cxn ang="0">
                  <a:pos x="718" y="264"/>
                </a:cxn>
                <a:cxn ang="0">
                  <a:pos x="627" y="267"/>
                </a:cxn>
                <a:cxn ang="0">
                  <a:pos x="658" y="286"/>
                </a:cxn>
                <a:cxn ang="0">
                  <a:pos x="692" y="306"/>
                </a:cxn>
                <a:cxn ang="0">
                  <a:pos x="692" y="325"/>
                </a:cxn>
                <a:cxn ang="0">
                  <a:pos x="692" y="338"/>
                </a:cxn>
                <a:cxn ang="0">
                  <a:pos x="658" y="325"/>
                </a:cxn>
                <a:cxn ang="0">
                  <a:pos x="608" y="333"/>
                </a:cxn>
                <a:cxn ang="0">
                  <a:pos x="600" y="359"/>
                </a:cxn>
                <a:cxn ang="0">
                  <a:pos x="635" y="393"/>
                </a:cxn>
                <a:cxn ang="0">
                  <a:pos x="543" y="396"/>
                </a:cxn>
                <a:cxn ang="0">
                  <a:pos x="511" y="450"/>
                </a:cxn>
                <a:cxn ang="0">
                  <a:pos x="475" y="464"/>
                </a:cxn>
                <a:cxn ang="0">
                  <a:pos x="466" y="448"/>
                </a:cxn>
                <a:cxn ang="0">
                  <a:pos x="433" y="482"/>
                </a:cxn>
                <a:cxn ang="0">
                  <a:pos x="414" y="498"/>
                </a:cxn>
                <a:cxn ang="0">
                  <a:pos x="424" y="516"/>
                </a:cxn>
                <a:cxn ang="0">
                  <a:pos x="414" y="532"/>
                </a:cxn>
                <a:cxn ang="0">
                  <a:pos x="393" y="587"/>
                </a:cxn>
                <a:cxn ang="0">
                  <a:pos x="359" y="595"/>
                </a:cxn>
                <a:cxn ang="0">
                  <a:pos x="323" y="574"/>
                </a:cxn>
                <a:cxn ang="0">
                  <a:pos x="299" y="563"/>
                </a:cxn>
                <a:cxn ang="0">
                  <a:pos x="267" y="516"/>
                </a:cxn>
                <a:cxn ang="0">
                  <a:pos x="278" y="487"/>
                </a:cxn>
                <a:cxn ang="0">
                  <a:pos x="238" y="458"/>
                </a:cxn>
                <a:cxn ang="0">
                  <a:pos x="246" y="409"/>
                </a:cxn>
                <a:cxn ang="0">
                  <a:pos x="270" y="401"/>
                </a:cxn>
                <a:cxn ang="0">
                  <a:pos x="272" y="377"/>
                </a:cxn>
                <a:cxn ang="0">
                  <a:pos x="223" y="340"/>
                </a:cxn>
                <a:cxn ang="0">
                  <a:pos x="278" y="340"/>
                </a:cxn>
                <a:cxn ang="0">
                  <a:pos x="249" y="327"/>
                </a:cxn>
                <a:cxn ang="0">
                  <a:pos x="262" y="314"/>
                </a:cxn>
                <a:cxn ang="0">
                  <a:pos x="207" y="322"/>
                </a:cxn>
                <a:cxn ang="0">
                  <a:pos x="204" y="304"/>
                </a:cxn>
                <a:cxn ang="0">
                  <a:pos x="210" y="264"/>
                </a:cxn>
                <a:cxn ang="0">
                  <a:pos x="162" y="210"/>
                </a:cxn>
                <a:cxn ang="0">
                  <a:pos x="94" y="180"/>
                </a:cxn>
                <a:cxn ang="0">
                  <a:pos x="47" y="196"/>
                </a:cxn>
              </a:cxnLst>
              <a:rect l="0" t="0" r="r" b="b"/>
              <a:pathLst>
                <a:path w="845" h="596">
                  <a:moveTo>
                    <a:pt x="21" y="170"/>
                  </a:moveTo>
                  <a:lnTo>
                    <a:pt x="55" y="162"/>
                  </a:lnTo>
                  <a:lnTo>
                    <a:pt x="83" y="149"/>
                  </a:lnTo>
                  <a:lnTo>
                    <a:pt x="115" y="133"/>
                  </a:lnTo>
                  <a:lnTo>
                    <a:pt x="144" y="131"/>
                  </a:lnTo>
                  <a:lnTo>
                    <a:pt x="189" y="144"/>
                  </a:lnTo>
                  <a:lnTo>
                    <a:pt x="257" y="233"/>
                  </a:lnTo>
                  <a:lnTo>
                    <a:pt x="286" y="259"/>
                  </a:lnTo>
                  <a:lnTo>
                    <a:pt x="314" y="283"/>
                  </a:lnTo>
                  <a:lnTo>
                    <a:pt x="330" y="369"/>
                  </a:lnTo>
                  <a:lnTo>
                    <a:pt x="351" y="406"/>
                  </a:lnTo>
                  <a:lnTo>
                    <a:pt x="401" y="409"/>
                  </a:lnTo>
                  <a:lnTo>
                    <a:pt x="443" y="388"/>
                  </a:lnTo>
                  <a:lnTo>
                    <a:pt x="524" y="340"/>
                  </a:lnTo>
                  <a:lnTo>
                    <a:pt x="537" y="238"/>
                  </a:lnTo>
                  <a:lnTo>
                    <a:pt x="545" y="220"/>
                  </a:lnTo>
                  <a:lnTo>
                    <a:pt x="559" y="175"/>
                  </a:lnTo>
                  <a:lnTo>
                    <a:pt x="598" y="149"/>
                  </a:lnTo>
                  <a:lnTo>
                    <a:pt x="603" y="123"/>
                  </a:lnTo>
                  <a:lnTo>
                    <a:pt x="632" y="68"/>
                  </a:lnTo>
                  <a:lnTo>
                    <a:pt x="655" y="50"/>
                  </a:lnTo>
                  <a:lnTo>
                    <a:pt x="721" y="8"/>
                  </a:lnTo>
                  <a:lnTo>
                    <a:pt x="721" y="16"/>
                  </a:lnTo>
                  <a:lnTo>
                    <a:pt x="755" y="13"/>
                  </a:lnTo>
                  <a:lnTo>
                    <a:pt x="765" y="0"/>
                  </a:lnTo>
                  <a:lnTo>
                    <a:pt x="797" y="0"/>
                  </a:lnTo>
                  <a:lnTo>
                    <a:pt x="844" y="10"/>
                  </a:lnTo>
                  <a:lnTo>
                    <a:pt x="799" y="26"/>
                  </a:lnTo>
                  <a:lnTo>
                    <a:pt x="805" y="36"/>
                  </a:lnTo>
                  <a:lnTo>
                    <a:pt x="706" y="44"/>
                  </a:lnTo>
                  <a:lnTo>
                    <a:pt x="784" y="47"/>
                  </a:lnTo>
                  <a:lnTo>
                    <a:pt x="718" y="60"/>
                  </a:lnTo>
                  <a:lnTo>
                    <a:pt x="726" y="70"/>
                  </a:lnTo>
                  <a:lnTo>
                    <a:pt x="765" y="60"/>
                  </a:lnTo>
                  <a:lnTo>
                    <a:pt x="737" y="76"/>
                  </a:lnTo>
                  <a:lnTo>
                    <a:pt x="731" y="92"/>
                  </a:lnTo>
                  <a:lnTo>
                    <a:pt x="742" y="86"/>
                  </a:lnTo>
                  <a:lnTo>
                    <a:pt x="711" y="102"/>
                  </a:lnTo>
                  <a:lnTo>
                    <a:pt x="700" y="136"/>
                  </a:lnTo>
                  <a:lnTo>
                    <a:pt x="716" y="131"/>
                  </a:lnTo>
                  <a:lnTo>
                    <a:pt x="740" y="136"/>
                  </a:lnTo>
                  <a:lnTo>
                    <a:pt x="718" y="136"/>
                  </a:lnTo>
                  <a:lnTo>
                    <a:pt x="718" y="146"/>
                  </a:lnTo>
                  <a:lnTo>
                    <a:pt x="752" y="149"/>
                  </a:lnTo>
                  <a:lnTo>
                    <a:pt x="755" y="165"/>
                  </a:lnTo>
                  <a:lnTo>
                    <a:pt x="703" y="162"/>
                  </a:lnTo>
                  <a:lnTo>
                    <a:pt x="716" y="165"/>
                  </a:lnTo>
                  <a:lnTo>
                    <a:pt x="689" y="170"/>
                  </a:lnTo>
                  <a:lnTo>
                    <a:pt x="703" y="183"/>
                  </a:lnTo>
                  <a:lnTo>
                    <a:pt x="731" y="183"/>
                  </a:lnTo>
                  <a:lnTo>
                    <a:pt x="713" y="194"/>
                  </a:lnTo>
                  <a:lnTo>
                    <a:pt x="734" y="199"/>
                  </a:lnTo>
                  <a:lnTo>
                    <a:pt x="734" y="215"/>
                  </a:lnTo>
                  <a:lnTo>
                    <a:pt x="697" y="207"/>
                  </a:lnTo>
                  <a:lnTo>
                    <a:pt x="718" y="215"/>
                  </a:lnTo>
                  <a:lnTo>
                    <a:pt x="706" y="220"/>
                  </a:lnTo>
                  <a:lnTo>
                    <a:pt x="716" y="220"/>
                  </a:lnTo>
                  <a:lnTo>
                    <a:pt x="713" y="228"/>
                  </a:lnTo>
                  <a:lnTo>
                    <a:pt x="742" y="238"/>
                  </a:lnTo>
                  <a:lnTo>
                    <a:pt x="697" y="236"/>
                  </a:lnTo>
                  <a:lnTo>
                    <a:pt x="692" y="241"/>
                  </a:lnTo>
                  <a:lnTo>
                    <a:pt x="721" y="254"/>
                  </a:lnTo>
                  <a:lnTo>
                    <a:pt x="718" y="264"/>
                  </a:lnTo>
                  <a:lnTo>
                    <a:pt x="692" y="272"/>
                  </a:lnTo>
                  <a:lnTo>
                    <a:pt x="666" y="254"/>
                  </a:lnTo>
                  <a:lnTo>
                    <a:pt x="627" y="267"/>
                  </a:lnTo>
                  <a:lnTo>
                    <a:pt x="655" y="278"/>
                  </a:lnTo>
                  <a:lnTo>
                    <a:pt x="627" y="286"/>
                  </a:lnTo>
                  <a:lnTo>
                    <a:pt x="658" y="286"/>
                  </a:lnTo>
                  <a:lnTo>
                    <a:pt x="647" y="301"/>
                  </a:lnTo>
                  <a:lnTo>
                    <a:pt x="661" y="293"/>
                  </a:lnTo>
                  <a:lnTo>
                    <a:pt x="692" y="306"/>
                  </a:lnTo>
                  <a:lnTo>
                    <a:pt x="679" y="317"/>
                  </a:lnTo>
                  <a:lnTo>
                    <a:pt x="697" y="314"/>
                  </a:lnTo>
                  <a:lnTo>
                    <a:pt x="692" y="325"/>
                  </a:lnTo>
                  <a:lnTo>
                    <a:pt x="703" y="320"/>
                  </a:lnTo>
                  <a:lnTo>
                    <a:pt x="706" y="346"/>
                  </a:lnTo>
                  <a:lnTo>
                    <a:pt x="692" y="338"/>
                  </a:lnTo>
                  <a:lnTo>
                    <a:pt x="689" y="346"/>
                  </a:lnTo>
                  <a:lnTo>
                    <a:pt x="676" y="346"/>
                  </a:lnTo>
                  <a:lnTo>
                    <a:pt x="658" y="325"/>
                  </a:lnTo>
                  <a:lnTo>
                    <a:pt x="616" y="312"/>
                  </a:lnTo>
                  <a:lnTo>
                    <a:pt x="647" y="327"/>
                  </a:lnTo>
                  <a:lnTo>
                    <a:pt x="608" y="333"/>
                  </a:lnTo>
                  <a:lnTo>
                    <a:pt x="595" y="346"/>
                  </a:lnTo>
                  <a:lnTo>
                    <a:pt x="632" y="351"/>
                  </a:lnTo>
                  <a:lnTo>
                    <a:pt x="600" y="359"/>
                  </a:lnTo>
                  <a:lnTo>
                    <a:pt x="650" y="351"/>
                  </a:lnTo>
                  <a:lnTo>
                    <a:pt x="695" y="362"/>
                  </a:lnTo>
                  <a:lnTo>
                    <a:pt x="635" y="393"/>
                  </a:lnTo>
                  <a:lnTo>
                    <a:pt x="579" y="409"/>
                  </a:lnTo>
                  <a:lnTo>
                    <a:pt x="556" y="409"/>
                  </a:lnTo>
                  <a:lnTo>
                    <a:pt x="543" y="396"/>
                  </a:lnTo>
                  <a:lnTo>
                    <a:pt x="551" y="409"/>
                  </a:lnTo>
                  <a:lnTo>
                    <a:pt x="535" y="416"/>
                  </a:lnTo>
                  <a:lnTo>
                    <a:pt x="511" y="450"/>
                  </a:lnTo>
                  <a:lnTo>
                    <a:pt x="495" y="448"/>
                  </a:lnTo>
                  <a:lnTo>
                    <a:pt x="493" y="461"/>
                  </a:lnTo>
                  <a:lnTo>
                    <a:pt x="475" y="464"/>
                  </a:lnTo>
                  <a:lnTo>
                    <a:pt x="466" y="458"/>
                  </a:lnTo>
                  <a:lnTo>
                    <a:pt x="475" y="450"/>
                  </a:lnTo>
                  <a:lnTo>
                    <a:pt x="466" y="448"/>
                  </a:lnTo>
                  <a:lnTo>
                    <a:pt x="459" y="469"/>
                  </a:lnTo>
                  <a:lnTo>
                    <a:pt x="430" y="472"/>
                  </a:lnTo>
                  <a:lnTo>
                    <a:pt x="433" y="482"/>
                  </a:lnTo>
                  <a:lnTo>
                    <a:pt x="417" y="485"/>
                  </a:lnTo>
                  <a:lnTo>
                    <a:pt x="430" y="498"/>
                  </a:lnTo>
                  <a:lnTo>
                    <a:pt x="414" y="498"/>
                  </a:lnTo>
                  <a:lnTo>
                    <a:pt x="427" y="514"/>
                  </a:lnTo>
                  <a:lnTo>
                    <a:pt x="414" y="514"/>
                  </a:lnTo>
                  <a:lnTo>
                    <a:pt x="424" y="516"/>
                  </a:lnTo>
                  <a:lnTo>
                    <a:pt x="414" y="529"/>
                  </a:lnTo>
                  <a:lnTo>
                    <a:pt x="404" y="526"/>
                  </a:lnTo>
                  <a:lnTo>
                    <a:pt x="414" y="532"/>
                  </a:lnTo>
                  <a:lnTo>
                    <a:pt x="393" y="537"/>
                  </a:lnTo>
                  <a:lnTo>
                    <a:pt x="404" y="558"/>
                  </a:lnTo>
                  <a:lnTo>
                    <a:pt x="393" y="587"/>
                  </a:lnTo>
                  <a:lnTo>
                    <a:pt x="380" y="587"/>
                  </a:lnTo>
                  <a:lnTo>
                    <a:pt x="390" y="595"/>
                  </a:lnTo>
                  <a:lnTo>
                    <a:pt x="359" y="595"/>
                  </a:lnTo>
                  <a:lnTo>
                    <a:pt x="354" y="576"/>
                  </a:lnTo>
                  <a:lnTo>
                    <a:pt x="314" y="579"/>
                  </a:lnTo>
                  <a:lnTo>
                    <a:pt x="323" y="574"/>
                  </a:lnTo>
                  <a:lnTo>
                    <a:pt x="304" y="566"/>
                  </a:lnTo>
                  <a:lnTo>
                    <a:pt x="314" y="563"/>
                  </a:lnTo>
                  <a:lnTo>
                    <a:pt x="299" y="563"/>
                  </a:lnTo>
                  <a:lnTo>
                    <a:pt x="304" y="553"/>
                  </a:lnTo>
                  <a:lnTo>
                    <a:pt x="294" y="553"/>
                  </a:lnTo>
                  <a:lnTo>
                    <a:pt x="267" y="516"/>
                  </a:lnTo>
                  <a:lnTo>
                    <a:pt x="267" y="503"/>
                  </a:lnTo>
                  <a:lnTo>
                    <a:pt x="286" y="492"/>
                  </a:lnTo>
                  <a:lnTo>
                    <a:pt x="278" y="487"/>
                  </a:lnTo>
                  <a:lnTo>
                    <a:pt x="259" y="500"/>
                  </a:lnTo>
                  <a:lnTo>
                    <a:pt x="257" y="474"/>
                  </a:lnTo>
                  <a:lnTo>
                    <a:pt x="238" y="458"/>
                  </a:lnTo>
                  <a:lnTo>
                    <a:pt x="241" y="438"/>
                  </a:lnTo>
                  <a:lnTo>
                    <a:pt x="230" y="430"/>
                  </a:lnTo>
                  <a:lnTo>
                    <a:pt x="246" y="409"/>
                  </a:lnTo>
                  <a:lnTo>
                    <a:pt x="238" y="406"/>
                  </a:lnTo>
                  <a:lnTo>
                    <a:pt x="272" y="409"/>
                  </a:lnTo>
                  <a:lnTo>
                    <a:pt x="270" y="401"/>
                  </a:lnTo>
                  <a:lnTo>
                    <a:pt x="244" y="401"/>
                  </a:lnTo>
                  <a:lnTo>
                    <a:pt x="280" y="382"/>
                  </a:lnTo>
                  <a:lnTo>
                    <a:pt x="272" y="377"/>
                  </a:lnTo>
                  <a:lnTo>
                    <a:pt x="280" y="359"/>
                  </a:lnTo>
                  <a:lnTo>
                    <a:pt x="252" y="357"/>
                  </a:lnTo>
                  <a:lnTo>
                    <a:pt x="223" y="340"/>
                  </a:lnTo>
                  <a:lnTo>
                    <a:pt x="278" y="351"/>
                  </a:lnTo>
                  <a:lnTo>
                    <a:pt x="270" y="343"/>
                  </a:lnTo>
                  <a:lnTo>
                    <a:pt x="278" y="340"/>
                  </a:lnTo>
                  <a:lnTo>
                    <a:pt x="257" y="330"/>
                  </a:lnTo>
                  <a:lnTo>
                    <a:pt x="265" y="325"/>
                  </a:lnTo>
                  <a:lnTo>
                    <a:pt x="249" y="327"/>
                  </a:lnTo>
                  <a:lnTo>
                    <a:pt x="259" y="320"/>
                  </a:lnTo>
                  <a:lnTo>
                    <a:pt x="244" y="322"/>
                  </a:lnTo>
                  <a:lnTo>
                    <a:pt x="262" y="314"/>
                  </a:lnTo>
                  <a:lnTo>
                    <a:pt x="236" y="304"/>
                  </a:lnTo>
                  <a:lnTo>
                    <a:pt x="228" y="320"/>
                  </a:lnTo>
                  <a:lnTo>
                    <a:pt x="207" y="322"/>
                  </a:lnTo>
                  <a:lnTo>
                    <a:pt x="202" y="314"/>
                  </a:lnTo>
                  <a:lnTo>
                    <a:pt x="218" y="304"/>
                  </a:lnTo>
                  <a:lnTo>
                    <a:pt x="204" y="304"/>
                  </a:lnTo>
                  <a:lnTo>
                    <a:pt x="223" y="283"/>
                  </a:lnTo>
                  <a:lnTo>
                    <a:pt x="204" y="278"/>
                  </a:lnTo>
                  <a:lnTo>
                    <a:pt x="210" y="264"/>
                  </a:lnTo>
                  <a:lnTo>
                    <a:pt x="189" y="238"/>
                  </a:lnTo>
                  <a:lnTo>
                    <a:pt x="196" y="236"/>
                  </a:lnTo>
                  <a:lnTo>
                    <a:pt x="162" y="210"/>
                  </a:lnTo>
                  <a:lnTo>
                    <a:pt x="159" y="199"/>
                  </a:lnTo>
                  <a:lnTo>
                    <a:pt x="126" y="186"/>
                  </a:lnTo>
                  <a:lnTo>
                    <a:pt x="94" y="180"/>
                  </a:lnTo>
                  <a:lnTo>
                    <a:pt x="63" y="188"/>
                  </a:lnTo>
                  <a:lnTo>
                    <a:pt x="39" y="183"/>
                  </a:lnTo>
                  <a:lnTo>
                    <a:pt x="47" y="196"/>
                  </a:lnTo>
                  <a:lnTo>
                    <a:pt x="21" y="188"/>
                  </a:lnTo>
                  <a:lnTo>
                    <a:pt x="0" y="178"/>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801" name="Freeform 801"/>
            <p:cNvSpPr/>
            <p:nvPr/>
          </p:nvSpPr>
          <p:spPr bwMode="auto">
            <a:xfrm>
              <a:off x="1802" y="2181"/>
              <a:ext cx="363" cy="281"/>
            </a:xfrm>
            <a:custGeom>
              <a:avLst/>
              <a:gdLst/>
              <a:ahLst/>
              <a:cxnLst>
                <a:cxn ang="0">
                  <a:pos x="328" y="63"/>
                </a:cxn>
                <a:cxn ang="0">
                  <a:pos x="307" y="61"/>
                </a:cxn>
                <a:cxn ang="0">
                  <a:pos x="278" y="66"/>
                </a:cxn>
                <a:cxn ang="0">
                  <a:pos x="236" y="71"/>
                </a:cxn>
                <a:cxn ang="0">
                  <a:pos x="228" y="58"/>
                </a:cxn>
                <a:cxn ang="0">
                  <a:pos x="231" y="29"/>
                </a:cxn>
                <a:cxn ang="0">
                  <a:pos x="215" y="19"/>
                </a:cxn>
                <a:cxn ang="0">
                  <a:pos x="204" y="3"/>
                </a:cxn>
                <a:cxn ang="0">
                  <a:pos x="176" y="0"/>
                </a:cxn>
                <a:cxn ang="0">
                  <a:pos x="142" y="0"/>
                </a:cxn>
                <a:cxn ang="0">
                  <a:pos x="115" y="3"/>
                </a:cxn>
                <a:cxn ang="0">
                  <a:pos x="86" y="3"/>
                </a:cxn>
                <a:cxn ang="0">
                  <a:pos x="63" y="16"/>
                </a:cxn>
                <a:cxn ang="0">
                  <a:pos x="42" y="32"/>
                </a:cxn>
                <a:cxn ang="0">
                  <a:pos x="23" y="47"/>
                </a:cxn>
                <a:cxn ang="0">
                  <a:pos x="8" y="74"/>
                </a:cxn>
                <a:cxn ang="0">
                  <a:pos x="0" y="97"/>
                </a:cxn>
                <a:cxn ang="0">
                  <a:pos x="34" y="129"/>
                </a:cxn>
                <a:cxn ang="0">
                  <a:pos x="74" y="134"/>
                </a:cxn>
                <a:cxn ang="0">
                  <a:pos x="71" y="150"/>
                </a:cxn>
                <a:cxn ang="0">
                  <a:pos x="79" y="155"/>
                </a:cxn>
                <a:cxn ang="0">
                  <a:pos x="42" y="171"/>
                </a:cxn>
                <a:cxn ang="0">
                  <a:pos x="21" y="205"/>
                </a:cxn>
                <a:cxn ang="0">
                  <a:pos x="34" y="231"/>
                </a:cxn>
                <a:cxn ang="0">
                  <a:pos x="52" y="241"/>
                </a:cxn>
                <a:cxn ang="0">
                  <a:pos x="71" y="231"/>
                </a:cxn>
                <a:cxn ang="0">
                  <a:pos x="71" y="255"/>
                </a:cxn>
                <a:cxn ang="0">
                  <a:pos x="81" y="255"/>
                </a:cxn>
                <a:cxn ang="0">
                  <a:pos x="94" y="276"/>
                </a:cxn>
                <a:cxn ang="0">
                  <a:pos x="86" y="323"/>
                </a:cxn>
                <a:cxn ang="0">
                  <a:pos x="115" y="328"/>
                </a:cxn>
                <a:cxn ang="0">
                  <a:pos x="142" y="328"/>
                </a:cxn>
                <a:cxn ang="0">
                  <a:pos x="170" y="320"/>
                </a:cxn>
                <a:cxn ang="0">
                  <a:pos x="197" y="310"/>
                </a:cxn>
                <a:cxn ang="0">
                  <a:pos x="215" y="299"/>
                </a:cxn>
                <a:cxn ang="0">
                  <a:pos x="262" y="281"/>
                </a:cxn>
                <a:cxn ang="0">
                  <a:pos x="302" y="270"/>
                </a:cxn>
                <a:cxn ang="0">
                  <a:pos x="328" y="257"/>
                </a:cxn>
                <a:cxn ang="0">
                  <a:pos x="359" y="234"/>
                </a:cxn>
                <a:cxn ang="0">
                  <a:pos x="383" y="215"/>
                </a:cxn>
                <a:cxn ang="0">
                  <a:pos x="443" y="202"/>
                </a:cxn>
                <a:cxn ang="0">
                  <a:pos x="490" y="137"/>
                </a:cxn>
                <a:cxn ang="0">
                  <a:pos x="456" y="134"/>
                </a:cxn>
                <a:cxn ang="0">
                  <a:pos x="446" y="116"/>
                </a:cxn>
                <a:cxn ang="0">
                  <a:pos x="417" y="105"/>
                </a:cxn>
                <a:cxn ang="0">
                  <a:pos x="401" y="105"/>
                </a:cxn>
                <a:cxn ang="0">
                  <a:pos x="383" y="129"/>
                </a:cxn>
                <a:cxn ang="0">
                  <a:pos x="383" y="121"/>
                </a:cxn>
                <a:cxn ang="0">
                  <a:pos x="351" y="123"/>
                </a:cxn>
                <a:cxn ang="0">
                  <a:pos x="362" y="118"/>
                </a:cxn>
                <a:cxn ang="0">
                  <a:pos x="351" y="103"/>
                </a:cxn>
                <a:cxn ang="0">
                  <a:pos x="373" y="71"/>
                </a:cxn>
                <a:cxn ang="0">
                  <a:pos x="349" y="35"/>
                </a:cxn>
              </a:cxnLst>
              <a:rect l="0" t="0" r="r" b="b"/>
              <a:pathLst>
                <a:path w="491" h="329">
                  <a:moveTo>
                    <a:pt x="328" y="63"/>
                  </a:moveTo>
                  <a:lnTo>
                    <a:pt x="307" y="61"/>
                  </a:lnTo>
                  <a:lnTo>
                    <a:pt x="278" y="66"/>
                  </a:lnTo>
                  <a:lnTo>
                    <a:pt x="236" y="71"/>
                  </a:lnTo>
                  <a:lnTo>
                    <a:pt x="228" y="58"/>
                  </a:lnTo>
                  <a:lnTo>
                    <a:pt x="231" y="29"/>
                  </a:lnTo>
                  <a:lnTo>
                    <a:pt x="215" y="19"/>
                  </a:lnTo>
                  <a:lnTo>
                    <a:pt x="204" y="3"/>
                  </a:lnTo>
                  <a:lnTo>
                    <a:pt x="176" y="0"/>
                  </a:lnTo>
                  <a:lnTo>
                    <a:pt x="142" y="0"/>
                  </a:lnTo>
                  <a:lnTo>
                    <a:pt x="115" y="3"/>
                  </a:lnTo>
                  <a:lnTo>
                    <a:pt x="86" y="3"/>
                  </a:lnTo>
                  <a:lnTo>
                    <a:pt x="63" y="16"/>
                  </a:lnTo>
                  <a:lnTo>
                    <a:pt x="42" y="32"/>
                  </a:lnTo>
                  <a:lnTo>
                    <a:pt x="23" y="47"/>
                  </a:lnTo>
                  <a:lnTo>
                    <a:pt x="8" y="74"/>
                  </a:lnTo>
                  <a:lnTo>
                    <a:pt x="0" y="97"/>
                  </a:lnTo>
                  <a:lnTo>
                    <a:pt x="34" y="129"/>
                  </a:lnTo>
                  <a:lnTo>
                    <a:pt x="74" y="134"/>
                  </a:lnTo>
                  <a:lnTo>
                    <a:pt x="71" y="150"/>
                  </a:lnTo>
                  <a:lnTo>
                    <a:pt x="79" y="155"/>
                  </a:lnTo>
                  <a:lnTo>
                    <a:pt x="42" y="171"/>
                  </a:lnTo>
                  <a:lnTo>
                    <a:pt x="21" y="205"/>
                  </a:lnTo>
                  <a:lnTo>
                    <a:pt x="34" y="231"/>
                  </a:lnTo>
                  <a:lnTo>
                    <a:pt x="52" y="241"/>
                  </a:lnTo>
                  <a:lnTo>
                    <a:pt x="71" y="231"/>
                  </a:lnTo>
                  <a:lnTo>
                    <a:pt x="71" y="255"/>
                  </a:lnTo>
                  <a:lnTo>
                    <a:pt x="81" y="255"/>
                  </a:lnTo>
                  <a:lnTo>
                    <a:pt x="94" y="276"/>
                  </a:lnTo>
                  <a:lnTo>
                    <a:pt x="86" y="323"/>
                  </a:lnTo>
                  <a:lnTo>
                    <a:pt x="115" y="328"/>
                  </a:lnTo>
                  <a:lnTo>
                    <a:pt x="142" y="328"/>
                  </a:lnTo>
                  <a:lnTo>
                    <a:pt x="170" y="320"/>
                  </a:lnTo>
                  <a:lnTo>
                    <a:pt x="197" y="310"/>
                  </a:lnTo>
                  <a:lnTo>
                    <a:pt x="215" y="299"/>
                  </a:lnTo>
                  <a:lnTo>
                    <a:pt x="262" y="281"/>
                  </a:lnTo>
                  <a:lnTo>
                    <a:pt x="302" y="270"/>
                  </a:lnTo>
                  <a:lnTo>
                    <a:pt x="328" y="257"/>
                  </a:lnTo>
                  <a:lnTo>
                    <a:pt x="359" y="234"/>
                  </a:lnTo>
                  <a:lnTo>
                    <a:pt x="383" y="215"/>
                  </a:lnTo>
                  <a:lnTo>
                    <a:pt x="443" y="202"/>
                  </a:lnTo>
                  <a:lnTo>
                    <a:pt x="490" y="137"/>
                  </a:lnTo>
                  <a:lnTo>
                    <a:pt x="456" y="134"/>
                  </a:lnTo>
                  <a:lnTo>
                    <a:pt x="446" y="116"/>
                  </a:lnTo>
                  <a:lnTo>
                    <a:pt x="417" y="105"/>
                  </a:lnTo>
                  <a:lnTo>
                    <a:pt x="401" y="105"/>
                  </a:lnTo>
                  <a:lnTo>
                    <a:pt x="383" y="129"/>
                  </a:lnTo>
                  <a:lnTo>
                    <a:pt x="383" y="121"/>
                  </a:lnTo>
                  <a:lnTo>
                    <a:pt x="351" y="123"/>
                  </a:lnTo>
                  <a:lnTo>
                    <a:pt x="362" y="118"/>
                  </a:lnTo>
                  <a:lnTo>
                    <a:pt x="351" y="103"/>
                  </a:lnTo>
                  <a:lnTo>
                    <a:pt x="373" y="71"/>
                  </a:lnTo>
                  <a:lnTo>
                    <a:pt x="349" y="35"/>
                  </a:lnTo>
                </a:path>
              </a:pathLst>
            </a:custGeom>
            <a:noFill/>
            <a:ln w="12700" cap="rnd" cmpd="sng">
              <a:solidFill>
                <a:srgbClr val="7F7F7F"/>
              </a:solidFill>
              <a:prstDash val="solid"/>
              <a:round/>
              <a:headEnd type="none" w="med" len="med"/>
              <a:tailEnd type="none" w="med" len="med"/>
            </a:ln>
            <a:effectLst/>
          </p:spPr>
          <p:txBody>
            <a:bodyPr/>
            <a:lstStyle/>
            <a:p>
              <a:endParaRPr lang="zh-CN" altLang="en-US" sz="2400"/>
            </a:p>
          </p:txBody>
        </p:sp>
        <p:sp>
          <p:nvSpPr>
            <p:cNvPr id="802" name="Freeform 802"/>
            <p:cNvSpPr/>
            <p:nvPr/>
          </p:nvSpPr>
          <p:spPr bwMode="auto">
            <a:xfrm>
              <a:off x="3162" y="3022"/>
              <a:ext cx="81" cy="99"/>
            </a:xfrm>
            <a:custGeom>
              <a:avLst/>
              <a:gdLst/>
              <a:ahLst/>
              <a:cxnLst>
                <a:cxn ang="0">
                  <a:pos x="0" y="115"/>
                </a:cxn>
                <a:cxn ang="0">
                  <a:pos x="109" y="115"/>
                </a:cxn>
                <a:cxn ang="0">
                  <a:pos x="109" y="0"/>
                </a:cxn>
                <a:cxn ang="0">
                  <a:pos x="0" y="0"/>
                </a:cxn>
                <a:cxn ang="0">
                  <a:pos x="0" y="115"/>
                </a:cxn>
              </a:cxnLst>
              <a:rect l="0" t="0" r="r" b="b"/>
              <a:pathLst>
                <a:path w="110" h="116">
                  <a:moveTo>
                    <a:pt x="0" y="115"/>
                  </a:moveTo>
                  <a:lnTo>
                    <a:pt x="109" y="115"/>
                  </a:lnTo>
                  <a:lnTo>
                    <a:pt x="109" y="0"/>
                  </a:lnTo>
                  <a:lnTo>
                    <a:pt x="0" y="0"/>
                  </a:lnTo>
                  <a:lnTo>
                    <a:pt x="0" y="115"/>
                  </a:lnTo>
                </a:path>
              </a:pathLst>
            </a:custGeom>
            <a:solidFill>
              <a:srgbClr val="FF0000"/>
            </a:solid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3" name="Freeform 803"/>
            <p:cNvSpPr/>
            <p:nvPr/>
          </p:nvSpPr>
          <p:spPr bwMode="auto">
            <a:xfrm>
              <a:off x="3198" y="2795"/>
              <a:ext cx="86" cy="105"/>
            </a:xfrm>
            <a:custGeom>
              <a:avLst/>
              <a:gdLst/>
              <a:ahLst/>
              <a:cxnLst>
                <a:cxn ang="0">
                  <a:pos x="0" y="121"/>
                </a:cxn>
                <a:cxn ang="0">
                  <a:pos x="115" y="121"/>
                </a:cxn>
                <a:cxn ang="0">
                  <a:pos x="115" y="0"/>
                </a:cxn>
                <a:cxn ang="0">
                  <a:pos x="0" y="0"/>
                </a:cxn>
                <a:cxn ang="0">
                  <a:pos x="0" y="121"/>
                </a:cxn>
              </a:cxnLst>
              <a:rect l="0" t="0" r="r" b="b"/>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4" name="Freeform 804"/>
            <p:cNvSpPr/>
            <p:nvPr/>
          </p:nvSpPr>
          <p:spPr bwMode="auto">
            <a:xfrm>
              <a:off x="3152" y="2976"/>
              <a:ext cx="81" cy="98"/>
            </a:xfrm>
            <a:custGeom>
              <a:avLst/>
              <a:gdLst/>
              <a:ahLst/>
              <a:cxnLst>
                <a:cxn ang="0">
                  <a:pos x="0" y="115"/>
                </a:cxn>
                <a:cxn ang="0">
                  <a:pos x="109" y="115"/>
                </a:cxn>
                <a:cxn ang="0">
                  <a:pos x="109" y="0"/>
                </a:cxn>
                <a:cxn ang="0">
                  <a:pos x="0" y="0"/>
                </a:cxn>
                <a:cxn ang="0">
                  <a:pos x="0" y="115"/>
                </a:cxn>
              </a:cxnLst>
              <a:rect l="0" t="0" r="r" b="b"/>
              <a:pathLst>
                <a:path w="110" h="116">
                  <a:moveTo>
                    <a:pt x="0" y="115"/>
                  </a:moveTo>
                  <a:lnTo>
                    <a:pt x="109" y="115"/>
                  </a:lnTo>
                  <a:lnTo>
                    <a:pt x="109" y="0"/>
                  </a:lnTo>
                  <a:lnTo>
                    <a:pt x="0" y="0"/>
                  </a:lnTo>
                  <a:lnTo>
                    <a:pt x="0" y="115"/>
                  </a:lnTo>
                </a:path>
              </a:pathLst>
            </a:custGeom>
            <a:solidFill>
              <a:srgbClr val="FFFF40"/>
            </a:solid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5" name="Freeform 805"/>
            <p:cNvSpPr/>
            <p:nvPr/>
          </p:nvSpPr>
          <p:spPr bwMode="auto">
            <a:xfrm>
              <a:off x="3152" y="2976"/>
              <a:ext cx="86" cy="103"/>
            </a:xfrm>
            <a:custGeom>
              <a:avLst/>
              <a:gdLst/>
              <a:ahLst/>
              <a:cxnLst>
                <a:cxn ang="0">
                  <a:pos x="0" y="121"/>
                </a:cxn>
                <a:cxn ang="0">
                  <a:pos x="115" y="121"/>
                </a:cxn>
                <a:cxn ang="0">
                  <a:pos x="115" y="0"/>
                </a:cxn>
                <a:cxn ang="0">
                  <a:pos x="0" y="0"/>
                </a:cxn>
                <a:cxn ang="0">
                  <a:pos x="0" y="121"/>
                </a:cxn>
              </a:cxnLst>
              <a:rect l="0" t="0" r="r" b="b"/>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6" name="Freeform 806"/>
            <p:cNvSpPr/>
            <p:nvPr/>
          </p:nvSpPr>
          <p:spPr bwMode="auto">
            <a:xfrm>
              <a:off x="3152" y="3295"/>
              <a:ext cx="81" cy="98"/>
            </a:xfrm>
            <a:custGeom>
              <a:avLst/>
              <a:gdLst/>
              <a:ahLst/>
              <a:cxnLst>
                <a:cxn ang="0">
                  <a:pos x="0" y="114"/>
                </a:cxn>
                <a:cxn ang="0">
                  <a:pos x="109" y="114"/>
                </a:cxn>
                <a:cxn ang="0">
                  <a:pos x="109" y="0"/>
                </a:cxn>
                <a:cxn ang="0">
                  <a:pos x="0" y="0"/>
                </a:cxn>
                <a:cxn ang="0">
                  <a:pos x="0" y="114"/>
                </a:cxn>
              </a:cxnLst>
              <a:rect l="0" t="0" r="r" b="b"/>
              <a:pathLst>
                <a:path w="110" h="115">
                  <a:moveTo>
                    <a:pt x="0" y="114"/>
                  </a:moveTo>
                  <a:lnTo>
                    <a:pt x="109" y="114"/>
                  </a:lnTo>
                  <a:lnTo>
                    <a:pt x="109" y="0"/>
                  </a:lnTo>
                  <a:lnTo>
                    <a:pt x="0" y="0"/>
                  </a:lnTo>
                  <a:lnTo>
                    <a:pt x="0" y="114"/>
                  </a:lnTo>
                </a:path>
              </a:pathLst>
            </a:custGeom>
            <a:solidFill>
              <a:srgbClr val="40FF40"/>
            </a:solid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7" name="Freeform 807"/>
            <p:cNvSpPr/>
            <p:nvPr/>
          </p:nvSpPr>
          <p:spPr bwMode="auto">
            <a:xfrm>
              <a:off x="2385" y="3332"/>
              <a:ext cx="86" cy="102"/>
            </a:xfrm>
            <a:custGeom>
              <a:avLst/>
              <a:gdLst/>
              <a:ahLst/>
              <a:cxnLst>
                <a:cxn ang="0">
                  <a:pos x="0" y="120"/>
                </a:cxn>
                <a:cxn ang="0">
                  <a:pos x="115" y="120"/>
                </a:cxn>
                <a:cxn ang="0">
                  <a:pos x="115" y="0"/>
                </a:cxn>
                <a:cxn ang="0">
                  <a:pos x="0" y="0"/>
                </a:cxn>
                <a:cxn ang="0">
                  <a:pos x="0" y="120"/>
                </a:cxn>
              </a:cxnLst>
              <a:rect l="0" t="0" r="r" b="b"/>
              <a:pathLst>
                <a:path w="116" h="121">
                  <a:moveTo>
                    <a:pt x="0" y="120"/>
                  </a:moveTo>
                  <a:lnTo>
                    <a:pt x="115" y="120"/>
                  </a:lnTo>
                  <a:lnTo>
                    <a:pt x="115" y="0"/>
                  </a:lnTo>
                  <a:lnTo>
                    <a:pt x="0" y="0"/>
                  </a:lnTo>
                  <a:lnTo>
                    <a:pt x="0" y="120"/>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8" name="Freeform 808"/>
            <p:cNvSpPr/>
            <p:nvPr/>
          </p:nvSpPr>
          <p:spPr bwMode="auto">
            <a:xfrm>
              <a:off x="3107" y="2976"/>
              <a:ext cx="86" cy="105"/>
            </a:xfrm>
            <a:custGeom>
              <a:avLst/>
              <a:gdLst/>
              <a:ahLst/>
              <a:cxnLst>
                <a:cxn ang="0">
                  <a:pos x="0" y="121"/>
                </a:cxn>
                <a:cxn ang="0">
                  <a:pos x="115" y="121"/>
                </a:cxn>
                <a:cxn ang="0">
                  <a:pos x="115" y="0"/>
                </a:cxn>
                <a:cxn ang="0">
                  <a:pos x="0" y="0"/>
                </a:cxn>
                <a:cxn ang="0">
                  <a:pos x="0" y="121"/>
                </a:cxn>
              </a:cxnLst>
              <a:rect l="0" t="0" r="r" b="b"/>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09" name="Freeform 809"/>
            <p:cNvSpPr/>
            <p:nvPr/>
          </p:nvSpPr>
          <p:spPr bwMode="auto">
            <a:xfrm>
              <a:off x="3152" y="3158"/>
              <a:ext cx="86" cy="103"/>
            </a:xfrm>
            <a:custGeom>
              <a:avLst/>
              <a:gdLst/>
              <a:ahLst/>
              <a:cxnLst>
                <a:cxn ang="0">
                  <a:pos x="0" y="121"/>
                </a:cxn>
                <a:cxn ang="0">
                  <a:pos x="115" y="121"/>
                </a:cxn>
                <a:cxn ang="0">
                  <a:pos x="115" y="0"/>
                </a:cxn>
                <a:cxn ang="0">
                  <a:pos x="0" y="0"/>
                </a:cxn>
                <a:cxn ang="0">
                  <a:pos x="0" y="121"/>
                </a:cxn>
              </a:cxnLst>
              <a:rect l="0" t="0" r="r" b="b"/>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10" name="Freeform 810"/>
            <p:cNvSpPr/>
            <p:nvPr/>
          </p:nvSpPr>
          <p:spPr bwMode="auto">
            <a:xfrm>
              <a:off x="2385" y="3332"/>
              <a:ext cx="86" cy="102"/>
            </a:xfrm>
            <a:custGeom>
              <a:avLst/>
              <a:gdLst/>
              <a:ahLst/>
              <a:cxnLst>
                <a:cxn ang="0">
                  <a:pos x="0" y="120"/>
                </a:cxn>
                <a:cxn ang="0">
                  <a:pos x="115" y="120"/>
                </a:cxn>
                <a:cxn ang="0">
                  <a:pos x="115" y="0"/>
                </a:cxn>
                <a:cxn ang="0">
                  <a:pos x="0" y="0"/>
                </a:cxn>
                <a:cxn ang="0">
                  <a:pos x="0" y="120"/>
                </a:cxn>
              </a:cxnLst>
              <a:rect l="0" t="0" r="r" b="b"/>
              <a:pathLst>
                <a:path w="116" h="121">
                  <a:moveTo>
                    <a:pt x="0" y="120"/>
                  </a:moveTo>
                  <a:lnTo>
                    <a:pt x="115" y="120"/>
                  </a:lnTo>
                  <a:lnTo>
                    <a:pt x="115" y="0"/>
                  </a:lnTo>
                  <a:lnTo>
                    <a:pt x="0" y="0"/>
                  </a:lnTo>
                  <a:lnTo>
                    <a:pt x="0" y="120"/>
                  </a:lnTo>
                </a:path>
              </a:pathLst>
            </a:custGeom>
            <a:noFill/>
            <a:ln w="12700" cap="rnd" cmpd="sng">
              <a:solidFill>
                <a:srgbClr val="FFFFFF"/>
              </a:solidFill>
              <a:prstDash val="solid"/>
              <a:round/>
              <a:headEnd type="none" w="med" len="med"/>
              <a:tailEnd type="none" w="med" len="med"/>
            </a:ln>
            <a:effectLst/>
          </p:spPr>
          <p:txBody>
            <a:bodyPr/>
            <a:lstStyle/>
            <a:p>
              <a:endParaRPr lang="zh-CN" altLang="en-US" sz="2400"/>
            </a:p>
          </p:txBody>
        </p:sp>
        <p:sp>
          <p:nvSpPr>
            <p:cNvPr id="811" name="Freeform 811"/>
            <p:cNvSpPr/>
            <p:nvPr/>
          </p:nvSpPr>
          <p:spPr bwMode="auto">
            <a:xfrm>
              <a:off x="2803" y="1576"/>
              <a:ext cx="64" cy="36"/>
            </a:xfrm>
            <a:custGeom>
              <a:avLst/>
              <a:gdLst/>
              <a:ahLst/>
              <a:cxnLst>
                <a:cxn ang="0">
                  <a:pos x="0" y="24"/>
                </a:cxn>
                <a:cxn ang="0">
                  <a:pos x="8" y="36"/>
                </a:cxn>
                <a:cxn ang="0">
                  <a:pos x="28" y="42"/>
                </a:cxn>
                <a:cxn ang="0">
                  <a:pos x="60" y="29"/>
                </a:cxn>
                <a:cxn ang="0">
                  <a:pos x="78" y="31"/>
                </a:cxn>
                <a:cxn ang="0">
                  <a:pos x="86" y="18"/>
                </a:cxn>
                <a:cxn ang="0">
                  <a:pos x="49" y="13"/>
                </a:cxn>
                <a:cxn ang="0">
                  <a:pos x="15" y="0"/>
                </a:cxn>
                <a:cxn ang="0">
                  <a:pos x="10" y="13"/>
                </a:cxn>
                <a:cxn ang="0">
                  <a:pos x="0" y="24"/>
                </a:cxn>
              </a:cxnLst>
              <a:rect l="0" t="0" r="r" b="b"/>
              <a:pathLst>
                <a:path w="87" h="43">
                  <a:moveTo>
                    <a:pt x="0" y="24"/>
                  </a:moveTo>
                  <a:lnTo>
                    <a:pt x="8" y="36"/>
                  </a:lnTo>
                  <a:lnTo>
                    <a:pt x="28" y="42"/>
                  </a:lnTo>
                  <a:lnTo>
                    <a:pt x="60" y="29"/>
                  </a:lnTo>
                  <a:lnTo>
                    <a:pt x="78" y="31"/>
                  </a:lnTo>
                  <a:lnTo>
                    <a:pt x="86" y="18"/>
                  </a:lnTo>
                  <a:lnTo>
                    <a:pt x="49" y="13"/>
                  </a:lnTo>
                  <a:lnTo>
                    <a:pt x="15" y="0"/>
                  </a:lnTo>
                  <a:lnTo>
                    <a:pt x="10" y="13"/>
                  </a:lnTo>
                  <a:lnTo>
                    <a:pt x="0" y="24"/>
                  </a:lnTo>
                </a:path>
              </a:pathLst>
            </a:custGeom>
            <a:noFill/>
            <a:ln w="12700" cap="rnd" cmpd="sng">
              <a:solidFill>
                <a:srgbClr val="000033"/>
              </a:solidFill>
              <a:prstDash val="solid"/>
              <a:round/>
              <a:headEnd type="none" w="med" len="med"/>
              <a:tailEnd type="none" w="med" len="med"/>
            </a:ln>
            <a:effectLst/>
          </p:spPr>
          <p:txBody>
            <a:bodyPr/>
            <a:lstStyle/>
            <a:p>
              <a:endParaRPr lang="zh-CN" altLang="en-US" sz="2400"/>
            </a:p>
          </p:txBody>
        </p:sp>
      </p:grpSp>
      <p:pic>
        <p:nvPicPr>
          <p:cNvPr id="812" name="Picture 7"/>
          <p:cNvPicPr>
            <a:picLocks noChangeAspect="1" noChangeArrowheads="1"/>
          </p:cNvPicPr>
          <p:nvPr/>
        </p:nvPicPr>
        <p:blipFill>
          <a:blip r:embed="rId1" cstate="print"/>
          <a:srcRect/>
          <a:stretch>
            <a:fillRect/>
          </a:stretch>
        </p:blipFill>
        <p:spPr bwMode="auto">
          <a:xfrm>
            <a:off x="6023994" y="1700810"/>
            <a:ext cx="4500593" cy="3143273"/>
          </a:xfrm>
          <a:prstGeom prst="rect">
            <a:avLst/>
          </a:prstGeom>
          <a:noFill/>
          <a:ln w="9525">
            <a:noFill/>
            <a:miter lim="800000"/>
            <a:headEnd/>
            <a:tailEnd/>
          </a:ln>
        </p:spPr>
      </p:pic>
      <p:sp>
        <p:nvSpPr>
          <p:cNvPr id="813" name="TextBox 812"/>
          <p:cNvSpPr txBox="1"/>
          <p:nvPr/>
        </p:nvSpPr>
        <p:spPr>
          <a:xfrm>
            <a:off x="3143672" y="4437113"/>
            <a:ext cx="1008112" cy="842074"/>
          </a:xfrm>
          <a:prstGeom prst="rect">
            <a:avLst/>
          </a:prstGeom>
          <a:noFill/>
        </p:spPr>
        <p:txBody>
          <a:bodyPr wrap="square" lIns="102411" tIns="51205" rIns="102411" bIns="51205" rtlCol="0">
            <a:spAutoFit/>
          </a:bodyPr>
          <a:lstStyle/>
          <a:p>
            <a:r>
              <a:rPr lang="en-US" altLang="zh-CN" sz="2400" dirty="0"/>
              <a:t>1992</a:t>
            </a:r>
            <a:r>
              <a:rPr lang="zh-CN" altLang="en-US" sz="2400" dirty="0"/>
              <a:t>年</a:t>
            </a:r>
            <a:endParaRPr lang="zh-CN" altLang="en-US" sz="2400" dirty="0"/>
          </a:p>
        </p:txBody>
      </p:sp>
      <p:sp>
        <p:nvSpPr>
          <p:cNvPr id="815" name="标题 814"/>
          <p:cNvSpPr>
            <a:spLocks noGrp="1"/>
          </p:cNvSpPr>
          <p:nvPr>
            <p:ph type="title"/>
          </p:nvPr>
        </p:nvSpPr>
        <p:spPr/>
        <p:txBody>
          <a:bodyPr>
            <a:normAutofit/>
          </a:bodyPr>
          <a:lstStyle/>
          <a:p>
            <a:r>
              <a:rPr lang="zh-CN" altLang="en-US" dirty="0"/>
              <a:t>中国乙肝流行现状</a:t>
            </a:r>
            <a:endParaRPr lang="zh-CN" altLang="en-US" dirty="0"/>
          </a:p>
        </p:txBody>
      </p:sp>
      <p:sp>
        <p:nvSpPr>
          <p:cNvPr id="3" name="矩形 2"/>
          <p:cNvSpPr/>
          <p:nvPr/>
        </p:nvSpPr>
        <p:spPr>
          <a:xfrm>
            <a:off x="6744075" y="4437114"/>
            <a:ext cx="1118870" cy="470535"/>
          </a:xfrm>
          <a:prstGeom prst="rect">
            <a:avLst/>
          </a:prstGeom>
        </p:spPr>
        <p:txBody>
          <a:bodyPr wrap="none" lIns="102411" tIns="51205" rIns="102411" bIns="51205">
            <a:spAutoFit/>
          </a:bodyPr>
          <a:p>
            <a:r>
              <a:rPr lang="en-US" altLang="zh-CN" sz="2400" dirty="0"/>
              <a:t>2018</a:t>
            </a:r>
            <a:r>
              <a:rPr lang="zh-CN" altLang="en-US" sz="2400" dirty="0"/>
              <a:t>年</a:t>
            </a:r>
            <a:endParaRPr lang="zh-CN" altLang="en-US" sz="2400" dirty="0"/>
          </a:p>
        </p:txBody>
      </p:sp>
      <p:sp>
        <p:nvSpPr>
          <p:cNvPr id="4" name="TextBox 815"/>
          <p:cNvSpPr txBox="1"/>
          <p:nvPr/>
        </p:nvSpPr>
        <p:spPr>
          <a:xfrm>
            <a:off x="1804216" y="5606315"/>
            <a:ext cx="9252858" cy="1209040"/>
          </a:xfrm>
          <a:prstGeom prst="rect">
            <a:avLst/>
          </a:prstGeom>
          <a:noFill/>
        </p:spPr>
        <p:txBody>
          <a:bodyPr wrap="square" lIns="102411" tIns="51205" rIns="102411" bIns="51205" rtlCol="0">
            <a:spAutoFit/>
          </a:bodyPr>
          <a:p>
            <a:pPr>
              <a:buFont typeface="Wingdings" panose="05000000000000000000" pitchFamily="2" charset="2"/>
              <a:buChar char="l"/>
            </a:pPr>
            <a:r>
              <a:rPr lang="zh-CN" altLang="en-US" sz="2400" dirty="0"/>
              <a:t>全球估计</a:t>
            </a:r>
            <a:r>
              <a:rPr lang="en-US" altLang="zh-CN" sz="2400" dirty="0"/>
              <a:t>2018</a:t>
            </a:r>
            <a:r>
              <a:rPr lang="zh-CN" altLang="en-US" sz="2400" dirty="0"/>
              <a:t>年约</a:t>
            </a:r>
            <a:r>
              <a:rPr lang="en-US" altLang="zh-CN" sz="2400" dirty="0"/>
              <a:t>3</a:t>
            </a:r>
            <a:r>
              <a:rPr lang="zh-CN" altLang="en-US" sz="2400" dirty="0"/>
              <a:t>亿慢性乙肝病毒感染者，占总人口</a:t>
            </a:r>
            <a:r>
              <a:rPr lang="en-US" altLang="zh-CN" sz="2400" dirty="0"/>
              <a:t>3.5%</a:t>
            </a:r>
            <a:endParaRPr lang="en-US" altLang="zh-CN" sz="2400" dirty="0"/>
          </a:p>
          <a:p>
            <a:pPr>
              <a:buFont typeface="Wingdings" panose="05000000000000000000" pitchFamily="2" charset="2"/>
              <a:buChar char="l"/>
            </a:pPr>
            <a:r>
              <a:rPr lang="zh-CN" altLang="en-US" sz="2400" dirty="0"/>
              <a:t>我国人群乙肝病毒感染率</a:t>
            </a:r>
            <a:r>
              <a:rPr lang="en-US" altLang="zh-CN" sz="2400" dirty="0"/>
              <a:t>6.1%</a:t>
            </a:r>
            <a:r>
              <a:rPr lang="zh-CN" altLang="en-US" sz="2400" dirty="0"/>
              <a:t>，</a:t>
            </a:r>
            <a:r>
              <a:rPr lang="zh-CN" altLang="en-US" sz="2400" dirty="0">
                <a:solidFill>
                  <a:srgbClr val="FF0000"/>
                </a:solidFill>
                <a:sym typeface="+mn-ea"/>
              </a:rPr>
              <a:t>约</a:t>
            </a:r>
            <a:r>
              <a:rPr lang="en-US" altLang="zh-CN" sz="2400" dirty="0">
                <a:solidFill>
                  <a:srgbClr val="FF0000"/>
                </a:solidFill>
                <a:sym typeface="+mn-ea"/>
              </a:rPr>
              <a:t>9000</a:t>
            </a:r>
            <a:r>
              <a:rPr lang="zh-CN" altLang="en-US" sz="2400" dirty="0">
                <a:solidFill>
                  <a:srgbClr val="FF0000"/>
                </a:solidFill>
                <a:sym typeface="+mn-ea"/>
              </a:rPr>
              <a:t>万慢性乙肝病毒感染者</a:t>
            </a:r>
            <a:endParaRPr lang="en-US" altLang="zh-CN" sz="2400" dirty="0"/>
          </a:p>
          <a:p>
            <a:pPr>
              <a:buFont typeface="Wingdings" panose="05000000000000000000" pitchFamily="2" charset="2"/>
              <a:buChar char="l"/>
            </a:pPr>
            <a:endParaRPr lang="zh-CN" altLang="en-US" sz="2400" dirty="0">
              <a:solidFill>
                <a:srgbClr val="FF0000"/>
              </a:solidFill>
            </a:endParaRPr>
          </a:p>
        </p:txBody>
      </p:sp>
      <p:sp>
        <p:nvSpPr>
          <p:cNvPr id="817" name="文本框 816"/>
          <p:cNvSpPr txBox="1"/>
          <p:nvPr/>
        </p:nvSpPr>
        <p:spPr>
          <a:xfrm>
            <a:off x="8990965" y="2685415"/>
            <a:ext cx="702945" cy="368300"/>
          </a:xfrm>
          <a:prstGeom prst="rect">
            <a:avLst/>
          </a:prstGeom>
          <a:noFill/>
        </p:spPr>
        <p:txBody>
          <a:bodyPr wrap="square" rtlCol="0" anchor="t">
            <a:spAutoFit/>
          </a:bodyPr>
          <a:p>
            <a:r>
              <a:rPr lang="en-US" altLang="zh-CN" dirty="0">
                <a:latin typeface="黑体" panose="02010609060101010101" pitchFamily="2" charset="-122"/>
                <a:ea typeface="黑体" panose="02010609060101010101" pitchFamily="2" charset="-122"/>
                <a:sym typeface="+mn-ea"/>
              </a:rPr>
              <a:t>6.1%</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gn="ctr"/>
            <a:r>
              <a:rPr lang="zh-CN" altLang="en-US" b="1" dirty="0">
                <a:solidFill>
                  <a:schemeClr val="accent5">
                    <a:lumMod val="75000"/>
                  </a:schemeClr>
                </a:solidFill>
                <a:latin typeface="Times New Roman" panose="02020603050405020304" pitchFamily="18" charset="0"/>
                <a:ea typeface="黑体" panose="02010609060101010101" pitchFamily="2" charset="-122"/>
                <a:cs typeface="Times New Roman" panose="02020603050405020304" pitchFamily="18" charset="0"/>
              </a:rPr>
              <a:t>乙肝相关病例住院期间的直接费用</a:t>
            </a:r>
            <a:endParaRPr lang="zh-CN" altLang="en-US" b="1" dirty="0">
              <a:solidFill>
                <a:schemeClr val="accent5">
                  <a:lumMod val="75000"/>
                </a:schemeClr>
              </a:solidFill>
              <a:latin typeface="Times New Roman" panose="02020603050405020304" pitchFamily="18" charset="0"/>
              <a:ea typeface="黑体" panose="02010609060101010101" pitchFamily="2" charset="-122"/>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B5A75BA2-0A60-4872-A55F-50C04AED0488}" type="slidenum">
              <a:rPr lang="zh-CN" altLang="en-US" smtClean="0"/>
            </a:fld>
            <a:endParaRPr lang="zh-CN" altLang="en-US"/>
          </a:p>
        </p:txBody>
      </p:sp>
      <p:pic>
        <p:nvPicPr>
          <p:cNvPr id="6" name="图片 5"/>
          <p:cNvPicPr>
            <a:picLocks noChangeAspect="1"/>
          </p:cNvPicPr>
          <p:nvPr/>
        </p:nvPicPr>
        <p:blipFill>
          <a:blip r:embed="rId1" cstate="print"/>
          <a:stretch>
            <a:fillRect/>
          </a:stretch>
        </p:blipFill>
        <p:spPr>
          <a:xfrm>
            <a:off x="1001112" y="1953087"/>
            <a:ext cx="10140365" cy="4072280"/>
          </a:xfrm>
          <a:prstGeom prst="rect">
            <a:avLst/>
          </a:prstGeom>
        </p:spPr>
      </p:pic>
      <p:sp>
        <p:nvSpPr>
          <p:cNvPr id="8" name="矩形 7"/>
          <p:cNvSpPr/>
          <p:nvPr/>
        </p:nvSpPr>
        <p:spPr>
          <a:xfrm>
            <a:off x="722051" y="6291699"/>
            <a:ext cx="10419426" cy="307777"/>
          </a:xfrm>
          <a:prstGeom prst="rect">
            <a:avLst/>
          </a:prstGeom>
        </p:spPr>
        <p:txBody>
          <a:bodyPr wrap="square">
            <a:spAutoFit/>
          </a:bodyPr>
          <a:lstStyle/>
          <a:p>
            <a:r>
              <a:rPr lang="zh-CN" altLang="en-US" sz="1400" dirty="0"/>
              <a:t>马起山</a:t>
            </a:r>
            <a:r>
              <a:rPr lang="en-US" altLang="zh-CN" sz="1400" dirty="0"/>
              <a:t>,</a:t>
            </a:r>
            <a:r>
              <a:rPr lang="zh-CN" altLang="en-US" sz="1400" dirty="0"/>
              <a:t>梁森</a:t>
            </a:r>
            <a:r>
              <a:rPr lang="en-US" altLang="zh-CN" sz="1400" dirty="0"/>
              <a:t>,</a:t>
            </a:r>
            <a:r>
              <a:rPr lang="zh-CN" altLang="en-US" sz="1400" dirty="0"/>
              <a:t>肖和卫</a:t>
            </a:r>
            <a:r>
              <a:rPr lang="en-US" altLang="zh-CN" sz="1400" dirty="0"/>
              <a:t>,</a:t>
            </a:r>
            <a:r>
              <a:rPr lang="zh-CN" altLang="en-US" sz="1400" dirty="0"/>
              <a:t>等</a:t>
            </a:r>
            <a:r>
              <a:rPr lang="en-US" altLang="zh-CN" sz="1400" dirty="0"/>
              <a:t>. </a:t>
            </a:r>
            <a:r>
              <a:rPr lang="zh-CN" altLang="en-US" sz="1400" dirty="0"/>
              <a:t>中国</a:t>
            </a:r>
            <a:r>
              <a:rPr lang="en-US" altLang="zh-CN" sz="1400" dirty="0"/>
              <a:t>12</a:t>
            </a:r>
            <a:r>
              <a:rPr lang="zh-CN" altLang="en-US" sz="1400" dirty="0"/>
              <a:t>个地区乙型肝炎相关疾病住院患者经济负担调查</a:t>
            </a:r>
            <a:r>
              <a:rPr lang="en-US" altLang="zh-CN" sz="1400" dirty="0"/>
              <a:t>[J].</a:t>
            </a:r>
            <a:r>
              <a:rPr lang="zh-CN" altLang="en-US" sz="1400" dirty="0"/>
              <a:t>中华流行病学杂志</a:t>
            </a:r>
            <a:r>
              <a:rPr lang="en-US" altLang="zh-CN" sz="1400" dirty="0"/>
              <a:t>,2017,38(7):868-876. </a:t>
            </a:r>
            <a:endParaRPr lang="en-US" altLang="zh-CN"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a:solidFill>
                  <a:schemeClr val="accent5">
                    <a:lumMod val="75000"/>
                  </a:schemeClr>
                </a:solidFill>
                <a:latin typeface="Times New Roman" panose="02020603050405020304" pitchFamily="18" charset="0"/>
                <a:ea typeface="黑体" panose="02010609060101010101" pitchFamily="2" charset="-122"/>
                <a:cs typeface="Times New Roman" panose="02020603050405020304" pitchFamily="18" charset="0"/>
              </a:rPr>
              <a:t>乙肝相关病例住院期间的间接费用</a:t>
            </a:r>
            <a:endParaRPr lang="zh-CN" altLang="en-US" b="1" dirty="0">
              <a:solidFill>
                <a:schemeClr val="accent5">
                  <a:lumMod val="75000"/>
                </a:schemeClr>
              </a:solidFill>
              <a:latin typeface="Times New Roman" panose="02020603050405020304" pitchFamily="18" charset="0"/>
              <a:ea typeface="黑体" panose="02010609060101010101" pitchFamily="2" charset="-122"/>
              <a:cs typeface="Times New Roman" panose="02020603050405020304" pitchFamily="18" charset="0"/>
            </a:endParaRPr>
          </a:p>
        </p:txBody>
      </p:sp>
      <p:sp>
        <p:nvSpPr>
          <p:cNvPr id="3" name="灯片编号占位符 2"/>
          <p:cNvSpPr>
            <a:spLocks noGrp="1"/>
          </p:cNvSpPr>
          <p:nvPr>
            <p:ph type="sldNum" sz="quarter" idx="12"/>
          </p:nvPr>
        </p:nvSpPr>
        <p:spPr/>
        <p:txBody>
          <a:bodyPr/>
          <a:lstStyle/>
          <a:p>
            <a:fld id="{B5A75BA2-0A60-4872-A55F-50C04AED0488}" type="slidenum">
              <a:rPr lang="zh-CN" altLang="en-US" smtClean="0"/>
            </a:fld>
            <a:endParaRPr lang="zh-CN" altLang="en-US"/>
          </a:p>
        </p:txBody>
      </p:sp>
      <p:pic>
        <p:nvPicPr>
          <p:cNvPr id="4" name="图片 3"/>
          <p:cNvPicPr>
            <a:picLocks noChangeAspect="1"/>
          </p:cNvPicPr>
          <p:nvPr/>
        </p:nvPicPr>
        <p:blipFill>
          <a:blip r:embed="rId1" cstate="print"/>
          <a:stretch>
            <a:fillRect/>
          </a:stretch>
        </p:blipFill>
        <p:spPr>
          <a:xfrm>
            <a:off x="1112140" y="1690687"/>
            <a:ext cx="9936022" cy="4319495"/>
          </a:xfrm>
          <a:prstGeom prst="rect">
            <a:avLst/>
          </a:prstGeom>
        </p:spPr>
      </p:pic>
      <p:sp>
        <p:nvSpPr>
          <p:cNvPr id="5" name="矩形 4"/>
          <p:cNvSpPr/>
          <p:nvPr/>
        </p:nvSpPr>
        <p:spPr>
          <a:xfrm>
            <a:off x="722051" y="6291699"/>
            <a:ext cx="10419426" cy="307777"/>
          </a:xfrm>
          <a:prstGeom prst="rect">
            <a:avLst/>
          </a:prstGeom>
        </p:spPr>
        <p:txBody>
          <a:bodyPr wrap="square">
            <a:spAutoFit/>
          </a:bodyPr>
          <a:lstStyle/>
          <a:p>
            <a:r>
              <a:rPr lang="zh-CN" altLang="en-US" sz="1400" dirty="0"/>
              <a:t>马起山</a:t>
            </a:r>
            <a:r>
              <a:rPr lang="en-US" altLang="zh-CN" sz="1400" dirty="0"/>
              <a:t>,</a:t>
            </a:r>
            <a:r>
              <a:rPr lang="zh-CN" altLang="en-US" sz="1400" dirty="0"/>
              <a:t>梁森</a:t>
            </a:r>
            <a:r>
              <a:rPr lang="en-US" altLang="zh-CN" sz="1400" dirty="0"/>
              <a:t>,</a:t>
            </a:r>
            <a:r>
              <a:rPr lang="zh-CN" altLang="en-US" sz="1400" dirty="0"/>
              <a:t>肖和卫</a:t>
            </a:r>
            <a:r>
              <a:rPr lang="en-US" altLang="zh-CN" sz="1400" dirty="0"/>
              <a:t>,</a:t>
            </a:r>
            <a:r>
              <a:rPr lang="zh-CN" altLang="en-US" sz="1400" dirty="0"/>
              <a:t>等</a:t>
            </a:r>
            <a:r>
              <a:rPr lang="en-US" altLang="zh-CN" sz="1400" dirty="0"/>
              <a:t>. </a:t>
            </a:r>
            <a:r>
              <a:rPr lang="zh-CN" altLang="en-US" sz="1400" dirty="0"/>
              <a:t>中国</a:t>
            </a:r>
            <a:r>
              <a:rPr lang="en-US" altLang="zh-CN" sz="1400" dirty="0"/>
              <a:t>12</a:t>
            </a:r>
            <a:r>
              <a:rPr lang="zh-CN" altLang="en-US" sz="1400" dirty="0"/>
              <a:t>个地区乙型肝炎相关疾病住院患者经济负担调查</a:t>
            </a:r>
            <a:r>
              <a:rPr lang="en-US" altLang="zh-CN" sz="1400" dirty="0"/>
              <a:t>[J].</a:t>
            </a:r>
            <a:r>
              <a:rPr lang="zh-CN" altLang="en-US" sz="1400" dirty="0"/>
              <a:t>中华流行病学杂志</a:t>
            </a:r>
            <a:r>
              <a:rPr lang="en-US" altLang="zh-CN" sz="1400" dirty="0"/>
              <a:t>,2017,38(7):868-876. </a:t>
            </a:r>
            <a:endParaRPr lang="en-US" altLang="zh-CN" sz="1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9"/>
          <p:cNvSpPr txBox="1"/>
          <p:nvPr/>
        </p:nvSpPr>
        <p:spPr>
          <a:xfrm>
            <a:off x="2103370" y="621385"/>
            <a:ext cx="7558872" cy="512430"/>
          </a:xfrm>
          <a:prstGeom prst="rect">
            <a:avLst/>
          </a:prstGeom>
          <a:noFill/>
        </p:spPr>
        <p:txBody>
          <a:bodyPr wrap="square" lIns="68562" tIns="34281" rIns="68562" bIns="34281" rtlCol="0">
            <a:spAutoFit/>
          </a:bodyPr>
          <a:lstStyle/>
          <a:p>
            <a:pPr algn="ctr">
              <a:defRPr sz="2880" b="0" i="0" u="none" strike="noStrike" kern="1200" spc="0" baseline="0">
                <a:solidFill>
                  <a:prstClr val="black">
                    <a:lumMod val="65000"/>
                    <a:lumOff val="35000"/>
                  </a:prstClr>
                </a:solidFill>
                <a:latin typeface="+mn-lt"/>
                <a:ea typeface="+mn-ea"/>
                <a:cs typeface="+mn-cs"/>
              </a:defRPr>
            </a:pPr>
            <a:r>
              <a:rPr lang="zh-CN" altLang="zh-CN" sz="2800" b="1" dirty="0">
                <a:solidFill>
                  <a:srgbClr val="2F5EB0"/>
                </a:solidFill>
                <a:latin typeface="微软雅黑" panose="020B0503020204020204" charset="-122"/>
                <a:ea typeface="微软雅黑" panose="020B0503020204020204" charset="-122"/>
              </a:rPr>
              <a:t>乙肝患者因感染</a:t>
            </a:r>
            <a:r>
              <a:rPr lang="en-US" altLang="zh-CN" sz="2800" b="1" dirty="0">
                <a:solidFill>
                  <a:srgbClr val="2F5EB0"/>
                </a:solidFill>
                <a:latin typeface="微软雅黑" panose="020B0503020204020204" charset="-122"/>
                <a:ea typeface="微软雅黑" panose="020B0503020204020204" charset="-122"/>
              </a:rPr>
              <a:t>HBV</a:t>
            </a:r>
            <a:r>
              <a:rPr lang="zh-CN" altLang="zh-CN" sz="2800" b="1" dirty="0">
                <a:solidFill>
                  <a:srgbClr val="2F5EB0"/>
                </a:solidFill>
                <a:latin typeface="微软雅黑" panose="020B0503020204020204" charset="-122"/>
                <a:ea typeface="微软雅黑" panose="020B0503020204020204" charset="-122"/>
              </a:rPr>
              <a:t>产生的顾虑</a:t>
            </a:r>
            <a:endParaRPr lang="zh-CN" altLang="zh-CN" sz="2800" b="1" dirty="0">
              <a:solidFill>
                <a:srgbClr val="2F5EB0"/>
              </a:solidFill>
              <a:latin typeface="微软雅黑" panose="020B0503020204020204" charset="-122"/>
              <a:ea typeface="微软雅黑" panose="020B0503020204020204" charset="-122"/>
            </a:endParaRPr>
          </a:p>
        </p:txBody>
      </p:sp>
      <p:sp>
        <p:nvSpPr>
          <p:cNvPr id="169" name="TextBox 168"/>
          <p:cNvSpPr txBox="1"/>
          <p:nvPr/>
        </p:nvSpPr>
        <p:spPr>
          <a:xfrm>
            <a:off x="13510893" y="7029355"/>
            <a:ext cx="876935" cy="369236"/>
          </a:xfrm>
          <a:prstGeom prst="rect">
            <a:avLst/>
          </a:prstGeom>
          <a:noFill/>
        </p:spPr>
        <p:txBody>
          <a:bodyPr wrap="none" rtlCol="0">
            <a:spAutoFit/>
          </a:bodyPr>
          <a:lstStyle/>
          <a:p>
            <a:r>
              <a:rPr lang="zh-CN" altLang="en-US" sz="1800" dirty="0"/>
              <a:t>延时符</a:t>
            </a:r>
            <a:endParaRPr lang="zh-CN" altLang="en-US" sz="1800" dirty="0"/>
          </a:p>
        </p:txBody>
      </p:sp>
      <p:graphicFrame>
        <p:nvGraphicFramePr>
          <p:cNvPr id="18" name="图表 17"/>
          <p:cNvGraphicFramePr/>
          <p:nvPr/>
        </p:nvGraphicFramePr>
        <p:xfrm>
          <a:off x="48231" y="1133815"/>
          <a:ext cx="11669151" cy="5110333"/>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图表 69"/>
          <p:cNvGraphicFramePr/>
          <p:nvPr/>
        </p:nvGraphicFramePr>
        <p:xfrm>
          <a:off x="6569202" y="5032205"/>
          <a:ext cx="5431395" cy="1516032"/>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69" name="图表 68"/>
          <p:cNvGraphicFramePr/>
          <p:nvPr/>
        </p:nvGraphicFramePr>
        <p:xfrm>
          <a:off x="6495735" y="2084410"/>
          <a:ext cx="5431395" cy="18726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1" name="图表 70"/>
          <p:cNvGraphicFramePr/>
          <p:nvPr/>
        </p:nvGraphicFramePr>
        <p:xfrm>
          <a:off x="646621" y="4846369"/>
          <a:ext cx="5477443" cy="17018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图表 7"/>
          <p:cNvGraphicFramePr/>
          <p:nvPr/>
        </p:nvGraphicFramePr>
        <p:xfrm>
          <a:off x="618555" y="2084410"/>
          <a:ext cx="5477443" cy="1872650"/>
        </p:xfrm>
        <a:graphic>
          <a:graphicData uri="http://schemas.openxmlformats.org/drawingml/2006/chart">
            <c:chart xmlns:c="http://schemas.openxmlformats.org/drawingml/2006/chart" xmlns:r="http://schemas.openxmlformats.org/officeDocument/2006/relationships" r:id="rId4"/>
          </a:graphicData>
        </a:graphic>
      </p:graphicFrame>
      <p:sp>
        <p:nvSpPr>
          <p:cNvPr id="82" name="文本框 9"/>
          <p:cNvSpPr txBox="1"/>
          <p:nvPr/>
        </p:nvSpPr>
        <p:spPr>
          <a:xfrm>
            <a:off x="2782391" y="258073"/>
            <a:ext cx="6175190" cy="500119"/>
          </a:xfrm>
          <a:prstGeom prst="rect">
            <a:avLst/>
          </a:prstGeom>
          <a:noFill/>
        </p:spPr>
        <p:txBody>
          <a:bodyPr wrap="square" lIns="68562" tIns="34281" rIns="68562" bIns="34281" rtlCol="0">
            <a:spAutoFit/>
          </a:bodyPr>
          <a:lstStyle/>
          <a:p>
            <a:pPr marL="0" lvl="1" algn="ctr"/>
            <a:r>
              <a:rPr lang="zh-CN" altLang="en-US" sz="2800" b="1" dirty="0">
                <a:solidFill>
                  <a:srgbClr val="2F5EB0"/>
                </a:solidFill>
                <a:latin typeface="微软雅黑" panose="020B0503020204020204" charset="-122"/>
                <a:ea typeface="微软雅黑" panose="020B0503020204020204" charset="-122"/>
              </a:rPr>
              <a:t>乙肝患者本人</a:t>
            </a:r>
            <a:r>
              <a:rPr lang="en-US" altLang="zh-CN" sz="2800" b="1" dirty="0">
                <a:solidFill>
                  <a:srgbClr val="2F5EB0"/>
                </a:solidFill>
                <a:latin typeface="微软雅黑" panose="020B0503020204020204" charset="-122"/>
                <a:ea typeface="微软雅黑" panose="020B0503020204020204" charset="-122"/>
              </a:rPr>
              <a:t>/</a:t>
            </a:r>
            <a:r>
              <a:rPr lang="zh-CN" altLang="en-US" sz="2800" b="1" dirty="0">
                <a:solidFill>
                  <a:srgbClr val="2F5EB0"/>
                </a:solidFill>
                <a:latin typeface="微软雅黑" panose="020B0503020204020204" charset="-122"/>
                <a:ea typeface="微软雅黑" panose="020B0503020204020204" charset="-122"/>
              </a:rPr>
              <a:t>家人遭遇的歧视</a:t>
            </a:r>
            <a:endParaRPr lang="zh-CN" altLang="en-US" sz="2800" b="1" dirty="0">
              <a:solidFill>
                <a:srgbClr val="2F5EB0"/>
              </a:solidFill>
              <a:latin typeface="微软雅黑" panose="020B0503020204020204" charset="-122"/>
              <a:ea typeface="微软雅黑" panose="020B0503020204020204" charset="-122"/>
            </a:endParaRPr>
          </a:p>
        </p:txBody>
      </p:sp>
      <p:sp>
        <p:nvSpPr>
          <p:cNvPr id="46" name="Oval 38"/>
          <p:cNvSpPr>
            <a:spLocks noChangeArrowheads="1"/>
          </p:cNvSpPr>
          <p:nvPr/>
        </p:nvSpPr>
        <p:spPr bwMode="auto">
          <a:xfrm>
            <a:off x="618556" y="1010565"/>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6" tIns="40932" rIns="81866" bIns="40932" numCol="1" anchor="t" anchorCtr="0" compatLnSpc="1"/>
          <a:lstStyle/>
          <a:p>
            <a:endParaRPr lang="zh-CN" altLang="en-US" sz="1800"/>
          </a:p>
        </p:txBody>
      </p:sp>
      <p:sp>
        <p:nvSpPr>
          <p:cNvPr id="47" name="Freeform 39"/>
          <p:cNvSpPr>
            <a:spLocks noEditPoints="1"/>
          </p:cNvSpPr>
          <p:nvPr/>
        </p:nvSpPr>
        <p:spPr bwMode="auto">
          <a:xfrm>
            <a:off x="791321" y="1166432"/>
            <a:ext cx="356763" cy="359171"/>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6" tIns="40932" rIns="81866" bIns="40932" numCol="1" anchor="t" anchorCtr="0" compatLnSpc="1"/>
          <a:lstStyle/>
          <a:p>
            <a:endParaRPr lang="zh-CN" altLang="en-US" sz="1800"/>
          </a:p>
        </p:txBody>
      </p:sp>
      <p:sp>
        <p:nvSpPr>
          <p:cNvPr id="48" name="Oval 40"/>
          <p:cNvSpPr>
            <a:spLocks noChangeArrowheads="1"/>
          </p:cNvSpPr>
          <p:nvPr/>
        </p:nvSpPr>
        <p:spPr bwMode="auto">
          <a:xfrm>
            <a:off x="6549567" y="1010565"/>
            <a:ext cx="674897"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6" tIns="40932" rIns="81866" bIns="40932" numCol="1" anchor="t" anchorCtr="0" compatLnSpc="1"/>
          <a:lstStyle/>
          <a:p>
            <a:endParaRPr lang="zh-CN" altLang="en-US" sz="1800"/>
          </a:p>
        </p:txBody>
      </p:sp>
      <p:sp>
        <p:nvSpPr>
          <p:cNvPr id="49" name="Oval 41"/>
          <p:cNvSpPr>
            <a:spLocks noChangeArrowheads="1"/>
          </p:cNvSpPr>
          <p:nvPr/>
        </p:nvSpPr>
        <p:spPr bwMode="auto">
          <a:xfrm>
            <a:off x="618556" y="3871551"/>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6" tIns="40932" rIns="81866" bIns="40932" numCol="1" anchor="t" anchorCtr="0" compatLnSpc="1"/>
          <a:lstStyle/>
          <a:p>
            <a:endParaRPr lang="zh-CN" altLang="en-US" sz="1800"/>
          </a:p>
        </p:txBody>
      </p:sp>
      <p:sp>
        <p:nvSpPr>
          <p:cNvPr id="50" name="Oval 42"/>
          <p:cNvSpPr>
            <a:spLocks noChangeArrowheads="1"/>
          </p:cNvSpPr>
          <p:nvPr/>
        </p:nvSpPr>
        <p:spPr bwMode="auto">
          <a:xfrm>
            <a:off x="6605403" y="3969471"/>
            <a:ext cx="672624" cy="670904"/>
          </a:xfrm>
          <a:prstGeom prst="ellipse">
            <a:avLst/>
          </a:prstGeom>
          <a:solidFill>
            <a:srgbClr val="2F5EB0"/>
          </a:solidFill>
          <a:ln w="12700" cap="flat">
            <a:noFill/>
            <a:prstDash val="solid"/>
            <a:miter lim="800000"/>
          </a:ln>
          <a:effectLst>
            <a:innerShdw blurRad="63500" dist="50800" dir="13500000">
              <a:prstClr val="black">
                <a:alpha val="50000"/>
              </a:prstClr>
            </a:innerShdw>
          </a:effectLst>
        </p:spPr>
        <p:txBody>
          <a:bodyPr vert="horz" wrap="square" lIns="81866" tIns="40932" rIns="81866" bIns="40932" numCol="1" anchor="t" anchorCtr="0" compatLnSpc="1"/>
          <a:lstStyle/>
          <a:p>
            <a:endParaRPr lang="zh-CN" altLang="en-US" sz="1800"/>
          </a:p>
        </p:txBody>
      </p:sp>
      <p:sp>
        <p:nvSpPr>
          <p:cNvPr id="51" name="Freeform 43"/>
          <p:cNvSpPr>
            <a:spLocks noEditPoints="1"/>
          </p:cNvSpPr>
          <p:nvPr/>
        </p:nvSpPr>
        <p:spPr bwMode="auto">
          <a:xfrm>
            <a:off x="816375" y="4027651"/>
            <a:ext cx="279502" cy="223639"/>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6" tIns="40932" rIns="81866" bIns="40932" numCol="1" anchor="t" anchorCtr="0" compatLnSpc="1"/>
          <a:lstStyle/>
          <a:p>
            <a:endParaRPr lang="zh-CN" altLang="en-US" sz="1800"/>
          </a:p>
        </p:txBody>
      </p:sp>
      <p:sp>
        <p:nvSpPr>
          <p:cNvPr id="52" name="Freeform 44"/>
          <p:cNvSpPr>
            <a:spLocks noEditPoints="1"/>
          </p:cNvSpPr>
          <p:nvPr/>
        </p:nvSpPr>
        <p:spPr bwMode="auto">
          <a:xfrm>
            <a:off x="6693149" y="1179564"/>
            <a:ext cx="386305" cy="334323"/>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6" tIns="40932" rIns="81866" bIns="40932" numCol="1" anchor="t" anchorCtr="0" compatLnSpc="1"/>
          <a:lstStyle/>
          <a:p>
            <a:endParaRPr lang="zh-CN" altLang="en-US" sz="1800"/>
          </a:p>
        </p:txBody>
      </p:sp>
      <p:sp>
        <p:nvSpPr>
          <p:cNvPr id="53" name="Freeform 45"/>
          <p:cNvSpPr>
            <a:spLocks noEditPoints="1"/>
          </p:cNvSpPr>
          <p:nvPr/>
        </p:nvSpPr>
        <p:spPr bwMode="auto">
          <a:xfrm>
            <a:off x="6798553" y="4110796"/>
            <a:ext cx="286321" cy="3162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1866" tIns="40932" rIns="81866" bIns="40932" numCol="1" anchor="t" anchorCtr="0" compatLnSpc="1"/>
          <a:lstStyle/>
          <a:p>
            <a:endParaRPr lang="zh-CN" altLang="en-US" sz="1800"/>
          </a:p>
        </p:txBody>
      </p:sp>
      <p:sp>
        <p:nvSpPr>
          <p:cNvPr id="54" name="TextBox 53"/>
          <p:cNvSpPr txBox="1"/>
          <p:nvPr/>
        </p:nvSpPr>
        <p:spPr>
          <a:xfrm>
            <a:off x="2352559" y="2224736"/>
            <a:ext cx="3365432" cy="138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50000"/>
              </a:lnSpc>
            </a:pPr>
            <a:r>
              <a:rPr lang="zh-TW" altLang="zh-CN" b="1" dirty="0">
                <a:solidFill>
                  <a:schemeClr val="tx1"/>
                </a:solidFill>
              </a:rPr>
              <a:t>23.0%不得不改变工作</a:t>
            </a:r>
            <a:endParaRPr lang="en-US" altLang="zh-CN" b="1" dirty="0">
              <a:solidFill>
                <a:schemeClr val="tx1"/>
              </a:solidFill>
            </a:endParaRPr>
          </a:p>
          <a:p>
            <a:pPr>
              <a:lnSpc>
                <a:spcPct val="150000"/>
              </a:lnSpc>
            </a:pPr>
            <a:r>
              <a:rPr lang="zh-TW" altLang="zh-CN" b="1" dirty="0">
                <a:solidFill>
                  <a:schemeClr val="tx1"/>
                </a:solidFill>
              </a:rPr>
              <a:t>20.6%找工作时遭到过拒绝</a:t>
            </a:r>
            <a:endParaRPr lang="en-US" altLang="zh-CN" b="1" dirty="0">
              <a:solidFill>
                <a:schemeClr val="tx1"/>
              </a:solidFill>
            </a:endParaRPr>
          </a:p>
          <a:p>
            <a:pPr>
              <a:lnSpc>
                <a:spcPct val="150000"/>
              </a:lnSpc>
            </a:pPr>
            <a:r>
              <a:rPr lang="zh-TW" altLang="zh-CN" b="1" dirty="0">
                <a:solidFill>
                  <a:schemeClr val="tx1"/>
                </a:solidFill>
              </a:rPr>
              <a:t>16.4%找不到工作</a:t>
            </a:r>
            <a:endParaRPr lang="en-US" altLang="zh-CN" b="1" dirty="0">
              <a:solidFill>
                <a:schemeClr val="tx1"/>
              </a:solidFill>
            </a:endParaRPr>
          </a:p>
          <a:p>
            <a:pPr>
              <a:lnSpc>
                <a:spcPct val="150000"/>
              </a:lnSpc>
            </a:pPr>
            <a:r>
              <a:rPr lang="en-US" altLang="zh-CN" b="1" dirty="0">
                <a:solidFill>
                  <a:schemeClr val="tx1"/>
                </a:solidFill>
              </a:rPr>
              <a:t>16.1%</a:t>
            </a:r>
            <a:r>
              <a:rPr lang="zh-CN" altLang="en-US" b="1" dirty="0">
                <a:solidFill>
                  <a:schemeClr val="tx1"/>
                </a:solidFill>
              </a:rPr>
              <a:t>失去了工作</a:t>
            </a:r>
            <a:endParaRPr lang="zh-CN" altLang="en-US" b="1" dirty="0">
              <a:solidFill>
                <a:schemeClr val="tx1"/>
              </a:solidFill>
            </a:endParaRPr>
          </a:p>
        </p:txBody>
      </p:sp>
      <p:sp>
        <p:nvSpPr>
          <p:cNvPr id="55" name="TextBox 54"/>
          <p:cNvSpPr txBox="1"/>
          <p:nvPr/>
        </p:nvSpPr>
        <p:spPr>
          <a:xfrm>
            <a:off x="646621" y="1748213"/>
            <a:ext cx="646163" cy="369236"/>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charset="-122"/>
                <a:ea typeface="微软雅黑" panose="020B0503020204020204" charset="-122"/>
              </a:defRPr>
            </a:lvl1pPr>
          </a:lstStyle>
          <a:p>
            <a:pPr marL="0" lvl="1"/>
            <a:r>
              <a:rPr lang="zh-CN" altLang="en-US" sz="1800" b="1" dirty="0">
                <a:solidFill>
                  <a:srgbClr val="2F5EB0"/>
                </a:solidFill>
                <a:latin typeface="微软雅黑" panose="020B0503020204020204" charset="-122"/>
                <a:ea typeface="微软雅黑" panose="020B0503020204020204" charset="-122"/>
              </a:rPr>
              <a:t>工作</a:t>
            </a:r>
            <a:endParaRPr lang="zh-CN" altLang="en-US" sz="1800" b="1" dirty="0">
              <a:solidFill>
                <a:srgbClr val="2F5EB0"/>
              </a:solidFill>
              <a:latin typeface="微软雅黑" panose="020B0503020204020204" charset="-122"/>
              <a:ea typeface="微软雅黑" panose="020B0503020204020204" charset="-122"/>
            </a:endParaRPr>
          </a:p>
        </p:txBody>
      </p:sp>
      <p:sp>
        <p:nvSpPr>
          <p:cNvPr id="56" name="TextBox 55"/>
          <p:cNvSpPr txBox="1"/>
          <p:nvPr/>
        </p:nvSpPr>
        <p:spPr>
          <a:xfrm>
            <a:off x="7605781" y="2422816"/>
            <a:ext cx="4721087" cy="1176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50000"/>
              </a:lnSpc>
            </a:pPr>
            <a:r>
              <a:rPr lang="zh-TW" altLang="zh-CN" b="1" dirty="0">
                <a:solidFill>
                  <a:schemeClr val="tx1"/>
                </a:solidFill>
              </a:rPr>
              <a:t>8.7%孩子上学受到刁难</a:t>
            </a:r>
            <a:endParaRPr lang="en-US" altLang="zh-TW" b="1" dirty="0">
              <a:solidFill>
                <a:schemeClr val="tx1"/>
              </a:solidFill>
            </a:endParaRPr>
          </a:p>
          <a:p>
            <a:pPr>
              <a:lnSpc>
                <a:spcPct val="150000"/>
              </a:lnSpc>
            </a:pPr>
            <a:endParaRPr lang="en-US" altLang="zh-CN" sz="400" b="1" dirty="0">
              <a:solidFill>
                <a:schemeClr val="tx1"/>
              </a:solidFill>
            </a:endParaRPr>
          </a:p>
          <a:p>
            <a:pPr>
              <a:lnSpc>
                <a:spcPct val="150000"/>
              </a:lnSpc>
            </a:pPr>
            <a:r>
              <a:rPr lang="zh-TW" altLang="zh-CN" b="1" dirty="0">
                <a:solidFill>
                  <a:schemeClr val="tx1"/>
                </a:solidFill>
              </a:rPr>
              <a:t>3.9%子女（不一定是感染者）由于家长感染状况</a:t>
            </a:r>
            <a:endParaRPr lang="en-US" altLang="zh-TW" b="1" dirty="0">
              <a:solidFill>
                <a:schemeClr val="tx1"/>
              </a:solidFill>
            </a:endParaRPr>
          </a:p>
          <a:p>
            <a:pPr>
              <a:lnSpc>
                <a:spcPct val="150000"/>
              </a:lnSpc>
            </a:pPr>
            <a:r>
              <a:rPr lang="zh-TW" altLang="zh-CN" b="1" dirty="0">
                <a:solidFill>
                  <a:schemeClr val="tx1"/>
                </a:solidFill>
              </a:rPr>
              <a:t>被迫离开学校</a:t>
            </a:r>
            <a:endParaRPr lang="zh-CN" altLang="en-US" b="1" dirty="0">
              <a:solidFill>
                <a:schemeClr val="tx1"/>
              </a:solidFill>
            </a:endParaRPr>
          </a:p>
        </p:txBody>
      </p:sp>
      <p:sp>
        <p:nvSpPr>
          <p:cNvPr id="57" name="TextBox 56"/>
          <p:cNvSpPr txBox="1"/>
          <p:nvPr/>
        </p:nvSpPr>
        <p:spPr>
          <a:xfrm>
            <a:off x="6569202" y="1810760"/>
            <a:ext cx="646163" cy="369236"/>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charset="-122"/>
                <a:ea typeface="微软雅黑" panose="020B0503020204020204" charset="-122"/>
              </a:defRPr>
            </a:lvl1pPr>
          </a:lstStyle>
          <a:p>
            <a:pPr marL="0" lvl="1"/>
            <a:r>
              <a:rPr lang="zh-CN" altLang="en-US" sz="1800" b="1" dirty="0">
                <a:solidFill>
                  <a:srgbClr val="2F5EB0"/>
                </a:solidFill>
                <a:latin typeface="微软雅黑" panose="020B0503020204020204" charset="-122"/>
                <a:ea typeface="微软雅黑" panose="020B0503020204020204" charset="-122"/>
              </a:rPr>
              <a:t>教育</a:t>
            </a:r>
            <a:endParaRPr lang="zh-CN" altLang="en-US" sz="1800" b="1" dirty="0">
              <a:solidFill>
                <a:srgbClr val="2F5EB0"/>
              </a:solidFill>
              <a:latin typeface="微软雅黑" panose="020B0503020204020204" charset="-122"/>
              <a:ea typeface="微软雅黑" panose="020B0503020204020204" charset="-122"/>
            </a:endParaRPr>
          </a:p>
        </p:txBody>
      </p:sp>
      <p:sp>
        <p:nvSpPr>
          <p:cNvPr id="58" name="TextBox 57"/>
          <p:cNvSpPr txBox="1"/>
          <p:nvPr/>
        </p:nvSpPr>
        <p:spPr>
          <a:xfrm>
            <a:off x="7622877" y="5376803"/>
            <a:ext cx="4092208" cy="996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50000"/>
              </a:lnSpc>
            </a:pPr>
            <a:r>
              <a:rPr lang="en-US" altLang="zh-CN" b="1" dirty="0">
                <a:solidFill>
                  <a:schemeClr val="tx1"/>
                </a:solidFill>
              </a:rPr>
              <a:t>14.7%</a:t>
            </a:r>
            <a:r>
              <a:rPr lang="zh-CN" altLang="en-US" b="1" dirty="0">
                <a:solidFill>
                  <a:schemeClr val="tx1"/>
                </a:solidFill>
              </a:rPr>
              <a:t>被拒绝购买健康</a:t>
            </a:r>
            <a:r>
              <a:rPr lang="en-US" altLang="zh-CN" b="1" dirty="0">
                <a:solidFill>
                  <a:schemeClr val="tx1"/>
                </a:solidFill>
              </a:rPr>
              <a:t>/</a:t>
            </a:r>
            <a:r>
              <a:rPr lang="zh-CN" altLang="en-US" b="1" dirty="0">
                <a:solidFill>
                  <a:schemeClr val="tx1"/>
                </a:solidFill>
              </a:rPr>
              <a:t>人身保险</a:t>
            </a:r>
            <a:endParaRPr lang="en-US" altLang="zh-CN" b="1" dirty="0">
              <a:solidFill>
                <a:schemeClr val="tx1"/>
              </a:solidFill>
            </a:endParaRPr>
          </a:p>
          <a:p>
            <a:pPr>
              <a:lnSpc>
                <a:spcPct val="150000"/>
              </a:lnSpc>
            </a:pPr>
            <a:r>
              <a:rPr lang="en-US" altLang="zh-CN" b="1" dirty="0">
                <a:solidFill>
                  <a:schemeClr val="tx1"/>
                </a:solidFill>
              </a:rPr>
              <a:t>6.3%</a:t>
            </a:r>
            <a:r>
              <a:rPr lang="zh-CN" altLang="en-US" b="1" dirty="0">
                <a:solidFill>
                  <a:schemeClr val="tx1"/>
                </a:solidFill>
              </a:rPr>
              <a:t>被拒绝报销医疗保险</a:t>
            </a:r>
            <a:endParaRPr lang="en-US" altLang="zh-CN" b="1" dirty="0">
              <a:solidFill>
                <a:schemeClr val="tx1"/>
              </a:solidFill>
            </a:endParaRPr>
          </a:p>
          <a:p>
            <a:endParaRPr lang="zh-CN" altLang="en-US" b="1" dirty="0">
              <a:solidFill>
                <a:schemeClr val="tx1"/>
              </a:solidFill>
            </a:endParaRPr>
          </a:p>
        </p:txBody>
      </p:sp>
      <p:sp>
        <p:nvSpPr>
          <p:cNvPr id="59" name="TextBox 58"/>
          <p:cNvSpPr txBox="1"/>
          <p:nvPr/>
        </p:nvSpPr>
        <p:spPr>
          <a:xfrm>
            <a:off x="627322" y="4601802"/>
            <a:ext cx="646163" cy="369236"/>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charset="-122"/>
                <a:ea typeface="微软雅黑" panose="020B0503020204020204" charset="-122"/>
              </a:defRPr>
            </a:lvl1pPr>
          </a:lstStyle>
          <a:p>
            <a:pPr marL="0" lvl="1"/>
            <a:r>
              <a:rPr lang="zh-CN" altLang="en-US" sz="1800" b="1" dirty="0">
                <a:solidFill>
                  <a:srgbClr val="2F5EB0"/>
                </a:solidFill>
                <a:latin typeface="微软雅黑" panose="020B0503020204020204" charset="-122"/>
                <a:ea typeface="微软雅黑" panose="020B0503020204020204" charset="-122"/>
              </a:rPr>
              <a:t>医疗</a:t>
            </a:r>
            <a:endParaRPr lang="zh-CN" altLang="en-US" sz="1800" b="1" dirty="0">
              <a:solidFill>
                <a:srgbClr val="2F5EB0"/>
              </a:solidFill>
              <a:latin typeface="微软雅黑" panose="020B0503020204020204" charset="-122"/>
              <a:ea typeface="微软雅黑" panose="020B0503020204020204" charset="-122"/>
            </a:endParaRPr>
          </a:p>
        </p:txBody>
      </p:sp>
      <p:sp>
        <p:nvSpPr>
          <p:cNvPr id="60" name="TextBox 59"/>
          <p:cNvSpPr txBox="1"/>
          <p:nvPr/>
        </p:nvSpPr>
        <p:spPr>
          <a:xfrm>
            <a:off x="1455310" y="5082196"/>
            <a:ext cx="3291055" cy="1051908"/>
          </a:xfrm>
          <a:prstGeom prst="rect">
            <a:avLst/>
          </a:prstGeom>
          <a:noFill/>
        </p:spPr>
        <p:txBody>
          <a:bodyPr wrap="square" lIns="81866" tIns="40932" rIns="81866" bIns="40932" rtlCol="0">
            <a:spAutoFit/>
          </a:bodyPr>
          <a:lstStyle/>
          <a:p>
            <a:pPr>
              <a:lnSpc>
                <a:spcPct val="150000"/>
              </a:lnSpc>
              <a:spcBef>
                <a:spcPct val="0"/>
              </a:spcBef>
            </a:pPr>
            <a:r>
              <a:rPr lang="en-US" altLang="zh-CN" sz="1400" b="1" dirty="0">
                <a:latin typeface="微软雅黑" panose="020B0503020204020204" charset="-122"/>
                <a:ea typeface="微软雅黑" panose="020B0503020204020204" charset="-122"/>
              </a:rPr>
              <a:t>4.5%</a:t>
            </a:r>
            <a:r>
              <a:rPr lang="zh-CN" altLang="en-US" sz="1400" b="1" dirty="0">
                <a:latin typeface="微软雅黑" panose="020B0503020204020204" charset="-122"/>
                <a:ea typeface="微软雅黑" panose="020B0503020204020204" charset="-122"/>
              </a:rPr>
              <a:t>医生不愿意给自己看病</a:t>
            </a:r>
            <a:endParaRPr lang="en-US" altLang="zh-CN" sz="1400" b="1" dirty="0">
              <a:latin typeface="微软雅黑" panose="020B0503020204020204" charset="-122"/>
              <a:ea typeface="微软雅黑" panose="020B0503020204020204" charset="-122"/>
            </a:endParaRPr>
          </a:p>
          <a:p>
            <a:pPr>
              <a:lnSpc>
                <a:spcPct val="150000"/>
              </a:lnSpc>
              <a:spcBef>
                <a:spcPct val="0"/>
              </a:spcBef>
            </a:pPr>
            <a:r>
              <a:rPr lang="en-US" altLang="zh-CN" sz="1400" b="1" dirty="0">
                <a:latin typeface="微软雅黑" panose="020B0503020204020204" charset="-122"/>
                <a:ea typeface="微软雅黑" panose="020B0503020204020204" charset="-122"/>
              </a:rPr>
              <a:t>2.4%</a:t>
            </a:r>
            <a:r>
              <a:rPr lang="zh-CN" altLang="en-US" sz="1400" b="1" dirty="0">
                <a:latin typeface="微软雅黑" panose="020B0503020204020204" charset="-122"/>
                <a:ea typeface="微软雅黑" panose="020B0503020204020204" charset="-122"/>
              </a:rPr>
              <a:t>医院不让住院</a:t>
            </a:r>
            <a:endParaRPr lang="en-US" altLang="zh-CN" sz="1400" b="1" dirty="0">
              <a:latin typeface="微软雅黑" panose="020B0503020204020204" charset="-122"/>
              <a:ea typeface="微软雅黑" panose="020B0503020204020204" charset="-122"/>
            </a:endParaRPr>
          </a:p>
          <a:p>
            <a:pPr>
              <a:lnSpc>
                <a:spcPct val="150000"/>
              </a:lnSpc>
              <a:spcBef>
                <a:spcPct val="0"/>
              </a:spcBef>
            </a:pPr>
            <a:r>
              <a:rPr lang="en-US" altLang="zh-CN" sz="1400" b="1" dirty="0">
                <a:latin typeface="微软雅黑" panose="020B0503020204020204" charset="-122"/>
                <a:ea typeface="微软雅黑" panose="020B0503020204020204" charset="-122"/>
              </a:rPr>
              <a:t>2.7%</a:t>
            </a:r>
            <a:r>
              <a:rPr lang="zh-CN" altLang="en-US" sz="1400" b="1" dirty="0">
                <a:latin typeface="微软雅黑" panose="020B0503020204020204" charset="-122"/>
                <a:ea typeface="微软雅黑" panose="020B0503020204020204" charset="-122"/>
              </a:rPr>
              <a:t>医生不给手术</a:t>
            </a:r>
            <a:endParaRPr lang="zh-CN" altLang="en-US" sz="1400" b="1" dirty="0">
              <a:latin typeface="微软雅黑" panose="020B0503020204020204" charset="-122"/>
              <a:ea typeface="微软雅黑" panose="020B0503020204020204" charset="-122"/>
            </a:endParaRPr>
          </a:p>
        </p:txBody>
      </p:sp>
      <p:sp>
        <p:nvSpPr>
          <p:cNvPr id="61" name="TextBox 60"/>
          <p:cNvSpPr txBox="1"/>
          <p:nvPr/>
        </p:nvSpPr>
        <p:spPr>
          <a:xfrm>
            <a:off x="6618634" y="4686668"/>
            <a:ext cx="646163" cy="369236"/>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charset="-122"/>
                <a:ea typeface="微软雅黑" panose="020B0503020204020204" charset="-122"/>
              </a:defRPr>
            </a:lvl1pPr>
          </a:lstStyle>
          <a:p>
            <a:pPr marL="0" lvl="1"/>
            <a:r>
              <a:rPr lang="zh-CN" altLang="en-US" sz="1800" b="1" dirty="0">
                <a:solidFill>
                  <a:srgbClr val="2F5EB0"/>
                </a:solidFill>
                <a:latin typeface="微软雅黑" panose="020B0503020204020204" charset="-122"/>
                <a:ea typeface="微软雅黑" panose="020B0503020204020204" charset="-122"/>
              </a:rPr>
              <a:t>保险</a:t>
            </a:r>
            <a:endParaRPr lang="zh-CN" altLang="en-US" sz="1800" b="1" dirty="0">
              <a:solidFill>
                <a:srgbClr val="2F5EB0"/>
              </a:solidFill>
              <a:latin typeface="微软雅黑" panose="020B0503020204020204" charset="-122"/>
              <a:ea typeface="微软雅黑" panose="020B0503020204020204" charset="-122"/>
            </a:endParaRPr>
          </a:p>
        </p:txBody>
      </p:sp>
      <p:sp>
        <p:nvSpPr>
          <p:cNvPr id="38" name="文本框 37"/>
          <p:cNvSpPr txBox="1"/>
          <p:nvPr/>
        </p:nvSpPr>
        <p:spPr>
          <a:xfrm>
            <a:off x="334992" y="203647"/>
            <a:ext cx="541788" cy="400006"/>
          </a:xfrm>
          <a:prstGeom prst="rect">
            <a:avLst/>
          </a:prstGeom>
          <a:noFill/>
        </p:spPr>
        <p:txBody>
          <a:bodyPr wrap="square" rtlCol="0">
            <a:spAutoFit/>
          </a:bodyPr>
          <a:lstStyle/>
          <a:p>
            <a:r>
              <a:rPr lang="en-US" altLang="zh-CN" sz="2000" b="1" dirty="0">
                <a:solidFill>
                  <a:schemeClr val="bg1"/>
                </a:solidFill>
                <a:latin typeface="微软雅黑" panose="020B0503020204020204" charset="-122"/>
                <a:ea typeface="微软雅黑" panose="020B0503020204020204" charset="-122"/>
              </a:rPr>
              <a:t>8</a:t>
            </a:r>
            <a:endParaRPr lang="zh-CN" altLang="en-US" sz="2000" b="1"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1850" y="1710055"/>
            <a:ext cx="10515600" cy="1727200"/>
          </a:xfrm>
        </p:spPr>
        <p:txBody>
          <a:bodyPr/>
          <a:p>
            <a:r>
              <a:rPr lang="zh-CN" altLang="en-US"/>
              <a:t>乙肝</a:t>
            </a:r>
            <a:r>
              <a:rPr lang="zh-CN" altLang="en-US"/>
              <a:t>预防</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内容占位符 2"/>
          <p:cNvSpPr>
            <a:spLocks noGrp="1"/>
          </p:cNvSpPr>
          <p:nvPr/>
        </p:nvSpPr>
        <p:spPr>
          <a:xfrm>
            <a:off x="609600" y="1035473"/>
            <a:ext cx="10972800" cy="2918460"/>
          </a:xfrm>
          <a:prstGeom prst="rect">
            <a:avLst/>
          </a:prstGeom>
          <a:noFill/>
          <a:ln w="9525">
            <a:noFill/>
          </a:ln>
        </p:spPr>
        <p:txBody>
          <a:bodyPr anchor="t">
            <a:scene3d>
              <a:camera prst="orthographicFront"/>
              <a:lightRig rig="threePt" dir="t"/>
            </a:scene3d>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nSpc>
                <a:spcPct val="130000"/>
              </a:lnSpc>
              <a:buClr>
                <a:srgbClr val="FF0000"/>
              </a:buClr>
              <a:buFont typeface="Wingdings" panose="05000000000000000000" charset="0"/>
              <a:buChar char="u"/>
            </a:pPr>
            <a:r>
              <a:rPr lang="en-US" altLang="zh-CN" sz="2665">
                <a:solidFill>
                  <a:srgbClr val="0070C0"/>
                </a:solidFill>
                <a:effectLst>
                  <a:outerShdw blurRad="38100" dist="25400" dir="5400000" algn="ctr" rotWithShape="0">
                    <a:srgbClr val="6E747A">
                      <a:alpha val="43000"/>
                    </a:srgbClr>
                  </a:outerShdw>
                </a:effectLst>
              </a:rPr>
              <a:t>HBV</a:t>
            </a:r>
            <a:r>
              <a:rPr lang="zh-CN" altLang="en-US" sz="2665">
                <a:solidFill>
                  <a:srgbClr val="0070C0"/>
                </a:solidFill>
                <a:effectLst>
                  <a:outerShdw blurRad="38100" dist="25400" dir="5400000" algn="ctr" rotWithShape="0">
                    <a:srgbClr val="6E747A">
                      <a:alpha val="43000"/>
                    </a:srgbClr>
                  </a:outerShdw>
                </a:effectLst>
              </a:rPr>
              <a:t>感染者和</a:t>
            </a:r>
            <a:r>
              <a:rPr lang="zh-CN" altLang="en-US" sz="2665">
                <a:solidFill>
                  <a:srgbClr val="0070C0"/>
                </a:solidFill>
                <a:effectLst>
                  <a:outerShdw blurRad="38100" dist="25400" dir="5400000" algn="ctr" rotWithShape="0">
                    <a:srgbClr val="6E747A">
                      <a:alpha val="43000"/>
                    </a:srgbClr>
                  </a:outerShdw>
                </a:effectLst>
              </a:rPr>
              <a:t>患者</a:t>
            </a:r>
            <a:endParaRPr lang="zh-CN" altLang="en-US" sz="2665">
              <a:solidFill>
                <a:srgbClr val="0070C0"/>
              </a:solidFill>
              <a:effectLst>
                <a:outerShdw blurRad="38100" dist="25400" dir="5400000" algn="ctr" rotWithShape="0">
                  <a:srgbClr val="6E747A">
                    <a:alpha val="43000"/>
                  </a:srgbClr>
                </a:outerShdw>
              </a:effectLst>
            </a:endParaRPr>
          </a:p>
          <a:p>
            <a:pPr lvl="1">
              <a:lnSpc>
                <a:spcPct val="130000"/>
              </a:lnSpc>
              <a:buClr>
                <a:srgbClr val="FF0000"/>
              </a:buClr>
              <a:buFont typeface="Wingdings" panose="05000000000000000000" charset="0"/>
              <a:buChar char="Ø"/>
            </a:pP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传染性与肝脏病变程度无关。</a:t>
            </a:r>
            <a:endPar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endParaRPr>
          </a:p>
          <a:p>
            <a:pPr lvl="1">
              <a:lnSpc>
                <a:spcPct val="130000"/>
              </a:lnSpc>
              <a:buClr>
                <a:srgbClr val="FF0000"/>
              </a:buClr>
              <a:buFont typeface="Wingdings" panose="05000000000000000000" charset="0"/>
              <a:buChar char="Ø"/>
            </a:pP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与血中</a:t>
            </a:r>
            <a:r>
              <a:rPr lang="en-US" altLang="zh-CN"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HBsAg</a:t>
            </a: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滴度相关；</a:t>
            </a:r>
            <a:endPar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endParaRPr>
          </a:p>
          <a:p>
            <a:pPr lvl="1">
              <a:lnSpc>
                <a:spcPct val="130000"/>
              </a:lnSpc>
              <a:buClr>
                <a:srgbClr val="FF0000"/>
              </a:buClr>
              <a:buFont typeface="Wingdings" panose="05000000000000000000" charset="0"/>
              <a:buChar char="Ø"/>
            </a:pP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与</a:t>
            </a:r>
            <a:r>
              <a:rPr lang="en-US" altLang="zh-CN"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HBV</a:t>
            </a: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复制活跃程度有关。</a:t>
            </a:r>
            <a:endPar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endParaRPr>
          </a:p>
          <a:p>
            <a:pPr lvl="2">
              <a:lnSpc>
                <a:spcPct val="130000"/>
              </a:lnSpc>
            </a:pP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rPr>
              <a:t>HBeAg、HBV-DNA等指标反映病毒复制活跃程度。</a:t>
            </a:r>
            <a:endPar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sym typeface="宋体" panose="02010600030101010101" pitchFamily="2" charset="-122"/>
            </a:endParaRPr>
          </a:p>
          <a:p>
            <a:pPr>
              <a:lnSpc>
                <a:spcPct val="130000"/>
              </a:lnSpc>
            </a:pP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rPr>
              <a:t>不同体液中</a:t>
            </a:r>
            <a:r>
              <a:rPr lang="en-US" altLang="zh-CN" sz="2665" b="1" dirty="0">
                <a:solidFill>
                  <a:srgbClr val="0070C0"/>
                </a:solidFill>
                <a:effectLst>
                  <a:outerShdw blurRad="38100" dist="25400" dir="5400000" algn="ctr" rotWithShape="0">
                    <a:srgbClr val="6E747A">
                      <a:alpha val="43000"/>
                    </a:srgbClr>
                  </a:outerShdw>
                </a:effectLst>
                <a:ea typeface="幼圆" panose="02010509060101010101" pitchFamily="49" charset="-122"/>
              </a:rPr>
              <a:t>HBV</a:t>
            </a:r>
            <a:r>
              <a:rPr lang="zh-CN" altLang="en-US" sz="2665" b="1" dirty="0">
                <a:solidFill>
                  <a:srgbClr val="0070C0"/>
                </a:solidFill>
                <a:effectLst>
                  <a:outerShdw blurRad="38100" dist="25400" dir="5400000" algn="ctr" rotWithShape="0">
                    <a:srgbClr val="6E747A">
                      <a:alpha val="43000"/>
                    </a:srgbClr>
                  </a:outerShdw>
                </a:effectLst>
                <a:ea typeface="幼圆" panose="02010509060101010101" pitchFamily="49" charset="-122"/>
              </a:rPr>
              <a:t>的浓度：</a:t>
            </a:r>
            <a:endParaRPr lang="zh-CN" altLang="en-US" sz="3735" b="1" dirty="0">
              <a:solidFill>
                <a:srgbClr val="0070C0"/>
              </a:solidFill>
              <a:effectLst>
                <a:outerShdw blurRad="38100" dist="25400" dir="5400000" algn="ctr" rotWithShape="0">
                  <a:srgbClr val="6E747A">
                    <a:alpha val="43000"/>
                  </a:srgbClr>
                </a:outerShdw>
              </a:effectLst>
              <a:ea typeface="幼圆" panose="02010509060101010101" pitchFamily="49" charset="-122"/>
            </a:endParaRPr>
          </a:p>
          <a:p>
            <a:endParaRPr lang="zh-CN" altLang="en-US" sz="3735" b="1" dirty="0">
              <a:solidFill>
                <a:srgbClr val="0070C0"/>
              </a:solidFill>
              <a:effectLst>
                <a:outerShdw blurRad="38100" dist="25400" dir="5400000" algn="ctr" rotWithShape="0">
                  <a:srgbClr val="6E747A">
                    <a:alpha val="43000"/>
                  </a:srgbClr>
                </a:outerShdw>
              </a:effectLst>
              <a:ea typeface="幼圆" panose="02010509060101010101" pitchFamily="49" charset="-122"/>
            </a:endParaRPr>
          </a:p>
        </p:txBody>
      </p:sp>
      <p:pic>
        <p:nvPicPr>
          <p:cNvPr id="41987" name="图片 1"/>
          <p:cNvPicPr>
            <a:picLocks noChangeAspect="1"/>
          </p:cNvPicPr>
          <p:nvPr/>
        </p:nvPicPr>
        <p:blipFill>
          <a:blip r:embed="rId1"/>
          <a:stretch>
            <a:fillRect/>
          </a:stretch>
        </p:blipFill>
        <p:spPr>
          <a:xfrm>
            <a:off x="824653" y="4235873"/>
            <a:ext cx="10289540" cy="1855047"/>
          </a:xfrm>
          <a:prstGeom prst="rect">
            <a:avLst/>
          </a:prstGeom>
          <a:noFill/>
          <a:ln w="9525">
            <a:noFill/>
          </a:ln>
        </p:spPr>
      </p:pic>
      <p:sp>
        <p:nvSpPr>
          <p:cNvPr id="415746" name="Rectangle 2"/>
          <p:cNvSpPr>
            <a:spLocks noGrp="1" noChangeArrowheads="1"/>
          </p:cNvSpPr>
          <p:nvPr/>
        </p:nvSpPr>
        <p:spPr>
          <a:xfrm>
            <a:off x="914400" y="177800"/>
            <a:ext cx="10668000" cy="857251"/>
          </a:xfrm>
          <a:prstGeom prst="rect">
            <a:avLst/>
          </a:prstGeom>
          <a:noFill/>
          <a:ln w="9525">
            <a:noFill/>
          </a:ln>
        </p:spPr>
        <p:txBody>
          <a:bodyPr vert="horz" wrap="square" lIns="122766" tIns="61384" rIns="122766" bIns="61384" numCol="1" anchor="ctr" anchorCtr="0" compatLnSpc="1"/>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4800" b="1" strike="noStrike" noProof="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传染源</a:t>
            </a:r>
            <a:endParaRPr kumimoji="1" lang="zh-CN" altLang="en-US" sz="4800" b="1" i="0" u="none" strike="noStrike" kern="0" cap="none" spc="0" normalizeH="0" baseline="0" noProof="1" dirty="0" smtClean="0">
              <a:solidFill>
                <a:srgbClr val="0070C0"/>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j-cs"/>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2"/>
          <p:cNvSpPr>
            <a:spLocks noGrp="1"/>
          </p:cNvSpPr>
          <p:nvPr>
            <p:ph idx="4294967295"/>
          </p:nvPr>
        </p:nvSpPr>
        <p:spPr>
          <a:xfrm>
            <a:off x="2249488" y="1527175"/>
            <a:ext cx="7772400" cy="4572000"/>
          </a:xfrm>
        </p:spPr>
        <p:txBody>
          <a:bodyPr/>
          <a:lstStyle/>
          <a:p>
            <a:pPr marL="273050" indent="-273050">
              <a:lnSpc>
                <a:spcPct val="150000"/>
              </a:lnSpc>
              <a:buFont typeface="Wingdings" panose="05000000000000000000" pitchFamily="2" charset="2"/>
              <a:buChar char="l"/>
            </a:pPr>
            <a:r>
              <a:rPr lang="en-US" altLang="zh-CN">
                <a:latin typeface="微软雅黑" panose="020B0503020204020204" charset="-122"/>
                <a:ea typeface="微软雅黑" panose="020B0503020204020204" charset="-122"/>
                <a:cs typeface="Times New Roman" panose="02020603050405020304" pitchFamily="18" charset="0"/>
              </a:rPr>
              <a:t>1992</a:t>
            </a:r>
            <a:r>
              <a:rPr lang="zh-CN" altLang="en-US">
                <a:latin typeface="微软雅黑" panose="020B0503020204020204" charset="-122"/>
                <a:ea typeface="微软雅黑" panose="020B0503020204020204" charset="-122"/>
                <a:cs typeface="Times New Roman" panose="02020603050405020304" pitchFamily="18" charset="0"/>
              </a:rPr>
              <a:t>年前，</a:t>
            </a:r>
            <a:r>
              <a:rPr lang="zh-CN" altLang="en-US" b="1">
                <a:solidFill>
                  <a:srgbClr val="2115B7"/>
                </a:solidFill>
                <a:latin typeface="微软雅黑" panose="020B0503020204020204" charset="-122"/>
                <a:ea typeface="微软雅黑" panose="020B0503020204020204" charset="-122"/>
                <a:cs typeface="Times New Roman" panose="02020603050405020304" pitchFamily="18" charset="0"/>
              </a:rPr>
              <a:t>中国</a:t>
            </a:r>
            <a:r>
              <a:rPr lang="en-US" altLang="zh-CN" b="1">
                <a:solidFill>
                  <a:srgbClr val="2115B7"/>
                </a:solidFill>
                <a:latin typeface="微软雅黑" panose="020B0503020204020204" charset="-122"/>
                <a:ea typeface="微软雅黑" panose="020B0503020204020204" charset="-122"/>
                <a:cs typeface="Times New Roman" panose="02020603050405020304" pitchFamily="18" charset="0"/>
              </a:rPr>
              <a:t>HBV</a:t>
            </a:r>
            <a:r>
              <a:rPr lang="zh-CN" altLang="en-US" b="1">
                <a:solidFill>
                  <a:srgbClr val="2115B7"/>
                </a:solidFill>
                <a:latin typeface="微软雅黑" panose="020B0503020204020204" charset="-122"/>
                <a:ea typeface="微软雅黑" panose="020B0503020204020204" charset="-122"/>
                <a:cs typeface="Times New Roman" panose="02020603050405020304" pitchFamily="18" charset="0"/>
              </a:rPr>
              <a:t>母婴垂直传播为主要途径 </a:t>
            </a:r>
            <a:endParaRPr lang="en-US" altLang="zh-CN" b="1">
              <a:solidFill>
                <a:srgbClr val="2115B7"/>
              </a:solidFill>
              <a:latin typeface="微软雅黑" panose="020B0503020204020204" charset="-122"/>
              <a:ea typeface="微软雅黑" panose="020B0503020204020204" charset="-122"/>
              <a:cs typeface="Times New Roman" panose="02020603050405020304" pitchFamily="18" charset="0"/>
            </a:endParaRPr>
          </a:p>
          <a:p>
            <a:pPr marL="548005" lvl="1">
              <a:lnSpc>
                <a:spcPct val="150000"/>
              </a:lnSpc>
              <a:buFont typeface="Wingdings" panose="05000000000000000000" pitchFamily="2" charset="2"/>
              <a:buChar char="ü"/>
            </a:pPr>
            <a:r>
              <a:rPr lang="en-US" altLang="zh-CN" sz="2100">
                <a:latin typeface="微软雅黑" panose="020B0503020204020204" charset="-122"/>
                <a:ea typeface="微软雅黑" panose="020B0503020204020204" charset="-122"/>
                <a:cs typeface="Times New Roman" panose="02020603050405020304" pitchFamily="18" charset="0"/>
              </a:rPr>
              <a:t>&lt;5</a:t>
            </a:r>
            <a:r>
              <a:rPr lang="zh-CN" altLang="en-US" sz="2100">
                <a:latin typeface="微软雅黑" panose="020B0503020204020204" charset="-122"/>
                <a:ea typeface="微软雅黑" panose="020B0503020204020204" charset="-122"/>
                <a:cs typeface="Times New Roman" panose="02020603050405020304" pitchFamily="18" charset="0"/>
              </a:rPr>
              <a:t>岁儿童</a:t>
            </a:r>
            <a:r>
              <a:rPr lang="en-US" altLang="zh-CN" sz="2100">
                <a:latin typeface="微软雅黑" panose="020B0503020204020204" charset="-122"/>
                <a:ea typeface="微软雅黑" panose="020B0503020204020204" charset="-122"/>
                <a:cs typeface="Times New Roman" panose="02020603050405020304" pitchFamily="18" charset="0"/>
              </a:rPr>
              <a:t>HBsAg</a:t>
            </a:r>
            <a:r>
              <a:rPr lang="zh-CN" altLang="en-US" sz="2100">
                <a:latin typeface="微软雅黑" panose="020B0503020204020204" charset="-122"/>
                <a:ea typeface="微软雅黑" panose="020B0503020204020204" charset="-122"/>
                <a:cs typeface="Times New Roman" panose="02020603050405020304" pitchFamily="18" charset="0"/>
              </a:rPr>
              <a:t>阳性率接近成人</a:t>
            </a:r>
            <a:endParaRPr lang="en-US" altLang="zh-CN" sz="2100">
              <a:solidFill>
                <a:srgbClr val="0000FF"/>
              </a:solidFill>
              <a:latin typeface="微软雅黑" panose="020B0503020204020204" charset="-122"/>
              <a:ea typeface="微软雅黑" panose="020B0503020204020204" charset="-122"/>
              <a:cs typeface="Times New Roman" panose="02020603050405020304" pitchFamily="18" charset="0"/>
            </a:endParaRPr>
          </a:p>
          <a:p>
            <a:pPr marL="273050" indent="-273050">
              <a:buFont typeface="Wingdings" panose="05000000000000000000" pitchFamily="2" charset="2"/>
              <a:buChar char="l"/>
            </a:pPr>
            <a:r>
              <a:rPr lang="zh-CN" altLang="en-US">
                <a:latin typeface="微软雅黑" panose="020B0503020204020204" charset="-122"/>
                <a:ea typeface="微软雅黑" panose="020B0503020204020204" charset="-122"/>
                <a:cs typeface="Times New Roman" panose="02020603050405020304" pitchFamily="18" charset="0"/>
              </a:rPr>
              <a:t>疫苗使用后，</a:t>
            </a:r>
            <a:r>
              <a:rPr lang="zh-CN" altLang="en-US" b="1">
                <a:solidFill>
                  <a:srgbClr val="2115B7"/>
                </a:solidFill>
                <a:latin typeface="微软雅黑" panose="020B0503020204020204" charset="-122"/>
                <a:ea typeface="微软雅黑" panose="020B0503020204020204" charset="-122"/>
                <a:cs typeface="Times New Roman" panose="02020603050405020304" pitchFamily="18" charset="0"/>
              </a:rPr>
              <a:t>水平传播逐渐成为主要传播途径</a:t>
            </a:r>
            <a:endParaRPr lang="en-US" altLang="zh-CN" b="1">
              <a:solidFill>
                <a:srgbClr val="2115B7"/>
              </a:solidFill>
              <a:latin typeface="微软雅黑" panose="020B0503020204020204" charset="-122"/>
              <a:ea typeface="微软雅黑" panose="020B0503020204020204" charset="-122"/>
              <a:cs typeface="Times New Roman" panose="02020603050405020304" pitchFamily="18" charset="0"/>
            </a:endParaRPr>
          </a:p>
          <a:p>
            <a:pPr marL="548005" lvl="1">
              <a:lnSpc>
                <a:spcPct val="150000"/>
              </a:lnSpc>
              <a:buFont typeface="Wingdings" panose="05000000000000000000" pitchFamily="2" charset="2"/>
              <a:buChar char="ü"/>
            </a:pPr>
            <a:r>
              <a:rPr lang="zh-CN" altLang="en-US" sz="2100">
                <a:latin typeface="微软雅黑" panose="020B0503020204020204" charset="-122"/>
                <a:ea typeface="微软雅黑" panose="020B0503020204020204" charset="-122"/>
                <a:cs typeface="Times New Roman" panose="02020603050405020304" pitchFamily="18" charset="0"/>
              </a:rPr>
              <a:t>性途径</a:t>
            </a:r>
            <a:endParaRPr lang="en-US" altLang="zh-CN" sz="2100">
              <a:latin typeface="微软雅黑" panose="020B0503020204020204" charset="-122"/>
              <a:ea typeface="微软雅黑" panose="020B0503020204020204" charset="-122"/>
              <a:cs typeface="Times New Roman" panose="02020603050405020304" pitchFamily="18" charset="0"/>
            </a:endParaRPr>
          </a:p>
          <a:p>
            <a:pPr marL="548005" lvl="1">
              <a:lnSpc>
                <a:spcPct val="150000"/>
              </a:lnSpc>
              <a:buFont typeface="Wingdings" panose="05000000000000000000" pitchFamily="2" charset="2"/>
              <a:buChar char="ü"/>
            </a:pPr>
            <a:r>
              <a:rPr lang="zh-CN" altLang="en-US" sz="2100">
                <a:latin typeface="微软雅黑" panose="020B0503020204020204" charset="-122"/>
                <a:ea typeface="微软雅黑" panose="020B0503020204020204" charset="-122"/>
                <a:cs typeface="Times New Roman" panose="02020603050405020304" pitchFamily="18" charset="0"/>
              </a:rPr>
              <a:t>医源性传播、血液及血液制品</a:t>
            </a:r>
            <a:endParaRPr lang="zh-CN" altLang="en-US" sz="2100">
              <a:latin typeface="微软雅黑" panose="020B0503020204020204" charset="-122"/>
              <a:ea typeface="微软雅黑" panose="020B0503020204020204" charset="-122"/>
              <a:cs typeface="Times New Roman" panose="02020603050405020304" pitchFamily="18" charset="0"/>
            </a:endParaRPr>
          </a:p>
          <a:p>
            <a:pPr marL="548005" lvl="1">
              <a:lnSpc>
                <a:spcPct val="150000"/>
              </a:lnSpc>
              <a:buFont typeface="Wingdings" panose="05000000000000000000" pitchFamily="2" charset="2"/>
              <a:buChar char="ü"/>
            </a:pPr>
            <a:r>
              <a:rPr lang="zh-CN" altLang="en-US" b="1">
                <a:solidFill>
                  <a:srgbClr val="FF0000"/>
                </a:solidFill>
                <a:latin typeface="微软雅黑" panose="020B0503020204020204" charset="-122"/>
                <a:ea typeface="微软雅黑" panose="020B0503020204020204" charset="-122"/>
              </a:rPr>
              <a:t>日常生活接触传播</a:t>
            </a:r>
            <a:endParaRPr lang="zh-CN" altLang="en-US" sz="2100" b="1">
              <a:latin typeface="微软雅黑" panose="020B0503020204020204" charset="-122"/>
              <a:ea typeface="微软雅黑" panose="020B0503020204020204" charset="-122"/>
            </a:endParaRPr>
          </a:p>
          <a:p>
            <a:pPr marL="273050" indent="-273050">
              <a:buClr>
                <a:srgbClr val="FF3300"/>
              </a:buClr>
              <a:buNone/>
            </a:pPr>
            <a:endParaRPr lang="zh-CN" altLang="en-US" sz="2500">
              <a:latin typeface="微软雅黑" panose="020B0503020204020204" charset="-122"/>
              <a:ea typeface="微软雅黑" panose="020B0503020204020204" charset="-122"/>
            </a:endParaRPr>
          </a:p>
          <a:p>
            <a:pPr marL="548005" lvl="1">
              <a:lnSpc>
                <a:spcPct val="150000"/>
              </a:lnSpc>
              <a:buFont typeface="Wingdings" panose="05000000000000000000" pitchFamily="2" charset="2"/>
              <a:buChar char="ü"/>
            </a:pPr>
            <a:endParaRPr lang="en-US" altLang="zh-CN" sz="2100">
              <a:latin typeface="微软雅黑" panose="020B0503020204020204" charset="-122"/>
              <a:ea typeface="微软雅黑" panose="020B0503020204020204" charset="-122"/>
            </a:endParaRPr>
          </a:p>
          <a:p>
            <a:pPr marL="548005" lvl="1">
              <a:lnSpc>
                <a:spcPct val="150000"/>
              </a:lnSpc>
              <a:buNone/>
            </a:pPr>
            <a:endParaRPr lang="zh-CN" altLang="en-US" sz="2100">
              <a:latin typeface="微软雅黑" panose="020B0503020204020204" charset="-122"/>
              <a:ea typeface="微软雅黑" panose="020B0503020204020204" charset="-122"/>
            </a:endParaRPr>
          </a:p>
        </p:txBody>
      </p:sp>
      <p:sp>
        <p:nvSpPr>
          <p:cNvPr id="159747" name="标题 6"/>
          <p:cNvSpPr>
            <a:spLocks noGrp="1"/>
          </p:cNvSpPr>
          <p:nvPr>
            <p:ph type="title" idx="4294967295"/>
          </p:nvPr>
        </p:nvSpPr>
        <p:spPr bwMode="auto">
          <a:xfrm>
            <a:off x="1809720" y="285728"/>
            <a:ext cx="7772400" cy="1143000"/>
          </a:xfrm>
        </p:spPr>
        <p:txBody>
          <a:bodyPr vert="horz" wrap="square" lIns="91440" tIns="45720" rIns="91440" bIns="91440" numCol="1" rtlCol="0" anchor="ctr" anchorCtr="0" compatLnSpc="1">
            <a:normAutofit/>
          </a:bodyPr>
          <a:lstStyle/>
          <a:p>
            <a:pPr algn="ctr">
              <a:defRPr/>
            </a:pPr>
            <a:r>
              <a:rPr lang="zh-CN" altLang="en-US" sz="4800" dirty="0">
                <a:latin typeface="黑体" panose="02010609060101010101" pitchFamily="2" charset="-122"/>
              </a:rPr>
              <a:t>传播模式</a:t>
            </a:r>
            <a:endParaRPr lang="zh-CN" altLang="en-US" sz="4800" dirty="0">
              <a:latin typeface="黑体" panose="02010609060101010101" pitchFamily="2" charset="-122"/>
            </a:endParaRPr>
          </a:p>
        </p:txBody>
      </p:sp>
      <p:sp>
        <p:nvSpPr>
          <p:cNvPr id="17412"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a:solidFill>
                  <a:schemeClr val="tx1"/>
                </a:solidFill>
                <a:latin typeface="黑体" panose="02010609060101010101" pitchFamily="2" charset="-122"/>
                <a:ea typeface="宋体" panose="02010600030101010101" pitchFamily="2" charset="-122"/>
              </a:defRPr>
            </a:lvl1pPr>
            <a:lvl2pPr marL="742950" indent="-285750" eaLnBrk="0" hangingPunct="0">
              <a:defRPr kumimoji="1" sz="2800">
                <a:solidFill>
                  <a:schemeClr val="tx1"/>
                </a:solidFill>
                <a:latin typeface="黑体" panose="02010609060101010101" pitchFamily="2" charset="-122"/>
                <a:ea typeface="宋体" panose="02010600030101010101" pitchFamily="2" charset="-122"/>
              </a:defRPr>
            </a:lvl2pPr>
            <a:lvl3pPr marL="1143000" indent="-228600" eaLnBrk="0" hangingPunct="0">
              <a:defRPr kumimoji="1" sz="2800">
                <a:solidFill>
                  <a:schemeClr val="tx1"/>
                </a:solidFill>
                <a:latin typeface="黑体" panose="02010609060101010101" pitchFamily="2" charset="-122"/>
                <a:ea typeface="宋体" panose="02010600030101010101" pitchFamily="2" charset="-122"/>
              </a:defRPr>
            </a:lvl3pPr>
            <a:lvl4pPr marL="1600200" indent="-228600" eaLnBrk="0" hangingPunct="0">
              <a:defRPr kumimoji="1" sz="2800">
                <a:solidFill>
                  <a:schemeClr val="tx1"/>
                </a:solidFill>
                <a:latin typeface="黑体" panose="02010609060101010101" pitchFamily="2" charset="-122"/>
                <a:ea typeface="宋体" panose="02010600030101010101" pitchFamily="2" charset="-122"/>
              </a:defRPr>
            </a:lvl4pPr>
            <a:lvl5pPr marL="2057400" indent="-228600" eaLnBrk="0" hangingPunct="0">
              <a:defRPr kumimoji="1" sz="2800">
                <a:solidFill>
                  <a:schemeClr val="tx1"/>
                </a:solidFill>
                <a:latin typeface="黑体" panose="02010609060101010101" pitchFamily="2" charset="-122"/>
                <a:ea typeface="宋体" panose="02010600030101010101" pitchFamily="2" charset="-122"/>
              </a:defRPr>
            </a:lvl5pPr>
            <a:lvl6pPr marL="2514600" indent="-22860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6pPr>
            <a:lvl7pPr marL="2971800" indent="-22860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7pPr>
            <a:lvl8pPr marL="3429000" indent="-22860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8pPr>
            <a:lvl9pPr marL="3886200" indent="-228600" eaLnBrk="0" fontAlgn="base" hangingPunct="0">
              <a:spcBef>
                <a:spcPct val="0"/>
              </a:spcBef>
              <a:spcAft>
                <a:spcPct val="0"/>
              </a:spcAft>
              <a:defRPr kumimoji="1" sz="2800">
                <a:solidFill>
                  <a:schemeClr val="tx1"/>
                </a:solidFill>
                <a:latin typeface="黑体" panose="02010609060101010101" pitchFamily="2" charset="-122"/>
                <a:ea typeface="宋体" panose="02010600030101010101" pitchFamily="2" charset="-122"/>
              </a:defRPr>
            </a:lvl9pPr>
          </a:lstStyle>
          <a:p>
            <a:pPr eaLnBrk="1" hangingPunct="1"/>
            <a:fld id="{35C0043E-81AB-4E67-8E68-45BA28C2A655}" type="slidenum">
              <a:rPr kumimoji="0" lang="en-US" altLang="zh-CN" sz="1000">
                <a:ea typeface="黑体" panose="02010609060101010101" pitchFamily="2" charset="-122"/>
              </a:rPr>
            </a:fld>
            <a:endParaRPr kumimoji="0" lang="en-US" altLang="zh-CN" sz="1000">
              <a:ea typeface="黑体" panose="0201060906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Oval 2"/>
          <p:cNvSpPr>
            <a:spLocks noChangeArrowheads="1"/>
          </p:cNvSpPr>
          <p:nvPr/>
        </p:nvSpPr>
        <p:spPr bwMode="auto">
          <a:xfrm>
            <a:off x="1905000" y="914400"/>
            <a:ext cx="5715000" cy="5410200"/>
          </a:xfrm>
          <a:prstGeom prst="ellipse">
            <a:avLst/>
          </a:prstGeom>
          <a:noFill/>
          <a:ln w="28575" algn="ctr">
            <a:solidFill>
              <a:srgbClr val="FFCC66"/>
            </a:solidFill>
            <a:prstDash val="sysDot"/>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sp>
        <p:nvSpPr>
          <p:cNvPr id="711683" name="Rectangle 3"/>
          <p:cNvSpPr>
            <a:spLocks noGrp="1" noChangeArrowheads="1"/>
          </p:cNvSpPr>
          <p:nvPr>
            <p:ph type="title"/>
          </p:nvPr>
        </p:nvSpPr>
        <p:spPr>
          <a:xfrm>
            <a:off x="1981200" y="457201"/>
            <a:ext cx="8229600" cy="828675"/>
          </a:xfrm>
        </p:spPr>
        <p:txBody>
          <a:bodyPr/>
          <a:lstStyle/>
          <a:p>
            <a:pPr eaLnBrk="1" hangingPunct="1"/>
            <a:r>
              <a:rPr lang="zh-CN" altLang="en-US" sz="4000">
                <a:ea typeface="宋体" panose="02010600030101010101" pitchFamily="2" charset="-122"/>
              </a:rPr>
              <a:t>母婴传播 </a:t>
            </a:r>
            <a:endParaRPr lang="zh-CN" altLang="en-US" sz="4000">
              <a:ea typeface="宋体" panose="02010600030101010101" pitchFamily="2" charset="-122"/>
            </a:endParaRPr>
          </a:p>
        </p:txBody>
      </p:sp>
      <p:sp>
        <p:nvSpPr>
          <p:cNvPr id="711684" name="Rectangle 4"/>
          <p:cNvSpPr>
            <a:spLocks noGrp="1" noChangeArrowheads="1"/>
          </p:cNvSpPr>
          <p:nvPr>
            <p:ph type="body" sz="half" idx="1"/>
          </p:nvPr>
        </p:nvSpPr>
        <p:spPr>
          <a:xfrm>
            <a:off x="5181600" y="1905000"/>
            <a:ext cx="5486400" cy="4114800"/>
          </a:xfrm>
        </p:spPr>
        <p:txBody>
          <a:bodyPr/>
          <a:lstStyle/>
          <a:p>
            <a:pPr eaLnBrk="1" hangingPunct="1">
              <a:lnSpc>
                <a:spcPct val="140000"/>
              </a:lnSpc>
            </a:pPr>
            <a:r>
              <a:rPr lang="zh-CN" altLang="en-US" sz="2400" b="1">
                <a:ea typeface="宋体" panose="02010600030101010101" pitchFamily="2" charset="-122"/>
              </a:rPr>
              <a:t>宫内传播：</a:t>
            </a:r>
            <a:r>
              <a:rPr lang="en-US" altLang="zh-CN" sz="2400" b="1">
                <a:ea typeface="宋体" panose="02010600030101010101" pitchFamily="2" charset="-122"/>
              </a:rPr>
              <a:t>1%~3%</a:t>
            </a:r>
            <a:endParaRPr lang="en-US" altLang="zh-CN" sz="2400" b="1">
              <a:ea typeface="宋体" panose="02010600030101010101" pitchFamily="2" charset="-122"/>
            </a:endParaRPr>
          </a:p>
          <a:p>
            <a:pPr eaLnBrk="1" hangingPunct="1">
              <a:lnSpc>
                <a:spcPct val="140000"/>
              </a:lnSpc>
            </a:pPr>
            <a:r>
              <a:rPr lang="zh-CN" altLang="en-US" sz="2400" b="1">
                <a:ea typeface="宋体" panose="02010600030101010101" pitchFamily="2" charset="-122"/>
              </a:rPr>
              <a:t>产程时传播：分娩时母亲的血液、阴道分泌物通过胎儿 的破损皮肤、粘膜而传染；</a:t>
            </a:r>
            <a:r>
              <a:rPr lang="en-US" altLang="zh-CN" sz="2400" b="1">
                <a:ea typeface="宋体" panose="02010600030101010101" pitchFamily="2" charset="-122"/>
              </a:rPr>
              <a:t>90%</a:t>
            </a:r>
            <a:endParaRPr lang="zh-CN" altLang="en-US" sz="2400" b="1">
              <a:ea typeface="宋体" panose="02010600030101010101" pitchFamily="2" charset="-122"/>
            </a:endParaRPr>
          </a:p>
          <a:p>
            <a:pPr eaLnBrk="1" hangingPunct="1">
              <a:lnSpc>
                <a:spcPct val="140000"/>
              </a:lnSpc>
            </a:pPr>
            <a:r>
              <a:rPr lang="zh-CN" altLang="en-US" sz="2400" b="1">
                <a:ea typeface="宋体" panose="02010600030101010101" pitchFamily="2" charset="-122"/>
              </a:rPr>
              <a:t>出生后传播（</a:t>
            </a:r>
            <a:r>
              <a:rPr lang="en-US" altLang="zh-CN" sz="2400" b="1">
                <a:ea typeface="宋体" panose="02010600030101010101" pitchFamily="2" charset="-122"/>
              </a:rPr>
              <a:t>45</a:t>
            </a:r>
            <a:r>
              <a:rPr lang="zh-CN" altLang="en-US" sz="2400" b="1">
                <a:ea typeface="宋体" panose="02010600030101010101" pitchFamily="2" charset="-122"/>
              </a:rPr>
              <a:t>天）：通过密切生活接触的传 播。 </a:t>
            </a:r>
            <a:endParaRPr lang="zh-CN" altLang="en-US" sz="2400" b="1">
              <a:ea typeface="宋体" panose="02010600030101010101" pitchFamily="2" charset="-122"/>
            </a:endParaRPr>
          </a:p>
          <a:p>
            <a:pPr eaLnBrk="1" hangingPunct="1">
              <a:lnSpc>
                <a:spcPct val="140000"/>
              </a:lnSpc>
            </a:pPr>
            <a:endParaRPr lang="en-US" altLang="zh-CN" sz="2400" b="1">
              <a:ea typeface="宋体" panose="02010600030101010101" pitchFamily="2" charset="-122"/>
            </a:endParaRPr>
          </a:p>
        </p:txBody>
      </p:sp>
      <p:pic>
        <p:nvPicPr>
          <p:cNvPr id="711685" name="Picture 5" descr="母婴"/>
          <p:cNvPicPr>
            <a:picLocks noGrp="1" noChangeAspect="1" noChangeArrowheads="1"/>
          </p:cNvPicPr>
          <p:nvPr>
            <p:ph sz="half" idx="2"/>
          </p:nvPr>
        </p:nvPicPr>
        <p:blipFill>
          <a:blip r:embed="rId1" cstate="print">
            <a:extLst>
              <a:ext uri="{28A0092B-C50C-407E-A947-70E740481C1C}">
                <a14:useLocalDpi xmlns:a14="http://schemas.microsoft.com/office/drawing/2010/main" val="0"/>
              </a:ext>
            </a:extLst>
          </a:blip>
          <a:srcRect/>
          <a:stretch>
            <a:fillRect/>
          </a:stretch>
        </p:blipFill>
        <p:spPr>
          <a:xfrm>
            <a:off x="2133600" y="1447801"/>
            <a:ext cx="2903538" cy="2924175"/>
          </a:xfrm>
        </p:spPr>
      </p:pic>
      <p:sp>
        <p:nvSpPr>
          <p:cNvPr id="711686" name="Oval 6"/>
          <p:cNvSpPr>
            <a:spLocks noChangeArrowheads="1"/>
          </p:cNvSpPr>
          <p:nvPr/>
        </p:nvSpPr>
        <p:spPr bwMode="auto">
          <a:xfrm>
            <a:off x="2057400" y="1524000"/>
            <a:ext cx="3200400" cy="3200400"/>
          </a:xfrm>
          <a:prstGeom prst="ellipse">
            <a:avLst/>
          </a:prstGeom>
          <a:noFill/>
          <a:ln w="19050" algn="ctr">
            <a:solidFill>
              <a:srgbClr val="FFCC66"/>
            </a:solidFill>
            <a:prstDash val="dash"/>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sp>
        <p:nvSpPr>
          <p:cNvPr id="711687" name="Oval 7"/>
          <p:cNvSpPr>
            <a:spLocks noChangeArrowheads="1"/>
          </p:cNvSpPr>
          <p:nvPr/>
        </p:nvSpPr>
        <p:spPr bwMode="auto">
          <a:xfrm>
            <a:off x="2149475" y="1463675"/>
            <a:ext cx="2819400" cy="2819400"/>
          </a:xfrm>
          <a:prstGeom prst="ellipse">
            <a:avLst/>
          </a:prstGeom>
          <a:noFill/>
          <a:ln w="28575" algn="ctr">
            <a:solidFill>
              <a:srgbClr val="FF9933"/>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1683"/>
                                        </p:tgtEl>
                                        <p:attrNameLst>
                                          <p:attrName>style.visibility</p:attrName>
                                        </p:attrNameLst>
                                      </p:cBhvr>
                                      <p:to>
                                        <p:strVal val="visible"/>
                                      </p:to>
                                    </p:set>
                                    <p:anim calcmode="lin" valueType="num">
                                      <p:cBhvr>
                                        <p:cTn id="7" dur="1000" fill="hold"/>
                                        <p:tgtEl>
                                          <p:spTgt spid="711683"/>
                                        </p:tgtEl>
                                        <p:attrNameLst>
                                          <p:attrName>ppt_x</p:attrName>
                                        </p:attrNameLst>
                                      </p:cBhvr>
                                      <p:tavLst>
                                        <p:tav tm="0">
                                          <p:val>
                                            <p:strVal val="#ppt_x-.2"/>
                                          </p:val>
                                        </p:tav>
                                        <p:tav tm="100000">
                                          <p:val>
                                            <p:strVal val="#ppt_x"/>
                                          </p:val>
                                        </p:tav>
                                      </p:tavLst>
                                    </p:anim>
                                    <p:anim calcmode="lin" valueType="num">
                                      <p:cBhvr>
                                        <p:cTn id="8" dur="1000" fill="hold"/>
                                        <p:tgtEl>
                                          <p:spTgt spid="711683"/>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1683"/>
                                        </p:tgtEl>
                                      </p:cBhvr>
                                    </p:animEffect>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711687"/>
                                        </p:tgtEl>
                                        <p:attrNameLst>
                                          <p:attrName>style.visibility</p:attrName>
                                        </p:attrNameLst>
                                      </p:cBhvr>
                                      <p:to>
                                        <p:strVal val="visible"/>
                                      </p:to>
                                    </p:set>
                                    <p:anim calcmode="lin" valueType="num">
                                      <p:cBhvr>
                                        <p:cTn id="13" dur="1000" fill="hold"/>
                                        <p:tgtEl>
                                          <p:spTgt spid="711687"/>
                                        </p:tgtEl>
                                        <p:attrNameLst>
                                          <p:attrName>ppt_w</p:attrName>
                                        </p:attrNameLst>
                                      </p:cBhvr>
                                      <p:tavLst>
                                        <p:tav tm="0">
                                          <p:val>
                                            <p:strVal val="#ppt_w+.3"/>
                                          </p:val>
                                        </p:tav>
                                        <p:tav tm="100000">
                                          <p:val>
                                            <p:strVal val="#ppt_w"/>
                                          </p:val>
                                        </p:tav>
                                      </p:tavLst>
                                    </p:anim>
                                    <p:anim calcmode="lin" valueType="num">
                                      <p:cBhvr>
                                        <p:cTn id="14" dur="1000" fill="hold"/>
                                        <p:tgtEl>
                                          <p:spTgt spid="711687"/>
                                        </p:tgtEl>
                                        <p:attrNameLst>
                                          <p:attrName>ppt_h</p:attrName>
                                        </p:attrNameLst>
                                      </p:cBhvr>
                                      <p:tavLst>
                                        <p:tav tm="0">
                                          <p:val>
                                            <p:strVal val="#ppt_h"/>
                                          </p:val>
                                        </p:tav>
                                        <p:tav tm="100000">
                                          <p:val>
                                            <p:strVal val="#ppt_h"/>
                                          </p:val>
                                        </p:tav>
                                      </p:tavLst>
                                    </p:anim>
                                    <p:animEffect transition="in" filter="fade">
                                      <p:cBhvr>
                                        <p:cTn id="15" dur="1000"/>
                                        <p:tgtEl>
                                          <p:spTgt spid="711687"/>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711685"/>
                                        </p:tgtEl>
                                        <p:attrNameLst>
                                          <p:attrName>style.visibility</p:attrName>
                                        </p:attrNameLst>
                                      </p:cBhvr>
                                      <p:to>
                                        <p:strVal val="visible"/>
                                      </p:to>
                                    </p:set>
                                    <p:animEffect transition="in" filter="fade">
                                      <p:cBhvr>
                                        <p:cTn id="19" dur="2000"/>
                                        <p:tgtEl>
                                          <p:spTgt spid="711685"/>
                                        </p:tgtEl>
                                      </p:cBhvr>
                                    </p:animEffect>
                                  </p:childTnLst>
                                </p:cTn>
                              </p:par>
                            </p:childTnLst>
                          </p:cTn>
                        </p:par>
                        <p:par>
                          <p:cTn id="20" fill="hold">
                            <p:stCondLst>
                              <p:cond delay="4000"/>
                            </p:stCondLst>
                            <p:childTnLst>
                              <p:par>
                                <p:cTn id="21" presetID="20" presetClass="entr" presetSubtype="0" fill="hold" grpId="0" nodeType="afterEffect">
                                  <p:stCondLst>
                                    <p:cond delay="0"/>
                                  </p:stCondLst>
                                  <p:childTnLst>
                                    <p:set>
                                      <p:cBhvr>
                                        <p:cTn id="22" dur="1" fill="hold">
                                          <p:stCondLst>
                                            <p:cond delay="0"/>
                                          </p:stCondLst>
                                        </p:cTn>
                                        <p:tgtEl>
                                          <p:spTgt spid="711686"/>
                                        </p:tgtEl>
                                        <p:attrNameLst>
                                          <p:attrName>style.visibility</p:attrName>
                                        </p:attrNameLst>
                                      </p:cBhvr>
                                      <p:to>
                                        <p:strVal val="visible"/>
                                      </p:to>
                                    </p:set>
                                    <p:animEffect transition="in" filter="wedge">
                                      <p:cBhvr>
                                        <p:cTn id="23" dur="500"/>
                                        <p:tgtEl>
                                          <p:spTgt spid="711686"/>
                                        </p:tgtEl>
                                      </p:cBhvr>
                                    </p:animEffect>
                                  </p:childTnLst>
                                </p:cTn>
                              </p:par>
                            </p:childTnLst>
                          </p:cTn>
                        </p:par>
                        <p:par>
                          <p:cTn id="24" fill="hold">
                            <p:stCondLst>
                              <p:cond delay="4500"/>
                            </p:stCondLst>
                            <p:childTnLst>
                              <p:par>
                                <p:cTn id="25" presetID="22" presetClass="entr" presetSubtype="1" fill="hold" grpId="0" nodeType="afterEffect">
                                  <p:stCondLst>
                                    <p:cond delay="0"/>
                                  </p:stCondLst>
                                  <p:childTnLst>
                                    <p:set>
                                      <p:cBhvr>
                                        <p:cTn id="26" dur="1" fill="hold">
                                          <p:stCondLst>
                                            <p:cond delay="0"/>
                                          </p:stCondLst>
                                        </p:cTn>
                                        <p:tgtEl>
                                          <p:spTgt spid="711684"/>
                                        </p:tgtEl>
                                        <p:attrNameLst>
                                          <p:attrName>style.visibility</p:attrName>
                                        </p:attrNameLst>
                                      </p:cBhvr>
                                      <p:to>
                                        <p:strVal val="visible"/>
                                      </p:to>
                                    </p:set>
                                    <p:animEffect transition="in" filter="wipe(up)">
                                      <p:cBhvr>
                                        <p:cTn id="27" dur="1000"/>
                                        <p:tgtEl>
                                          <p:spTgt spid="711684"/>
                                        </p:tgtEl>
                                      </p:cBhvr>
                                    </p:animEffect>
                                  </p:childTnLst>
                                </p:cTn>
                              </p:par>
                            </p:childTnLst>
                          </p:cTn>
                        </p:par>
                        <p:par>
                          <p:cTn id="28" fill="hold">
                            <p:stCondLst>
                              <p:cond delay="5500"/>
                            </p:stCondLst>
                            <p:childTnLst>
                              <p:par>
                                <p:cTn id="29" presetID="55" presetClass="entr" presetSubtype="0" fill="hold" grpId="0" nodeType="afterEffect">
                                  <p:stCondLst>
                                    <p:cond delay="0"/>
                                  </p:stCondLst>
                                  <p:childTnLst>
                                    <p:set>
                                      <p:cBhvr>
                                        <p:cTn id="30" dur="1" fill="hold">
                                          <p:stCondLst>
                                            <p:cond delay="0"/>
                                          </p:stCondLst>
                                        </p:cTn>
                                        <p:tgtEl>
                                          <p:spTgt spid="711682"/>
                                        </p:tgtEl>
                                        <p:attrNameLst>
                                          <p:attrName>style.visibility</p:attrName>
                                        </p:attrNameLst>
                                      </p:cBhvr>
                                      <p:to>
                                        <p:strVal val="visible"/>
                                      </p:to>
                                    </p:set>
                                    <p:anim calcmode="lin" valueType="num">
                                      <p:cBhvr>
                                        <p:cTn id="31" dur="1000" fill="hold"/>
                                        <p:tgtEl>
                                          <p:spTgt spid="711682"/>
                                        </p:tgtEl>
                                        <p:attrNameLst>
                                          <p:attrName>ppt_w</p:attrName>
                                        </p:attrNameLst>
                                      </p:cBhvr>
                                      <p:tavLst>
                                        <p:tav tm="0">
                                          <p:val>
                                            <p:strVal val="#ppt_w*0.70"/>
                                          </p:val>
                                        </p:tav>
                                        <p:tav tm="100000">
                                          <p:val>
                                            <p:strVal val="#ppt_w"/>
                                          </p:val>
                                        </p:tav>
                                      </p:tavLst>
                                    </p:anim>
                                    <p:anim calcmode="lin" valueType="num">
                                      <p:cBhvr>
                                        <p:cTn id="32" dur="1000" fill="hold"/>
                                        <p:tgtEl>
                                          <p:spTgt spid="711682"/>
                                        </p:tgtEl>
                                        <p:attrNameLst>
                                          <p:attrName>ppt_h</p:attrName>
                                        </p:attrNameLst>
                                      </p:cBhvr>
                                      <p:tavLst>
                                        <p:tav tm="0">
                                          <p:val>
                                            <p:strVal val="#ppt_h"/>
                                          </p:val>
                                        </p:tav>
                                        <p:tav tm="100000">
                                          <p:val>
                                            <p:strVal val="#ppt_h"/>
                                          </p:val>
                                        </p:tav>
                                      </p:tavLst>
                                    </p:anim>
                                    <p:animEffect transition="in" filter="fade">
                                      <p:cBhvr>
                                        <p:cTn id="33" dur="1000"/>
                                        <p:tgtEl>
                                          <p:spTgt spid="71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682" grpId="0" bldLvl="0" animBg="1"/>
      <p:bldP spid="711683" grpId="0"/>
      <p:bldP spid="711684" grpId="0"/>
      <p:bldP spid="711686" grpId="0" bldLvl="0" animBg="1"/>
      <p:bldP spid="71168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629024" y="965200"/>
            <a:ext cx="4711638" cy="2387600"/>
          </a:xfrm>
        </p:spPr>
        <p:txBody>
          <a:bodyPr>
            <a:normAutofit/>
          </a:bodyPr>
          <a:lstStyle/>
          <a:p>
            <a:pPr algn="l">
              <a:lnSpc>
                <a:spcPct val="100000"/>
              </a:lnSpc>
            </a:pPr>
            <a:r>
              <a:rPr lang="zh-CN" altLang="en-US" b="1" dirty="0"/>
              <a:t>乙肝，</a:t>
            </a:r>
            <a:br>
              <a:rPr lang="en-US" altLang="zh-CN" b="1" dirty="0"/>
            </a:br>
            <a:r>
              <a:rPr lang="zh-CN" altLang="en-US" b="1" dirty="0"/>
              <a:t>你了解吗？</a:t>
            </a:r>
            <a:endParaRPr lang="zh-CN" altLang="en-US" b="1" dirty="0"/>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6320449" cy="67056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2706" name="Picture 2" descr="血液"/>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001001" y="1524000"/>
            <a:ext cx="22701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2707" name="Rectangle 3"/>
          <p:cNvSpPr>
            <a:spLocks noGrp="1" noChangeArrowheads="1"/>
          </p:cNvSpPr>
          <p:nvPr>
            <p:ph type="title"/>
          </p:nvPr>
        </p:nvSpPr>
        <p:spPr>
          <a:xfrm>
            <a:off x="1981200" y="457201"/>
            <a:ext cx="8229600" cy="828675"/>
          </a:xfrm>
        </p:spPr>
        <p:txBody>
          <a:bodyPr/>
          <a:lstStyle/>
          <a:p>
            <a:pPr eaLnBrk="1" hangingPunct="1"/>
            <a:r>
              <a:rPr lang="zh-CN" altLang="en-US" sz="4000">
                <a:ea typeface="宋体" panose="02010600030101010101" pitchFamily="2" charset="-122"/>
              </a:rPr>
              <a:t>血液传播</a:t>
            </a:r>
            <a:endParaRPr lang="zh-CN" altLang="en-US" sz="4000">
              <a:ea typeface="宋体" panose="02010600030101010101" pitchFamily="2" charset="-122"/>
            </a:endParaRPr>
          </a:p>
        </p:txBody>
      </p:sp>
      <p:sp>
        <p:nvSpPr>
          <p:cNvPr id="712708" name="Rectangle 4"/>
          <p:cNvSpPr>
            <a:spLocks noGrp="1" noChangeArrowheads="1"/>
          </p:cNvSpPr>
          <p:nvPr>
            <p:ph type="body" sz="half" idx="1"/>
          </p:nvPr>
        </p:nvSpPr>
        <p:spPr>
          <a:xfrm>
            <a:off x="1110343" y="1828800"/>
            <a:ext cx="6823983" cy="4267200"/>
          </a:xfrm>
        </p:spPr>
        <p:txBody>
          <a:bodyPr/>
          <a:lstStyle/>
          <a:p>
            <a:pPr marL="0" indent="0">
              <a:lnSpc>
                <a:spcPct val="160000"/>
              </a:lnSpc>
              <a:spcBef>
                <a:spcPct val="0"/>
              </a:spcBef>
            </a:pPr>
            <a:r>
              <a:rPr lang="zh-CN" altLang="en-US" sz="2400" b="1" dirty="0">
                <a:ea typeface="宋体" panose="02010600030101010101" pitchFamily="2" charset="-122"/>
              </a:rPr>
              <a:t>通过输血及血液制品</a:t>
            </a:r>
            <a:endParaRPr lang="en-US" altLang="zh-CN" sz="2400" b="1" dirty="0">
              <a:ea typeface="宋体" panose="02010600030101010101" pitchFamily="2" charset="-122"/>
            </a:endParaRPr>
          </a:p>
          <a:p>
            <a:pPr marL="0" indent="0">
              <a:lnSpc>
                <a:spcPct val="160000"/>
              </a:lnSpc>
              <a:spcBef>
                <a:spcPct val="0"/>
              </a:spcBef>
            </a:pPr>
            <a:r>
              <a:rPr lang="zh-CN" altLang="en-US" sz="2400" b="1" dirty="0">
                <a:ea typeface="宋体" panose="02010600030101010101" pitchFamily="2" charset="-122"/>
              </a:rPr>
              <a:t>被患者的血液、体液污染的医疗器械及其它物品（医源性）</a:t>
            </a:r>
            <a:endParaRPr lang="en-US" altLang="zh-CN" sz="2400" b="1" dirty="0">
              <a:ea typeface="宋体" panose="02010600030101010101" pitchFamily="2" charset="-122"/>
            </a:endParaRPr>
          </a:p>
          <a:p>
            <a:pPr marL="0" indent="0">
              <a:lnSpc>
                <a:spcPct val="160000"/>
              </a:lnSpc>
              <a:spcBef>
                <a:spcPct val="0"/>
              </a:spcBef>
            </a:pPr>
            <a:r>
              <a:rPr lang="zh-CN" altLang="en-US" sz="2400" b="1" dirty="0">
                <a:ea typeface="宋体" panose="02010600030101010101" pitchFamily="2" charset="-122"/>
              </a:rPr>
              <a:t>创伤性美容：</a:t>
            </a:r>
            <a:r>
              <a:rPr lang="zh-CN" altLang="en-US" sz="2400" b="1" dirty="0">
                <a:solidFill>
                  <a:srgbClr val="6600CC"/>
                </a:solidFill>
                <a:ea typeface="宋体" panose="02010600030101010101" pitchFamily="2" charset="-122"/>
              </a:rPr>
              <a:t>（如纹身，穿耳洞等）</a:t>
            </a:r>
            <a:endParaRPr lang="zh-CN" altLang="en-US" sz="2400" b="1" dirty="0">
              <a:solidFill>
                <a:srgbClr val="6600CC"/>
              </a:solidFill>
              <a:ea typeface="宋体" panose="02010600030101010101" pitchFamily="2" charset="-122"/>
            </a:endParaRPr>
          </a:p>
          <a:p>
            <a:pPr marL="0" indent="0">
              <a:lnSpc>
                <a:spcPct val="160000"/>
              </a:lnSpc>
              <a:spcBef>
                <a:spcPct val="0"/>
              </a:spcBef>
              <a:buNone/>
            </a:pPr>
            <a:r>
              <a:rPr lang="zh-CN" altLang="en-US" sz="2400" b="1" dirty="0">
                <a:ea typeface="宋体" panose="02010600030101010101" pitchFamily="2" charset="-122"/>
              </a:rPr>
              <a:t>    使乙肝病毒经破损的皮肤或粘膜进入人体而感染。 </a:t>
            </a:r>
            <a:endParaRPr lang="zh-CN" altLang="en-US" sz="2400" b="1" dirty="0">
              <a:ea typeface="宋体" panose="02010600030101010101" pitchFamily="2" charset="-122"/>
            </a:endParaRPr>
          </a:p>
          <a:p>
            <a:pPr marL="0" indent="0">
              <a:lnSpc>
                <a:spcPct val="160000"/>
              </a:lnSpc>
            </a:pPr>
            <a:endParaRPr lang="en-US" altLang="zh-CN" sz="2400" b="1" dirty="0">
              <a:ea typeface="宋体" panose="02010600030101010101" pitchFamily="2" charset="-122"/>
            </a:endParaRPr>
          </a:p>
        </p:txBody>
      </p:sp>
      <p:pic>
        <p:nvPicPr>
          <p:cNvPr id="712709" name="Picture 5" descr="耳洞"/>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9836151" y="3359150"/>
            <a:ext cx="1844675" cy="1866900"/>
          </a:xfrm>
        </p:spPr>
      </p:pic>
      <p:pic>
        <p:nvPicPr>
          <p:cNvPr id="712710" name="Picture 6" descr="洗牙"/>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6573839" y="4727575"/>
            <a:ext cx="1882775" cy="1866900"/>
          </a:xfrm>
        </p:spPr>
      </p:pic>
      <p:sp>
        <p:nvSpPr>
          <p:cNvPr id="712711" name="Oval 7"/>
          <p:cNvSpPr>
            <a:spLocks noChangeArrowheads="1"/>
          </p:cNvSpPr>
          <p:nvPr/>
        </p:nvSpPr>
        <p:spPr bwMode="auto">
          <a:xfrm>
            <a:off x="8001000" y="1447800"/>
            <a:ext cx="2362200" cy="2362200"/>
          </a:xfrm>
          <a:prstGeom prst="ellipse">
            <a:avLst/>
          </a:prstGeom>
          <a:noFill/>
          <a:ln w="19050" algn="ctr">
            <a:solidFill>
              <a:srgbClr val="FF9933"/>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sp>
        <p:nvSpPr>
          <p:cNvPr id="712712" name="Oval 8"/>
          <p:cNvSpPr>
            <a:spLocks noChangeArrowheads="1"/>
          </p:cNvSpPr>
          <p:nvPr/>
        </p:nvSpPr>
        <p:spPr bwMode="auto">
          <a:xfrm>
            <a:off x="8709819" y="4003675"/>
            <a:ext cx="1447800" cy="1447800"/>
          </a:xfrm>
          <a:prstGeom prst="ellipse">
            <a:avLst/>
          </a:prstGeom>
          <a:noFill/>
          <a:ln w="19050" algn="ctr">
            <a:solidFill>
              <a:srgbClr val="FF9933"/>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sp>
        <p:nvSpPr>
          <p:cNvPr id="712713" name="Oval 9"/>
          <p:cNvSpPr>
            <a:spLocks noChangeArrowheads="1"/>
          </p:cNvSpPr>
          <p:nvPr/>
        </p:nvSpPr>
        <p:spPr bwMode="auto">
          <a:xfrm>
            <a:off x="3455196" y="5140778"/>
            <a:ext cx="1619250" cy="1619250"/>
          </a:xfrm>
          <a:prstGeom prst="ellipse">
            <a:avLst/>
          </a:prstGeom>
          <a:noFill/>
          <a:ln w="19050" algn="ctr">
            <a:solidFill>
              <a:srgbClr val="FF9933"/>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Calibri" panose="020F0502020204030204" pitchFamily="34" charset="0"/>
            </a:endParaRPr>
          </a:p>
        </p:txBody>
      </p:sp>
      <p:pic>
        <p:nvPicPr>
          <p:cNvPr id="10" name="Picture 2" descr="拔牙"/>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30625" y="5045667"/>
            <a:ext cx="1682778" cy="1736132"/>
          </a:xfrm>
          <a:prstGeom prst="ellipse">
            <a:avLst/>
          </a:prstGeom>
          <a:ln w="9525">
            <a:solidFill>
              <a:srgbClr val="FFFFFF"/>
            </a:solidFill>
            <a:miter lim="800000"/>
            <a:headEnd/>
            <a:tailEnd/>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2707"/>
                                        </p:tgtEl>
                                        <p:attrNameLst>
                                          <p:attrName>style.visibility</p:attrName>
                                        </p:attrNameLst>
                                      </p:cBhvr>
                                      <p:to>
                                        <p:strVal val="visible"/>
                                      </p:to>
                                    </p:set>
                                    <p:anim calcmode="lin" valueType="num">
                                      <p:cBhvr>
                                        <p:cTn id="7" dur="1000" fill="hold"/>
                                        <p:tgtEl>
                                          <p:spTgt spid="712707"/>
                                        </p:tgtEl>
                                        <p:attrNameLst>
                                          <p:attrName>ppt_x</p:attrName>
                                        </p:attrNameLst>
                                      </p:cBhvr>
                                      <p:tavLst>
                                        <p:tav tm="0">
                                          <p:val>
                                            <p:strVal val="#ppt_x-.2"/>
                                          </p:val>
                                        </p:tav>
                                        <p:tav tm="100000">
                                          <p:val>
                                            <p:strVal val="#ppt_x"/>
                                          </p:val>
                                        </p:tav>
                                      </p:tavLst>
                                    </p:anim>
                                    <p:anim calcmode="lin" valueType="num">
                                      <p:cBhvr>
                                        <p:cTn id="8" dur="1000" fill="hold"/>
                                        <p:tgtEl>
                                          <p:spTgt spid="71270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2707"/>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712711"/>
                                        </p:tgtEl>
                                        <p:attrNameLst>
                                          <p:attrName>style.visibility</p:attrName>
                                        </p:attrNameLst>
                                      </p:cBhvr>
                                      <p:to>
                                        <p:strVal val="visible"/>
                                      </p:to>
                                    </p:set>
                                    <p:anim calcmode="lin" valueType="num">
                                      <p:cBhvr>
                                        <p:cTn id="13" dur="1000" fill="hold"/>
                                        <p:tgtEl>
                                          <p:spTgt spid="712711"/>
                                        </p:tgtEl>
                                        <p:attrNameLst>
                                          <p:attrName>ppt_x</p:attrName>
                                        </p:attrNameLst>
                                      </p:cBhvr>
                                      <p:tavLst>
                                        <p:tav tm="0">
                                          <p:val>
                                            <p:strVal val="#ppt_x-.2"/>
                                          </p:val>
                                        </p:tav>
                                        <p:tav tm="100000">
                                          <p:val>
                                            <p:strVal val="#ppt_x"/>
                                          </p:val>
                                        </p:tav>
                                      </p:tavLst>
                                    </p:anim>
                                    <p:anim calcmode="lin" valueType="num">
                                      <p:cBhvr>
                                        <p:cTn id="14" dur="1000" fill="hold"/>
                                        <p:tgtEl>
                                          <p:spTgt spid="71271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712711"/>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712706"/>
                                        </p:tgtEl>
                                        <p:attrNameLst>
                                          <p:attrName>style.visibility</p:attrName>
                                        </p:attrNameLst>
                                      </p:cBhvr>
                                      <p:to>
                                        <p:strVal val="visible"/>
                                      </p:to>
                                    </p:set>
                                    <p:animEffect transition="in" filter="fade">
                                      <p:cBhvr>
                                        <p:cTn id="19" dur="2000"/>
                                        <p:tgtEl>
                                          <p:spTgt spid="712706"/>
                                        </p:tgtEl>
                                      </p:cBhvr>
                                    </p:animEffect>
                                  </p:childTnLst>
                                </p:cTn>
                              </p:par>
                            </p:childTnLst>
                          </p:cTn>
                        </p:par>
                        <p:par>
                          <p:cTn id="20" fill="hold">
                            <p:stCondLst>
                              <p:cond delay="4000"/>
                            </p:stCondLst>
                            <p:childTnLst>
                              <p:par>
                                <p:cTn id="21" presetID="22" presetClass="entr" presetSubtype="1" fill="hold" grpId="0" nodeType="afterEffect">
                                  <p:stCondLst>
                                    <p:cond delay="0"/>
                                  </p:stCondLst>
                                  <p:childTnLst>
                                    <p:set>
                                      <p:cBhvr>
                                        <p:cTn id="22" dur="1" fill="hold">
                                          <p:stCondLst>
                                            <p:cond delay="0"/>
                                          </p:stCondLst>
                                        </p:cTn>
                                        <p:tgtEl>
                                          <p:spTgt spid="712708"/>
                                        </p:tgtEl>
                                        <p:attrNameLst>
                                          <p:attrName>style.visibility</p:attrName>
                                        </p:attrNameLst>
                                      </p:cBhvr>
                                      <p:to>
                                        <p:strVal val="visible"/>
                                      </p:to>
                                    </p:set>
                                    <p:animEffect transition="in" filter="wipe(up)">
                                      <p:cBhvr>
                                        <p:cTn id="23" dur="1000"/>
                                        <p:tgtEl>
                                          <p:spTgt spid="712708"/>
                                        </p:tgtEl>
                                      </p:cBhvr>
                                    </p:animEffect>
                                  </p:childTnLst>
                                </p:cTn>
                              </p:par>
                            </p:childTnLst>
                          </p:cTn>
                        </p:par>
                        <p:par>
                          <p:cTn id="24" fill="hold">
                            <p:stCondLst>
                              <p:cond delay="5000"/>
                            </p:stCondLst>
                            <p:childTnLst>
                              <p:par>
                                <p:cTn id="25" presetID="42" presetClass="entr" presetSubtype="0" fill="hold" grpId="0" nodeType="afterEffect">
                                  <p:stCondLst>
                                    <p:cond delay="0"/>
                                  </p:stCondLst>
                                  <p:childTnLst>
                                    <p:set>
                                      <p:cBhvr>
                                        <p:cTn id="26" dur="1" fill="hold">
                                          <p:stCondLst>
                                            <p:cond delay="0"/>
                                          </p:stCondLst>
                                        </p:cTn>
                                        <p:tgtEl>
                                          <p:spTgt spid="712713"/>
                                        </p:tgtEl>
                                        <p:attrNameLst>
                                          <p:attrName>style.visibility</p:attrName>
                                        </p:attrNameLst>
                                      </p:cBhvr>
                                      <p:to>
                                        <p:strVal val="visible"/>
                                      </p:to>
                                    </p:set>
                                    <p:animEffect transition="in" filter="fade">
                                      <p:cBhvr>
                                        <p:cTn id="27" dur="1000"/>
                                        <p:tgtEl>
                                          <p:spTgt spid="712713"/>
                                        </p:tgtEl>
                                      </p:cBhvr>
                                    </p:animEffect>
                                    <p:anim calcmode="lin" valueType="num">
                                      <p:cBhvr>
                                        <p:cTn id="28" dur="1000" fill="hold"/>
                                        <p:tgtEl>
                                          <p:spTgt spid="712713"/>
                                        </p:tgtEl>
                                        <p:attrNameLst>
                                          <p:attrName>ppt_x</p:attrName>
                                        </p:attrNameLst>
                                      </p:cBhvr>
                                      <p:tavLst>
                                        <p:tav tm="0">
                                          <p:val>
                                            <p:strVal val="#ppt_x"/>
                                          </p:val>
                                        </p:tav>
                                        <p:tav tm="100000">
                                          <p:val>
                                            <p:strVal val="#ppt_x"/>
                                          </p:val>
                                        </p:tav>
                                      </p:tavLst>
                                    </p:anim>
                                    <p:anim calcmode="lin" valueType="num">
                                      <p:cBhvr>
                                        <p:cTn id="29" dur="1000" fill="hold"/>
                                        <p:tgtEl>
                                          <p:spTgt spid="712713"/>
                                        </p:tgtEl>
                                        <p:attrNameLst>
                                          <p:attrName>ppt_y</p:attrName>
                                        </p:attrNameLst>
                                      </p:cBhvr>
                                      <p:tavLst>
                                        <p:tav tm="0">
                                          <p:val>
                                            <p:strVal val="#ppt_y+.1"/>
                                          </p:val>
                                        </p:tav>
                                        <p:tav tm="100000">
                                          <p:val>
                                            <p:strVal val="#ppt_y"/>
                                          </p:val>
                                        </p:tav>
                                      </p:tavLst>
                                    </p:anim>
                                  </p:childTnLst>
                                </p:cTn>
                              </p:par>
                            </p:childTnLst>
                          </p:cTn>
                        </p:par>
                        <p:par>
                          <p:cTn id="30" fill="hold">
                            <p:stCondLst>
                              <p:cond delay="6000"/>
                            </p:stCondLst>
                            <p:childTnLst>
                              <p:par>
                                <p:cTn id="31" presetID="10" presetClass="entr" presetSubtype="0" fill="hold" nodeType="afterEffect">
                                  <p:stCondLst>
                                    <p:cond delay="0"/>
                                  </p:stCondLst>
                                  <p:childTnLst>
                                    <p:set>
                                      <p:cBhvr>
                                        <p:cTn id="32" dur="1" fill="hold">
                                          <p:stCondLst>
                                            <p:cond delay="0"/>
                                          </p:stCondLst>
                                        </p:cTn>
                                        <p:tgtEl>
                                          <p:spTgt spid="712710"/>
                                        </p:tgtEl>
                                        <p:attrNameLst>
                                          <p:attrName>style.visibility</p:attrName>
                                        </p:attrNameLst>
                                      </p:cBhvr>
                                      <p:to>
                                        <p:strVal val="visible"/>
                                      </p:to>
                                    </p:set>
                                    <p:animEffect transition="in" filter="fade">
                                      <p:cBhvr>
                                        <p:cTn id="33" dur="1000"/>
                                        <p:tgtEl>
                                          <p:spTgt spid="712710"/>
                                        </p:tgtEl>
                                      </p:cBhvr>
                                    </p:animEffect>
                                  </p:childTnLst>
                                </p:cTn>
                              </p:par>
                            </p:childTnLst>
                          </p:cTn>
                        </p:par>
                        <p:par>
                          <p:cTn id="34" fill="hold">
                            <p:stCondLst>
                              <p:cond delay="7000"/>
                            </p:stCondLst>
                            <p:childTnLst>
                              <p:par>
                                <p:cTn id="35" presetID="47" presetClass="entr" presetSubtype="0" fill="hold" grpId="0" nodeType="afterEffect">
                                  <p:stCondLst>
                                    <p:cond delay="0"/>
                                  </p:stCondLst>
                                  <p:childTnLst>
                                    <p:set>
                                      <p:cBhvr>
                                        <p:cTn id="36" dur="1" fill="hold">
                                          <p:stCondLst>
                                            <p:cond delay="0"/>
                                          </p:stCondLst>
                                        </p:cTn>
                                        <p:tgtEl>
                                          <p:spTgt spid="712712"/>
                                        </p:tgtEl>
                                        <p:attrNameLst>
                                          <p:attrName>style.visibility</p:attrName>
                                        </p:attrNameLst>
                                      </p:cBhvr>
                                      <p:to>
                                        <p:strVal val="visible"/>
                                      </p:to>
                                    </p:set>
                                    <p:animEffect transition="in" filter="fade">
                                      <p:cBhvr>
                                        <p:cTn id="37" dur="1000"/>
                                        <p:tgtEl>
                                          <p:spTgt spid="712712"/>
                                        </p:tgtEl>
                                      </p:cBhvr>
                                    </p:animEffect>
                                    <p:anim calcmode="lin" valueType="num">
                                      <p:cBhvr>
                                        <p:cTn id="38" dur="1000" fill="hold"/>
                                        <p:tgtEl>
                                          <p:spTgt spid="712712"/>
                                        </p:tgtEl>
                                        <p:attrNameLst>
                                          <p:attrName>ppt_x</p:attrName>
                                        </p:attrNameLst>
                                      </p:cBhvr>
                                      <p:tavLst>
                                        <p:tav tm="0">
                                          <p:val>
                                            <p:strVal val="#ppt_x"/>
                                          </p:val>
                                        </p:tav>
                                        <p:tav tm="100000">
                                          <p:val>
                                            <p:strVal val="#ppt_x"/>
                                          </p:val>
                                        </p:tav>
                                      </p:tavLst>
                                    </p:anim>
                                    <p:anim calcmode="lin" valueType="num">
                                      <p:cBhvr>
                                        <p:cTn id="39" dur="1000" fill="hold"/>
                                        <p:tgtEl>
                                          <p:spTgt spid="712712"/>
                                        </p:tgtEl>
                                        <p:attrNameLst>
                                          <p:attrName>ppt_y</p:attrName>
                                        </p:attrNameLst>
                                      </p:cBhvr>
                                      <p:tavLst>
                                        <p:tav tm="0">
                                          <p:val>
                                            <p:strVal val="#ppt_y-.1"/>
                                          </p:val>
                                        </p:tav>
                                        <p:tav tm="100000">
                                          <p:val>
                                            <p:strVal val="#ppt_y"/>
                                          </p:val>
                                        </p:tav>
                                      </p:tavLst>
                                    </p:anim>
                                  </p:childTnLst>
                                </p:cTn>
                              </p:par>
                            </p:childTnLst>
                          </p:cTn>
                        </p:par>
                        <p:par>
                          <p:cTn id="40" fill="hold">
                            <p:stCondLst>
                              <p:cond delay="8000"/>
                            </p:stCondLst>
                            <p:childTnLst>
                              <p:par>
                                <p:cTn id="41" presetID="10" presetClass="entr" presetSubtype="0" fill="hold" nodeType="afterEffect">
                                  <p:stCondLst>
                                    <p:cond delay="0"/>
                                  </p:stCondLst>
                                  <p:childTnLst>
                                    <p:set>
                                      <p:cBhvr>
                                        <p:cTn id="42" dur="1" fill="hold">
                                          <p:stCondLst>
                                            <p:cond delay="0"/>
                                          </p:stCondLst>
                                        </p:cTn>
                                        <p:tgtEl>
                                          <p:spTgt spid="712709"/>
                                        </p:tgtEl>
                                        <p:attrNameLst>
                                          <p:attrName>style.visibility</p:attrName>
                                        </p:attrNameLst>
                                      </p:cBhvr>
                                      <p:to>
                                        <p:strVal val="visible"/>
                                      </p:to>
                                    </p:set>
                                    <p:animEffect transition="in" filter="fade">
                                      <p:cBhvr>
                                        <p:cTn id="43" dur="1000"/>
                                        <p:tgtEl>
                                          <p:spTgt spid="712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07" grpId="0"/>
      <p:bldP spid="712708" grpId="0"/>
      <p:bldP spid="712711" grpId="0" bldLvl="0" animBg="1"/>
      <p:bldP spid="712712" grpId="0" bldLvl="0" animBg="1"/>
      <p:bldP spid="712713"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sz="quarter"/>
          </p:nvPr>
        </p:nvSpPr>
        <p:spPr>
          <a:xfrm>
            <a:off x="1981200" y="457201"/>
            <a:ext cx="8229600" cy="828675"/>
          </a:xfrm>
        </p:spPr>
        <p:txBody>
          <a:bodyPr/>
          <a:lstStyle/>
          <a:p>
            <a:pPr eaLnBrk="1" hangingPunct="1"/>
            <a:r>
              <a:rPr lang="zh-CN" altLang="en-US" sz="4000">
                <a:ea typeface="宋体" panose="02010600030101010101" pitchFamily="2" charset="-122"/>
              </a:rPr>
              <a:t>接触传播 </a:t>
            </a:r>
            <a:endParaRPr lang="zh-CN" altLang="en-US" sz="4000">
              <a:ea typeface="宋体" panose="02010600030101010101" pitchFamily="2" charset="-122"/>
            </a:endParaRPr>
          </a:p>
        </p:txBody>
      </p:sp>
      <p:pic>
        <p:nvPicPr>
          <p:cNvPr id="713731" name="Picture 3" descr="剃须刀"/>
          <p:cNvPicPr>
            <a:picLocks noGrp="1" noChangeAspect="1" noChangeArrowheads="1"/>
          </p:cNvPicPr>
          <p:nvPr>
            <p:ph sz="quarter" idx="1"/>
          </p:nvPr>
        </p:nvPicPr>
        <p:blipFill>
          <a:blip r:embed="rId1" cstate="print">
            <a:extLst>
              <a:ext uri="{28A0092B-C50C-407E-A947-70E740481C1C}">
                <a14:useLocalDpi xmlns:a14="http://schemas.microsoft.com/office/drawing/2010/main" val="0"/>
              </a:ext>
            </a:extLst>
          </a:blip>
          <a:srcRect/>
          <a:stretch>
            <a:fillRect/>
          </a:stretch>
        </p:blipFill>
        <p:spPr>
          <a:xfrm>
            <a:off x="3440114" y="3918857"/>
            <a:ext cx="1882775" cy="1866900"/>
          </a:xfrm>
        </p:spPr>
      </p:pic>
      <p:pic>
        <p:nvPicPr>
          <p:cNvPr id="713732" name="Picture 4" descr="指甲钳"/>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8239126" y="3143250"/>
            <a:ext cx="1852613" cy="1866900"/>
          </a:xfrm>
        </p:spPr>
      </p:pic>
      <p:pic>
        <p:nvPicPr>
          <p:cNvPr id="713734" name="Picture 6" descr="破牙刷"/>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8810626" y="1357313"/>
            <a:ext cx="1287463" cy="1295400"/>
          </a:xfrm>
        </p:spPr>
      </p:pic>
      <p:pic>
        <p:nvPicPr>
          <p:cNvPr id="713735" name="Picture 7" descr="吻"/>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4419600"/>
            <a:ext cx="1149350"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3736" name="Rectangle 8"/>
          <p:cNvSpPr>
            <a:spLocks noChangeArrowheads="1"/>
          </p:cNvSpPr>
          <p:nvPr/>
        </p:nvSpPr>
        <p:spPr bwMode="auto">
          <a:xfrm>
            <a:off x="2057400" y="1905001"/>
            <a:ext cx="6019800"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kumimoji="1" lang="zh-CN" altLang="en-US" sz="2400" b="1" dirty="0">
                <a:solidFill>
                  <a:srgbClr val="FF6600"/>
                </a:solidFill>
                <a:latin typeface="Calibri" panose="020F0502020204030204" pitchFamily="34" charset="0"/>
                <a:ea typeface="幼圆" panose="02010509060101010101" pitchFamily="49" charset="-122"/>
              </a:rPr>
              <a:t>乙型肝炎有明显的家庭聚集性，表明家庭成员中可造成彼此间的传播。其主要通过：</a:t>
            </a:r>
            <a:r>
              <a:rPr kumimoji="1" lang="zh-CN" altLang="en-US" sz="2400" b="1" i="1" dirty="0">
                <a:solidFill>
                  <a:srgbClr val="6600CC"/>
                </a:solidFill>
                <a:latin typeface="Calibri" panose="020F0502020204030204" pitchFamily="34" charset="0"/>
                <a:ea typeface="幼圆" panose="02010509060101010101" pitchFamily="49" charset="-122"/>
              </a:rPr>
              <a:t>密切接触、共用牙刷、剃须刀、指甲钳</a:t>
            </a:r>
            <a:r>
              <a:rPr kumimoji="1" lang="en-US" altLang="zh-CN" sz="2400" b="1" i="1" dirty="0">
                <a:solidFill>
                  <a:srgbClr val="6600CC"/>
                </a:solidFill>
                <a:latin typeface="Calibri" panose="020F0502020204030204" pitchFamily="34" charset="0"/>
                <a:ea typeface="幼圆" panose="02010509060101010101" pitchFamily="49" charset="-122"/>
              </a:rPr>
              <a:t>.</a:t>
            </a:r>
            <a:endParaRPr kumimoji="1" lang="en-US" altLang="zh-CN" sz="2400" b="1" dirty="0">
              <a:solidFill>
                <a:srgbClr val="A39CCA"/>
              </a:solidFill>
              <a:latin typeface="Calibri" panose="020F0502020204030204" pitchFamily="34" charset="0"/>
              <a:ea typeface="幼圆" panose="02010509060101010101" pitchFamily="49" charset="-122"/>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3730"/>
                                        </p:tgtEl>
                                        <p:attrNameLst>
                                          <p:attrName>style.visibility</p:attrName>
                                        </p:attrNameLst>
                                      </p:cBhvr>
                                      <p:to>
                                        <p:strVal val="visible"/>
                                      </p:to>
                                    </p:set>
                                    <p:anim calcmode="lin" valueType="num">
                                      <p:cBhvr>
                                        <p:cTn id="7" dur="1000" fill="hold"/>
                                        <p:tgtEl>
                                          <p:spTgt spid="713730"/>
                                        </p:tgtEl>
                                        <p:attrNameLst>
                                          <p:attrName>ppt_x</p:attrName>
                                        </p:attrNameLst>
                                      </p:cBhvr>
                                      <p:tavLst>
                                        <p:tav tm="0">
                                          <p:val>
                                            <p:strVal val="#ppt_x-.2"/>
                                          </p:val>
                                        </p:tav>
                                        <p:tav tm="100000">
                                          <p:val>
                                            <p:strVal val="#ppt_x"/>
                                          </p:val>
                                        </p:tav>
                                      </p:tavLst>
                                    </p:anim>
                                    <p:anim calcmode="lin" valueType="num">
                                      <p:cBhvr>
                                        <p:cTn id="8" dur="1000" fill="hold"/>
                                        <p:tgtEl>
                                          <p:spTgt spid="7137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3730"/>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13736"/>
                                        </p:tgtEl>
                                        <p:attrNameLst>
                                          <p:attrName>style.visibility</p:attrName>
                                        </p:attrNameLst>
                                      </p:cBhvr>
                                      <p:to>
                                        <p:strVal val="visible"/>
                                      </p:to>
                                    </p:set>
                                    <p:animEffect transition="in" filter="wipe(up)">
                                      <p:cBhvr>
                                        <p:cTn id="13" dur="1000"/>
                                        <p:tgtEl>
                                          <p:spTgt spid="713736"/>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713732"/>
                                        </p:tgtEl>
                                        <p:attrNameLst>
                                          <p:attrName>style.visibility</p:attrName>
                                        </p:attrNameLst>
                                      </p:cBhvr>
                                      <p:to>
                                        <p:strVal val="visible"/>
                                      </p:to>
                                    </p:set>
                                    <p:animEffect transition="in" filter="fade">
                                      <p:cBhvr>
                                        <p:cTn id="17" dur="2000"/>
                                        <p:tgtEl>
                                          <p:spTgt spid="713732"/>
                                        </p:tgtEl>
                                      </p:cBhvr>
                                    </p:animEffect>
                                  </p:childTnLst>
                                </p:cTn>
                              </p:par>
                              <p:par>
                                <p:cTn id="18" presetID="10" presetClass="entr" presetSubtype="0" fill="hold" nodeType="withEffect">
                                  <p:stCondLst>
                                    <p:cond delay="0"/>
                                  </p:stCondLst>
                                  <p:childTnLst>
                                    <p:set>
                                      <p:cBhvr>
                                        <p:cTn id="19" dur="1" fill="hold">
                                          <p:stCondLst>
                                            <p:cond delay="0"/>
                                          </p:stCondLst>
                                        </p:cTn>
                                        <p:tgtEl>
                                          <p:spTgt spid="713735"/>
                                        </p:tgtEl>
                                        <p:attrNameLst>
                                          <p:attrName>style.visibility</p:attrName>
                                        </p:attrNameLst>
                                      </p:cBhvr>
                                      <p:to>
                                        <p:strVal val="visible"/>
                                      </p:to>
                                    </p:set>
                                    <p:animEffect transition="in" filter="fade">
                                      <p:cBhvr>
                                        <p:cTn id="20" dur="2000"/>
                                        <p:tgtEl>
                                          <p:spTgt spid="713735"/>
                                        </p:tgtEl>
                                      </p:cBhvr>
                                    </p:animEffect>
                                  </p:childTnLst>
                                </p:cTn>
                              </p:par>
                            </p:childTnLst>
                          </p:cTn>
                        </p:par>
                        <p:par>
                          <p:cTn id="21" fill="hold">
                            <p:stCondLst>
                              <p:cond delay="4000"/>
                            </p:stCondLst>
                            <p:childTnLst>
                              <p:par>
                                <p:cTn id="22" presetID="10" presetClass="entr" presetSubtype="0" fill="hold" nodeType="afterEffect">
                                  <p:stCondLst>
                                    <p:cond delay="0"/>
                                  </p:stCondLst>
                                  <p:childTnLst>
                                    <p:set>
                                      <p:cBhvr>
                                        <p:cTn id="23" dur="1" fill="hold">
                                          <p:stCondLst>
                                            <p:cond delay="0"/>
                                          </p:stCondLst>
                                        </p:cTn>
                                        <p:tgtEl>
                                          <p:spTgt spid="713731"/>
                                        </p:tgtEl>
                                        <p:attrNameLst>
                                          <p:attrName>style.visibility</p:attrName>
                                        </p:attrNameLst>
                                      </p:cBhvr>
                                      <p:to>
                                        <p:strVal val="visible"/>
                                      </p:to>
                                    </p:set>
                                    <p:animEffect transition="in" filter="fade">
                                      <p:cBhvr>
                                        <p:cTn id="24" dur="2000"/>
                                        <p:tgtEl>
                                          <p:spTgt spid="713731"/>
                                        </p:tgtEl>
                                      </p:cBhvr>
                                    </p:animEffect>
                                  </p:childTnLst>
                                </p:cTn>
                              </p:par>
                            </p:childTnLst>
                          </p:cTn>
                        </p:par>
                        <p:par>
                          <p:cTn id="25" fill="hold">
                            <p:stCondLst>
                              <p:cond delay="6000"/>
                            </p:stCondLst>
                            <p:childTnLst>
                              <p:par>
                                <p:cTn id="26" presetID="10" presetClass="entr" presetSubtype="0" fill="hold" nodeType="afterEffect">
                                  <p:stCondLst>
                                    <p:cond delay="0"/>
                                  </p:stCondLst>
                                  <p:childTnLst>
                                    <p:set>
                                      <p:cBhvr>
                                        <p:cTn id="27" dur="1" fill="hold">
                                          <p:stCondLst>
                                            <p:cond delay="0"/>
                                          </p:stCondLst>
                                        </p:cTn>
                                        <p:tgtEl>
                                          <p:spTgt spid="713734"/>
                                        </p:tgtEl>
                                        <p:attrNameLst>
                                          <p:attrName>style.visibility</p:attrName>
                                        </p:attrNameLst>
                                      </p:cBhvr>
                                      <p:to>
                                        <p:strVal val="visible"/>
                                      </p:to>
                                    </p:set>
                                    <p:animEffect transition="in" filter="fade">
                                      <p:cBhvr>
                                        <p:cTn id="28" dur="2000"/>
                                        <p:tgtEl>
                                          <p:spTgt spid="713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30" grpId="0"/>
      <p:bldP spid="71373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27649"/>
          <p:cNvSpPr>
            <a:spLocks noGrp="1"/>
          </p:cNvSpPr>
          <p:nvPr>
            <p:ph type="title"/>
          </p:nvPr>
        </p:nvSpPr>
        <p:spPr>
          <a:xfrm>
            <a:off x="2133600" y="381000"/>
            <a:ext cx="7772400" cy="914400"/>
          </a:xfrm>
        </p:spPr>
        <p:txBody>
          <a:bodyPr anchor="ctr"/>
          <a:p>
            <a:r>
              <a:rPr lang="zh-CN" altLang="en-US" sz="3600" b="1" dirty="0">
                <a:solidFill>
                  <a:schemeClr val="tx1"/>
                </a:solidFill>
                <a:latin typeface="幼圆" panose="02010509060101010101" pitchFamily="49" charset="-122"/>
                <a:ea typeface="幼圆" panose="02010509060101010101" pitchFamily="49" charset="-122"/>
              </a:rPr>
              <a:t>生活密切接触传播</a:t>
            </a:r>
            <a:endParaRPr lang="zh-CN" altLang="en-US" sz="4000" b="1">
              <a:ea typeface="幼圆" panose="02010509060101010101" pitchFamily="49" charset="-122"/>
            </a:endParaRPr>
          </a:p>
        </p:txBody>
      </p:sp>
      <p:sp>
        <p:nvSpPr>
          <p:cNvPr id="25602" name="内容占位符 27650"/>
          <p:cNvSpPr>
            <a:spLocks noGrp="1"/>
          </p:cNvSpPr>
          <p:nvPr>
            <p:ph idx="1"/>
          </p:nvPr>
        </p:nvSpPr>
        <p:spPr>
          <a:xfrm>
            <a:off x="1828800" y="1295400"/>
            <a:ext cx="8534400" cy="5410200"/>
          </a:xfrm>
        </p:spPr>
        <p:txBody>
          <a:bodyPr anchor="t"/>
          <a:p>
            <a:pPr algn="just">
              <a:lnSpc>
                <a:spcPct val="150000"/>
              </a:lnSpc>
            </a:pPr>
            <a:r>
              <a:rPr lang="zh-CN" altLang="en-US" sz="2000" b="1" dirty="0">
                <a:latin typeface="幼圆" panose="02010509060101010101" pitchFamily="49" charset="-122"/>
                <a:ea typeface="幼圆" panose="02010509060101010101" pitchFamily="49" charset="-122"/>
              </a:rPr>
              <a:t>乙型肝炎有明显的家庭聚集性，表明家庭成员中可造成彼此间的传播。</a:t>
            </a:r>
            <a:endParaRPr lang="zh-CN" altLang="en-US" sz="2000" b="1" dirty="0">
              <a:latin typeface="幼圆" panose="02010509060101010101" pitchFamily="49" charset="-122"/>
              <a:ea typeface="幼圆" panose="02010509060101010101" pitchFamily="49" charset="-122"/>
            </a:endParaRPr>
          </a:p>
          <a:p>
            <a:pPr lvl="1" algn="just">
              <a:lnSpc>
                <a:spcPct val="150000"/>
              </a:lnSpc>
            </a:pPr>
            <a:r>
              <a:rPr lang="zh-CN" altLang="en-US" sz="1800" dirty="0">
                <a:latin typeface="幼圆" panose="02010509060101010101" pitchFamily="49" charset="-122"/>
                <a:ea typeface="幼圆" panose="02010509060101010101" pitchFamily="49" charset="-122"/>
              </a:rPr>
              <a:t>有HBV携带者的家庭较无HBV携带者的家庭成员中，HBsAg的检出率高6.8倍、Anti-HBs高2.7倍。</a:t>
            </a:r>
            <a:endParaRPr lang="zh-CN" altLang="en-US" sz="1800" dirty="0">
              <a:latin typeface="幼圆" panose="02010509060101010101" pitchFamily="49" charset="-122"/>
              <a:ea typeface="幼圆" panose="02010509060101010101" pitchFamily="49" charset="-122"/>
            </a:endParaRPr>
          </a:p>
          <a:p>
            <a:pPr algn="just">
              <a:lnSpc>
                <a:spcPct val="150000"/>
              </a:lnSpc>
            </a:pPr>
            <a:r>
              <a:rPr lang="zh-CN" altLang="en-US" sz="2000" b="1" dirty="0">
                <a:latin typeface="幼圆" panose="02010509060101010101" pitchFamily="49" charset="-122"/>
                <a:ea typeface="幼圆" panose="02010509060101010101" pitchFamily="49" charset="-122"/>
              </a:rPr>
              <a:t>性接触在乙肝的传播中具有一定的重要意义。</a:t>
            </a:r>
            <a:endParaRPr lang="zh-CN" altLang="en-US" sz="2000" b="1" dirty="0">
              <a:latin typeface="幼圆" panose="02010509060101010101" pitchFamily="49" charset="-122"/>
              <a:ea typeface="幼圆" panose="02010509060101010101" pitchFamily="49" charset="-122"/>
            </a:endParaRPr>
          </a:p>
          <a:p>
            <a:pPr lvl="1" algn="just">
              <a:lnSpc>
                <a:spcPct val="150000"/>
              </a:lnSpc>
            </a:pPr>
            <a:r>
              <a:rPr lang="zh-CN" altLang="en-US" sz="1600" b="1" dirty="0">
                <a:latin typeface="幼圆" panose="02010509060101010101" pitchFamily="49" charset="-122"/>
                <a:ea typeface="幼圆" panose="02010509060101010101" pitchFamily="49" charset="-122"/>
              </a:rPr>
              <a:t>新婚夫妇中，一方HBsAg阳性，另一方未受感染，婚后经过2.25年，原未受感染方有52.6%发生感染，其中14%将变成HBsAg携带者。</a:t>
            </a:r>
            <a:endParaRPr lang="zh-CN" altLang="en-US" sz="1600" b="1" dirty="0">
              <a:latin typeface="幼圆" panose="02010509060101010101" pitchFamily="49" charset="-122"/>
              <a:ea typeface="幼圆" panose="02010509060101010101" pitchFamily="49" charset="-122"/>
            </a:endParaRPr>
          </a:p>
          <a:p>
            <a:pPr lvl="1" algn="just">
              <a:lnSpc>
                <a:spcPct val="150000"/>
              </a:lnSpc>
            </a:pPr>
            <a:r>
              <a:rPr lang="zh-CN" altLang="en-US" sz="1600" b="1" dirty="0">
                <a:latin typeface="幼圆" panose="02010509060101010101" pitchFamily="49" charset="-122"/>
                <a:ea typeface="幼圆" panose="02010509060101010101" pitchFamily="49" charset="-122"/>
              </a:rPr>
              <a:t>有研究表明：在卖淫妇女中</a:t>
            </a:r>
            <a:r>
              <a:rPr lang="en-US" altLang="zh-CN" sz="1600" b="1" dirty="0">
                <a:latin typeface="幼圆" panose="02010509060101010101" pitchFamily="49" charset="-122"/>
                <a:ea typeface="幼圆" panose="02010509060101010101" pitchFamily="49" charset="-122"/>
              </a:rPr>
              <a:t>HBVm</a:t>
            </a:r>
            <a:r>
              <a:rPr lang="zh-CN" altLang="en-US" sz="1600" b="1" dirty="0">
                <a:latin typeface="幼圆" panose="02010509060101010101" pitchFamily="49" charset="-122"/>
                <a:ea typeface="幼圆" panose="02010509060101010101" pitchFamily="49" charset="-122"/>
              </a:rPr>
              <a:t>阳性率为</a:t>
            </a:r>
            <a:r>
              <a:rPr lang="en-US" altLang="zh-CN" sz="1600" b="1" dirty="0">
                <a:latin typeface="幼圆" panose="02010509060101010101" pitchFamily="49" charset="-122"/>
                <a:ea typeface="幼圆" panose="02010509060101010101" pitchFamily="49" charset="-122"/>
              </a:rPr>
              <a:t>89.47%;HBsAg</a:t>
            </a:r>
            <a:r>
              <a:rPr lang="zh-CN" altLang="en-US" sz="1600" b="1" dirty="0">
                <a:latin typeface="幼圆" panose="02010509060101010101" pitchFamily="49" charset="-122"/>
                <a:ea typeface="幼圆" panose="02010509060101010101" pitchFamily="49" charset="-122"/>
              </a:rPr>
              <a:t>阳性率</a:t>
            </a:r>
            <a:r>
              <a:rPr lang="en-US" altLang="zh-CN" sz="1600" b="1" dirty="0">
                <a:latin typeface="幼圆" panose="02010509060101010101" pitchFamily="49" charset="-122"/>
                <a:ea typeface="幼圆" panose="02010509060101010101" pitchFamily="49" charset="-122"/>
              </a:rPr>
              <a:t>20.24%</a:t>
            </a:r>
            <a:r>
              <a:rPr lang="zh-CN" altLang="en-US" sz="1600" b="1" dirty="0">
                <a:latin typeface="幼圆" panose="02010509060101010101" pitchFamily="49" charset="-122"/>
                <a:ea typeface="幼圆" panose="02010509060101010101" pitchFamily="49" charset="-122"/>
              </a:rPr>
              <a:t>。</a:t>
            </a:r>
            <a:endParaRPr lang="zh-CN" altLang="en-US" sz="1600" b="1" dirty="0">
              <a:latin typeface="幼圆" panose="02010509060101010101" pitchFamily="49" charset="-122"/>
              <a:ea typeface="幼圆" panose="02010509060101010101" pitchFamily="49" charset="-122"/>
            </a:endParaRPr>
          </a:p>
          <a:p>
            <a:pPr algn="just">
              <a:lnSpc>
                <a:spcPct val="150000"/>
              </a:lnSpc>
            </a:pPr>
            <a:r>
              <a:rPr lang="zh-CN" altLang="en-US" sz="2000" b="1" dirty="0"/>
              <a:t>在对幼儿园（</a:t>
            </a:r>
            <a:r>
              <a:rPr lang="en-US" altLang="zh-CN" sz="2000" b="1" dirty="0"/>
              <a:t>3—5</a:t>
            </a:r>
            <a:r>
              <a:rPr lang="zh-CN" altLang="en-US" sz="2000" b="1" dirty="0"/>
              <a:t>岁）儿童的</a:t>
            </a:r>
            <a:r>
              <a:rPr lang="en-US" altLang="zh-CN" sz="2000" b="1" dirty="0"/>
              <a:t>HBV</a:t>
            </a:r>
            <a:r>
              <a:rPr lang="zh-CN" altLang="en-US" sz="2000" b="1" dirty="0"/>
              <a:t>感染状况研究中观察到，在</a:t>
            </a:r>
            <a:r>
              <a:rPr lang="en-US" altLang="zh-CN" sz="2000" b="1" dirty="0"/>
              <a:t>HBsAg</a:t>
            </a:r>
            <a:r>
              <a:rPr lang="zh-CN" altLang="en-US" sz="2000" b="1" dirty="0"/>
              <a:t>阳性率高的班级，其易感儿</a:t>
            </a:r>
            <a:r>
              <a:rPr lang="en-US" altLang="zh-CN" sz="2000" b="1" dirty="0"/>
              <a:t>HBsAg</a:t>
            </a:r>
            <a:r>
              <a:rPr lang="zh-CN" altLang="en-US" sz="2000" b="1" dirty="0"/>
              <a:t>阳性率明显高于</a:t>
            </a:r>
            <a:r>
              <a:rPr lang="en-US" altLang="zh-CN" sz="2000" b="1" dirty="0"/>
              <a:t>HBsAg</a:t>
            </a:r>
            <a:r>
              <a:rPr lang="zh-CN" altLang="en-US" sz="2000" b="1" dirty="0"/>
              <a:t>阳性率低的班级。</a:t>
            </a:r>
            <a:endParaRPr lang="zh-CN" altLang="en-US" sz="2000"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sz="quarter"/>
          </p:nvPr>
        </p:nvSpPr>
        <p:spPr/>
        <p:txBody>
          <a:bodyPr/>
          <a:p>
            <a:r>
              <a:rPr lang="zh-CN" altLang="en-US"/>
              <a:t>如何预防乙肝（传染病防控</a:t>
            </a:r>
            <a:r>
              <a:rPr lang="en-US" altLang="zh-CN"/>
              <a:t>3</a:t>
            </a:r>
            <a:r>
              <a:rPr lang="zh-CN" altLang="en-US"/>
              <a:t>个环节</a:t>
            </a:r>
            <a:r>
              <a:rPr lang="en-US" altLang="zh-CN"/>
              <a:t>)</a:t>
            </a:r>
            <a:endParaRPr lang="en-US" altLang="zh-CN"/>
          </a:p>
        </p:txBody>
      </p:sp>
      <p:sp>
        <p:nvSpPr>
          <p:cNvPr id="3" name="内容占位符 2"/>
          <p:cNvSpPr>
            <a:spLocks noGrp="1"/>
          </p:cNvSpPr>
          <p:nvPr>
            <p:ph sz="quarter" idx="1"/>
          </p:nvPr>
        </p:nvSpPr>
        <p:spPr/>
        <p:txBody>
          <a:bodyPr/>
          <a:p>
            <a:r>
              <a:rPr lang="zh-CN" altLang="en-US"/>
              <a:t>控制</a:t>
            </a:r>
            <a:r>
              <a:rPr lang="zh-CN" altLang="en-US"/>
              <a:t>传染源</a:t>
            </a:r>
            <a:endParaRPr lang="zh-CN" altLang="en-US"/>
          </a:p>
        </p:txBody>
      </p:sp>
      <p:sp>
        <p:nvSpPr>
          <p:cNvPr id="4" name="内容占位符 3"/>
          <p:cNvSpPr>
            <a:spLocks noGrp="1"/>
          </p:cNvSpPr>
          <p:nvPr>
            <p:ph sz="quarter" idx="2"/>
          </p:nvPr>
        </p:nvSpPr>
        <p:spPr/>
        <p:txBody>
          <a:bodyPr/>
          <a:p>
            <a:r>
              <a:rPr lang="zh-CN" altLang="en-US"/>
              <a:t>切断传播</a:t>
            </a:r>
            <a:r>
              <a:rPr lang="zh-CN" altLang="en-US"/>
              <a:t>途径</a:t>
            </a:r>
            <a:endParaRPr lang="zh-CN" altLang="en-US"/>
          </a:p>
        </p:txBody>
      </p:sp>
      <p:sp>
        <p:nvSpPr>
          <p:cNvPr id="5" name="内容占位符 4"/>
          <p:cNvSpPr>
            <a:spLocks noGrp="1"/>
          </p:cNvSpPr>
          <p:nvPr>
            <p:ph sz="quarter" idx="3"/>
          </p:nvPr>
        </p:nvSpPr>
        <p:spPr>
          <a:xfrm>
            <a:off x="3246755" y="4384040"/>
            <a:ext cx="5384800" cy="1866900"/>
          </a:xfrm>
        </p:spPr>
        <p:txBody>
          <a:bodyPr/>
          <a:p>
            <a:r>
              <a:rPr lang="zh-CN" altLang="en-US"/>
              <a:t>保护易感</a:t>
            </a:r>
            <a:r>
              <a:rPr lang="zh-CN" altLang="en-US"/>
              <a:t>人群</a:t>
            </a:r>
            <a:endParaRPr lang="zh-CN" altLang="en-US"/>
          </a:p>
        </p:txBody>
      </p:sp>
      <p:pic>
        <p:nvPicPr>
          <p:cNvPr id="14" name="内容占位符 9"/>
          <p:cNvPicPr>
            <a:picLocks noChangeAspect="1"/>
          </p:cNvPicPr>
          <p:nvPr/>
        </p:nvPicPr>
        <p:blipFill rotWithShape="1">
          <a:blip r:embed="rId1" cstate="print">
            <a:duotone>
              <a:prstClr val="black"/>
              <a:schemeClr val="accent2">
                <a:tint val="45000"/>
                <a:satMod val="400000"/>
              </a:schemeClr>
            </a:duotone>
            <a:extLst>
              <a:ext uri="{BEBA8EAE-BF5A-486C-A8C5-ECC9F3942E4B}">
                <a14:imgProps xmlns:a14="http://schemas.microsoft.com/office/drawing/2010/main">
                  <a14:imgLayer r:embed="rId2">
                    <a14:imgEffect>
                      <a14:colorTemperature colorTemp="4700"/>
                    </a14:imgEffect>
                  </a14:imgLayer>
                </a14:imgProps>
              </a:ext>
              <a:ext uri="{28A0092B-C50C-407E-A947-70E740481C1C}">
                <a14:useLocalDpi xmlns:a14="http://schemas.microsoft.com/office/drawing/2010/main" val="0"/>
              </a:ext>
            </a:extLst>
          </a:blip>
          <a:srcRect l="52023" t="37801" r="35795" b="36037"/>
          <a:stretch>
            <a:fillRect/>
          </a:stretch>
        </p:blipFill>
        <p:spPr>
          <a:xfrm>
            <a:off x="2899229" y="2078165"/>
            <a:ext cx="805543" cy="1733196"/>
          </a:xfrm>
          <a:prstGeom prst="rect">
            <a:avLst/>
          </a:prstGeom>
          <a:ln>
            <a:solidFill>
              <a:srgbClr val="FF0000"/>
            </a:solidFill>
          </a:ln>
        </p:spPr>
      </p:pic>
      <p:sp>
        <p:nvSpPr>
          <p:cNvPr id="24579" name="文本框 7"/>
          <p:cNvSpPr txBox="1"/>
          <p:nvPr/>
        </p:nvSpPr>
        <p:spPr>
          <a:xfrm>
            <a:off x="8710930" y="1636395"/>
            <a:ext cx="2641600" cy="1198880"/>
          </a:xfrm>
          <a:prstGeom prst="rect">
            <a:avLst/>
          </a:prstGeom>
          <a:noFill/>
          <a:ln w="9525">
            <a:noFill/>
          </a:ln>
        </p:spPr>
        <p:txBody>
          <a:bodyPr wrap="square" anchor="t">
            <a:spAutoFit/>
          </a:bodyPr>
          <a:p>
            <a:r>
              <a:rPr lang="en-US" altLang="zh-CN" sz="2400">
                <a:latin typeface="仿宋" panose="02010609060101010101" charset="-122"/>
                <a:ea typeface="仿宋" panose="02010609060101010101" charset="-122"/>
              </a:rPr>
              <a:t> </a:t>
            </a:r>
            <a:r>
              <a:rPr lang="zh-CN" altLang="en-US" sz="2400">
                <a:latin typeface="仿宋" panose="02010609060101010101" charset="-122"/>
                <a:ea typeface="仿宋" panose="02010609060101010101" charset="-122"/>
                <a:sym typeface="+mn-ea"/>
              </a:rPr>
              <a:t>血液及血液制品传播、性传播</a:t>
            </a:r>
            <a:r>
              <a:rPr lang="zh-CN" altLang="en-US" sz="2400">
                <a:latin typeface="仿宋" panose="02010609060101010101" charset="-122"/>
                <a:ea typeface="仿宋" panose="02010609060101010101" charset="-122"/>
                <a:sym typeface="+mn-ea"/>
              </a:rPr>
              <a:t>、</a:t>
            </a:r>
            <a:r>
              <a:rPr lang="zh-CN" altLang="en-US" sz="2400">
                <a:latin typeface="仿宋" panose="02010609060101010101" charset="-122"/>
                <a:ea typeface="仿宋" panose="02010609060101010101" charset="-122"/>
              </a:rPr>
              <a:t>母婴传播</a:t>
            </a:r>
            <a:endParaRPr lang="zh-CN" altLang="en-US" sz="2400">
              <a:latin typeface="仿宋" panose="02010609060101010101" charset="-122"/>
              <a:ea typeface="仿宋" panose="02010609060101010101" charset="-122"/>
            </a:endParaRPr>
          </a:p>
        </p:txBody>
      </p:sp>
      <p:pic>
        <p:nvPicPr>
          <p:cNvPr id="24580" name="图片 1" descr="488063788519260203_副本"/>
          <p:cNvPicPr>
            <a:picLocks noChangeAspect="1"/>
          </p:cNvPicPr>
          <p:nvPr/>
        </p:nvPicPr>
        <p:blipFill>
          <a:blip r:embed="rId3"/>
          <a:stretch>
            <a:fillRect/>
          </a:stretch>
        </p:blipFill>
        <p:spPr>
          <a:xfrm>
            <a:off x="7018338" y="2773680"/>
            <a:ext cx="1612900" cy="1557338"/>
          </a:xfrm>
          <a:prstGeom prst="rect">
            <a:avLst/>
          </a:prstGeom>
          <a:noFill/>
          <a:ln w="9525">
            <a:noFill/>
          </a:ln>
        </p:spPr>
      </p:pic>
      <p:pic>
        <p:nvPicPr>
          <p:cNvPr id="24581" name="图片 2" descr="ce739740952bcebcbc4bfabdb0720064_副本"/>
          <p:cNvPicPr>
            <a:picLocks noChangeAspect="1"/>
          </p:cNvPicPr>
          <p:nvPr/>
        </p:nvPicPr>
        <p:blipFill>
          <a:blip r:embed="rId4"/>
          <a:stretch>
            <a:fillRect/>
          </a:stretch>
        </p:blipFill>
        <p:spPr>
          <a:xfrm>
            <a:off x="10407015" y="2474278"/>
            <a:ext cx="1414463" cy="1909762"/>
          </a:xfrm>
          <a:prstGeom prst="rect">
            <a:avLst/>
          </a:prstGeom>
          <a:noFill/>
          <a:ln w="9525">
            <a:noFill/>
          </a:ln>
        </p:spPr>
      </p:pic>
      <p:pic>
        <p:nvPicPr>
          <p:cNvPr id="24582" name="图片 3" descr="t01b4a540370a16fa1f_副本"/>
          <p:cNvPicPr>
            <a:picLocks noChangeAspect="1"/>
          </p:cNvPicPr>
          <p:nvPr/>
        </p:nvPicPr>
        <p:blipFill>
          <a:blip r:embed="rId5"/>
          <a:stretch>
            <a:fillRect/>
          </a:stretch>
        </p:blipFill>
        <p:spPr>
          <a:xfrm>
            <a:off x="8930958" y="2720023"/>
            <a:ext cx="1176337" cy="1663700"/>
          </a:xfrm>
          <a:prstGeom prst="rect">
            <a:avLst/>
          </a:prstGeom>
          <a:noFill/>
          <a:ln w="9525">
            <a:noFill/>
          </a:ln>
        </p:spPr>
      </p:pic>
      <p:pic>
        <p:nvPicPr>
          <p:cNvPr id="7" name="图片 6" descr="1419000069be74c89b7f"/>
          <p:cNvPicPr>
            <a:picLocks noChangeAspect="1"/>
          </p:cNvPicPr>
          <p:nvPr/>
        </p:nvPicPr>
        <p:blipFill>
          <a:blip r:embed="rId6"/>
          <a:stretch>
            <a:fillRect/>
          </a:stretch>
        </p:blipFill>
        <p:spPr>
          <a:xfrm>
            <a:off x="5902325" y="4560570"/>
            <a:ext cx="3111500" cy="194500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r>
              <a:rPr lang="zh-CN" altLang="en-US" sz="3600" b="1">
                <a:latin typeface="微软雅黑" panose="020B0503020204020204" charset="-122"/>
                <a:ea typeface="微软雅黑" panose="020B0503020204020204" charset="-122"/>
              </a:rPr>
              <a:t>如何消除乙肝</a:t>
            </a:r>
            <a:r>
              <a:rPr lang="en-US" altLang="zh-CN" sz="3600" b="1">
                <a:latin typeface="微软雅黑" panose="020B0503020204020204" charset="-122"/>
                <a:ea typeface="微软雅黑" panose="020B0503020204020204" charset="-122"/>
              </a:rPr>
              <a:t>?</a:t>
            </a:r>
            <a:endParaRPr lang="en-US" altLang="zh-CN" sz="3600" b="1">
              <a:latin typeface="微软雅黑" panose="020B0503020204020204" charset="-122"/>
              <a:ea typeface="微软雅黑" panose="020B0503020204020204" charset="-122"/>
            </a:endParaRPr>
          </a:p>
        </p:txBody>
      </p:sp>
      <p:pic>
        <p:nvPicPr>
          <p:cNvPr id="1026" name="Picture 2" descr="C:\Users\lenovo\Desktop\微信图片_20180730141718.jpg"/>
          <p:cNvPicPr>
            <a:picLocks noChangeAspect="1" noChangeArrowheads="1"/>
          </p:cNvPicPr>
          <p:nvPr/>
        </p:nvPicPr>
        <p:blipFill>
          <a:blip r:embed="rId1" cstate="print"/>
          <a:srcRect/>
          <a:stretch>
            <a:fillRect/>
          </a:stretch>
        </p:blipFill>
        <p:spPr bwMode="auto">
          <a:xfrm>
            <a:off x="0" y="1417955"/>
            <a:ext cx="7520940" cy="4732655"/>
          </a:xfrm>
          <a:prstGeom prst="rect">
            <a:avLst/>
          </a:prstGeom>
          <a:noFill/>
        </p:spPr>
      </p:pic>
      <p:sp>
        <p:nvSpPr>
          <p:cNvPr id="4" name="文本框 3"/>
          <p:cNvSpPr txBox="1"/>
          <p:nvPr/>
        </p:nvSpPr>
        <p:spPr>
          <a:xfrm>
            <a:off x="7701915" y="1582420"/>
            <a:ext cx="4337050" cy="3230245"/>
          </a:xfrm>
          <a:prstGeom prst="rect">
            <a:avLst/>
          </a:prstGeom>
          <a:noFill/>
        </p:spPr>
        <p:txBody>
          <a:bodyPr wrap="square" rtlCol="0" anchor="t">
            <a:spAutoFit/>
          </a:bodyPr>
          <a:p>
            <a:pPr marL="342900" indent="-342900">
              <a:lnSpc>
                <a:spcPct val="150000"/>
              </a:lnSpc>
              <a:buFont typeface="Wingdings" panose="05000000000000000000" charset="0"/>
              <a:buChar char="ü"/>
            </a:pPr>
            <a:r>
              <a:rPr lang="zh-CN" altLang="en-US" sz="2000">
                <a:latin typeface="微软雅黑" panose="020B0503020204020204" charset="-122"/>
                <a:ea typeface="微软雅黑" panose="020B0503020204020204" charset="-122"/>
                <a:sym typeface="+mn-ea"/>
              </a:rPr>
              <a:t>我国乙肝诊断率仅为19%</a:t>
            </a:r>
            <a:r>
              <a:rPr lang="en-US" altLang="zh-CN" sz="2000">
                <a:latin typeface="微软雅黑" panose="020B0503020204020204" charset="-122"/>
                <a:ea typeface="微软雅黑" panose="020B0503020204020204" charset="-122"/>
                <a:sym typeface="+mn-ea"/>
              </a:rPr>
              <a:t>,</a:t>
            </a:r>
            <a:r>
              <a:rPr lang="zh-CN" altLang="en-US" sz="2000">
                <a:latin typeface="微软雅黑" panose="020B0503020204020204" charset="-122"/>
                <a:ea typeface="微软雅黑" panose="020B0503020204020204" charset="-122"/>
              </a:rPr>
              <a:t>治疗率仅为11%</a:t>
            </a:r>
            <a:endParaRPr lang="zh-CN" altLang="en-US" sz="2000">
              <a:latin typeface="微软雅黑" panose="020B0503020204020204" charset="-122"/>
              <a:ea typeface="微软雅黑" panose="020B0503020204020204" charset="-122"/>
            </a:endParaRPr>
          </a:p>
          <a:p>
            <a:pPr marL="342900" indent="-342900">
              <a:lnSpc>
                <a:spcPct val="150000"/>
              </a:lnSpc>
              <a:buFont typeface="Wingdings" panose="05000000000000000000" charset="0"/>
              <a:buChar char="ü"/>
            </a:pPr>
            <a:r>
              <a:rPr lang="zh-CN" altLang="en-US" sz="2000">
                <a:latin typeface="微软雅黑" panose="020B0503020204020204" charset="-122"/>
                <a:ea typeface="微软雅黑" panose="020B0503020204020204" charset="-122"/>
              </a:rPr>
              <a:t>诊断与治疗率低就代表很多人在不知道的情况下成了传染源与感染者</a:t>
            </a:r>
            <a:endParaRPr lang="zh-CN" altLang="en-US" sz="2000">
              <a:latin typeface="微软雅黑" panose="020B0503020204020204" charset="-122"/>
              <a:ea typeface="微软雅黑" panose="020B0503020204020204" charset="-122"/>
            </a:endParaRPr>
          </a:p>
          <a:p>
            <a:pPr>
              <a:lnSpc>
                <a:spcPct val="150000"/>
              </a:lnSpc>
              <a:buFont typeface="Wingdings" panose="05000000000000000000" charset="0"/>
            </a:pPr>
            <a:r>
              <a:rPr lang="zh-CN" altLang="en-US" sz="2800" b="1">
                <a:solidFill>
                  <a:srgbClr val="FF0000"/>
                </a:solidFill>
                <a:latin typeface="微软雅黑" panose="020B0503020204020204" charset="-122"/>
                <a:ea typeface="微软雅黑" panose="020B0503020204020204" charset="-122"/>
              </a:rPr>
              <a:t>提高检测率，做好预防工作，规范治疗是关键！</a:t>
            </a:r>
            <a:endParaRPr lang="zh-CN" altLang="en-US" sz="2800" b="1">
              <a:solidFill>
                <a:srgbClr val="FF0000"/>
              </a:solidFill>
              <a:latin typeface="微软雅黑" panose="020B0503020204020204" charset="-122"/>
              <a:ea typeface="微软雅黑" panose="020B0503020204020204" charset="-122"/>
            </a:endParaRPr>
          </a:p>
        </p:txBody>
      </p:sp>
      <p:sp>
        <p:nvSpPr>
          <p:cNvPr id="7" name="标题 1"/>
          <p:cNvSpPr>
            <a:spLocks noGrp="1"/>
          </p:cNvSpPr>
          <p:nvPr/>
        </p:nvSpPr>
        <p:spPr>
          <a:xfrm>
            <a:off x="609600" y="274638"/>
            <a:ext cx="10972800" cy="1143000"/>
          </a:xfrm>
          <a:prstGeom prst="rect">
            <a:avLst/>
          </a:prstGeom>
          <a:noFill/>
          <a:ln w="9525">
            <a:noFill/>
          </a:ln>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sz="3600" b="1">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如何消除乙肝</a:t>
            </a:r>
            <a:r>
              <a:rPr lang="en-US" altLang="zh-CN" sz="3600" b="1">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rPr>
              <a:t>?</a:t>
            </a:r>
            <a:endParaRPr lang="en-US" altLang="zh-CN" sz="3600" b="1">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黑体" panose="02010609060101010101" pitchFamily="2" charset="-122"/>
            </a:endParaRPr>
          </a:p>
        </p:txBody>
      </p:sp>
      <p:sp>
        <p:nvSpPr>
          <p:cNvPr id="2" name="文本框 1"/>
          <p:cNvSpPr txBox="1"/>
          <p:nvPr/>
        </p:nvSpPr>
        <p:spPr>
          <a:xfrm>
            <a:off x="7454265" y="5123180"/>
            <a:ext cx="4664710" cy="368300"/>
          </a:xfrm>
          <a:prstGeom prst="rect">
            <a:avLst/>
          </a:prstGeom>
          <a:noFill/>
        </p:spPr>
        <p:txBody>
          <a:bodyPr wrap="square" rtlCol="0">
            <a:spAutoFit/>
          </a:bodyPr>
          <a:p>
            <a:r>
              <a:rPr lang="zh-CN" altLang="en-US"/>
              <a:t>接种乙肝疫苗是预防乙肝最经济最有效</a:t>
            </a:r>
            <a:r>
              <a:rPr lang="zh-CN" altLang="en-US"/>
              <a:t>措施</a:t>
            </a: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文本框 5"/>
          <p:cNvSpPr txBox="1"/>
          <p:nvPr/>
        </p:nvSpPr>
        <p:spPr>
          <a:xfrm>
            <a:off x="2051050" y="378460"/>
            <a:ext cx="5281295" cy="645160"/>
          </a:xfrm>
          <a:prstGeom prst="rect">
            <a:avLst/>
          </a:prstGeom>
          <a:noFill/>
          <a:ln w="9525">
            <a:noFill/>
          </a:ln>
        </p:spPr>
        <p:txBody>
          <a:bodyPr wrap="square" anchor="t">
            <a:spAutoFit/>
          </a:bodyPr>
          <a:p>
            <a:r>
              <a:rPr lang="zh-CN" altLang="en-US" sz="3600" b="1" dirty="0">
                <a:latin typeface="幼圆" panose="02010509060101010101" pitchFamily="49" charset="-122"/>
                <a:ea typeface="幼圆" panose="02010509060101010101" pitchFamily="49" charset="-122"/>
                <a:cs typeface="+mj-cs"/>
              </a:rPr>
              <a:t>乙肝疫苗接种对象</a:t>
            </a:r>
            <a:endParaRPr lang="zh-CN" altLang="en-US" sz="2400" b="1">
              <a:latin typeface="仿宋" panose="02010609060101010101" charset="-122"/>
              <a:ea typeface="仿宋" panose="02010609060101010101" charset="-122"/>
            </a:endParaRPr>
          </a:p>
        </p:txBody>
      </p:sp>
      <p:sp>
        <p:nvSpPr>
          <p:cNvPr id="38915" name="文本框 7"/>
          <p:cNvSpPr txBox="1"/>
          <p:nvPr/>
        </p:nvSpPr>
        <p:spPr>
          <a:xfrm>
            <a:off x="5476875" y="1719263"/>
            <a:ext cx="4783138" cy="460375"/>
          </a:xfrm>
          <a:prstGeom prst="rect">
            <a:avLst/>
          </a:prstGeom>
          <a:noFill/>
          <a:ln w="9525">
            <a:noFill/>
          </a:ln>
        </p:spPr>
        <p:txBody>
          <a:bodyPr wrap="square" anchor="t">
            <a:spAutoFit/>
          </a:bodyPr>
          <a:p>
            <a:r>
              <a:rPr lang="zh-CN" altLang="en-US" sz="2400">
                <a:latin typeface="仿宋" panose="02010609060101010101" charset="-122"/>
                <a:ea typeface="仿宋" panose="02010609060101010101" charset="-122"/>
              </a:rPr>
              <a:t>    </a:t>
            </a:r>
            <a:r>
              <a:rPr lang="en-US" altLang="zh-CN" sz="2400">
                <a:latin typeface="仿宋" panose="02010609060101010101" charset="-122"/>
                <a:ea typeface="仿宋" panose="02010609060101010101" charset="-122"/>
              </a:rPr>
              <a:t>  </a:t>
            </a:r>
            <a:endParaRPr lang="zh-CN" altLang="en-US" sz="2400">
              <a:latin typeface="仿宋" panose="02010609060101010101" charset="-122"/>
              <a:ea typeface="仿宋" panose="02010609060101010101" charset="-122"/>
            </a:endParaRPr>
          </a:p>
        </p:txBody>
      </p:sp>
      <p:sp>
        <p:nvSpPr>
          <p:cNvPr id="38916" name="文本占位符 34818"/>
          <p:cNvSpPr>
            <a:spLocks noGrp="1"/>
          </p:cNvSpPr>
          <p:nvPr>
            <p:ph idx="1"/>
          </p:nvPr>
        </p:nvSpPr>
        <p:spPr>
          <a:xfrm>
            <a:off x="2051050" y="1023620"/>
            <a:ext cx="7090410" cy="1882775"/>
          </a:xfrm>
        </p:spPr>
        <p:txBody>
          <a:bodyPr anchor="t">
            <a:normAutofit lnSpcReduction="20000"/>
          </a:bodyPr>
          <a:p>
            <a:pPr>
              <a:buClrTx/>
              <a:buSzTx/>
              <a:buFontTx/>
            </a:pPr>
            <a:r>
              <a:rPr lang="zh-CN" altLang="en-US" sz="2100">
                <a:latin typeface="仿宋" panose="02010609060101010101" charset="-122"/>
                <a:ea typeface="仿宋" panose="02010609060101010101" charset="-122"/>
              </a:rPr>
              <a:t>优先是新生儿</a:t>
            </a:r>
            <a:endParaRPr lang="zh-CN" altLang="en-US" sz="2100">
              <a:latin typeface="仿宋" panose="02010609060101010101" charset="-122"/>
              <a:ea typeface="仿宋" panose="02010609060101010101" charset="-122"/>
            </a:endParaRPr>
          </a:p>
          <a:p>
            <a:pPr lvl="1">
              <a:buClrTx/>
              <a:buSzTx/>
              <a:buFontTx/>
            </a:pPr>
            <a:r>
              <a:rPr lang="zh-CN" altLang="en-US" sz="1835">
                <a:latin typeface="仿宋" panose="02010609060101010101" charset="-122"/>
                <a:ea typeface="仿宋" panose="02010609060101010101" charset="-122"/>
              </a:rPr>
              <a:t>首针及时接种</a:t>
            </a:r>
            <a:endParaRPr lang="zh-CN" altLang="en-US" sz="1835">
              <a:latin typeface="仿宋" panose="02010609060101010101" charset="-122"/>
              <a:ea typeface="仿宋" panose="02010609060101010101" charset="-122"/>
            </a:endParaRPr>
          </a:p>
          <a:p>
            <a:pPr>
              <a:buClrTx/>
              <a:buSzTx/>
              <a:buFontTx/>
            </a:pPr>
            <a:r>
              <a:rPr lang="zh-CN" altLang="en-US" sz="2100">
                <a:latin typeface="仿宋" panose="02010609060101010101" charset="-122"/>
                <a:ea typeface="仿宋" panose="02010609060101010101" charset="-122"/>
              </a:rPr>
              <a:t>其次为婴幼</a:t>
            </a:r>
            <a:r>
              <a:rPr lang="zh-CN" altLang="en-US" sz="2100">
                <a:latin typeface="仿宋" panose="02010609060101010101" charset="-122"/>
                <a:ea typeface="仿宋" panose="02010609060101010101" charset="-122"/>
              </a:rPr>
              <a:t>儿，</a:t>
            </a:r>
            <a:r>
              <a:rPr lang="zh-CN" altLang="en-US" sz="2100">
                <a:latin typeface="仿宋" panose="02010609060101010101" charset="-122"/>
                <a:ea typeface="仿宋" panose="02010609060101010101" charset="-122"/>
                <a:sym typeface="+mn-ea"/>
              </a:rPr>
              <a:t>15岁以下未免疫人群</a:t>
            </a:r>
            <a:endParaRPr lang="zh-CN" altLang="en-US" sz="2100">
              <a:latin typeface="仿宋" panose="02010609060101010101" charset="-122"/>
              <a:ea typeface="仿宋" panose="02010609060101010101" charset="-122"/>
              <a:sym typeface="+mn-ea"/>
            </a:endParaRPr>
          </a:p>
          <a:p>
            <a:pPr lvl="1" eaLnBrk="1" fontAlgn="base" hangingPunct="1"/>
            <a:r>
              <a:rPr lang="zh-CN" altLang="en-US" sz="1835">
                <a:latin typeface="仿宋" panose="02010609060101010101" charset="-122"/>
                <a:ea typeface="仿宋" panose="02010609060101010101" charset="-122"/>
                <a:sym typeface="+mn-ea"/>
              </a:rPr>
              <a:t>未接种乙肝疫苗的学龄前和学龄儿童均应接种乙肝疫苗</a:t>
            </a:r>
            <a:endParaRPr lang="zh-CN" altLang="en-US" sz="1835" strike="noStrike" noProof="1">
              <a:latin typeface="仿宋" panose="02010609060101010101" charset="-122"/>
              <a:ea typeface="仿宋" panose="02010609060101010101" charset="-122"/>
            </a:endParaRPr>
          </a:p>
          <a:p>
            <a:pPr lvl="2" eaLnBrk="1" fontAlgn="base" hangingPunct="1"/>
            <a:r>
              <a:rPr lang="zh-CN" altLang="en-US" sz="1800">
                <a:latin typeface="仿宋" panose="02010609060101010101" charset="-122"/>
                <a:ea typeface="仿宋" panose="02010609060101010101" charset="-122"/>
                <a:sym typeface="+mn-ea"/>
              </a:rPr>
              <a:t>2009，完成15岁以下人群查漏补种。</a:t>
            </a:r>
            <a:endParaRPr lang="zh-CN" altLang="en-US" sz="1800" strike="noStrike" noProof="1">
              <a:solidFill>
                <a:schemeClr val="tx1"/>
              </a:solidFill>
              <a:latin typeface="仿宋" panose="02010609060101010101" charset="-122"/>
              <a:ea typeface="仿宋" panose="02010609060101010101" charset="-122"/>
              <a:sym typeface="+mn-ea"/>
            </a:endParaRPr>
          </a:p>
          <a:p>
            <a:pPr>
              <a:buClrTx/>
              <a:buSzTx/>
              <a:buFontTx/>
            </a:pPr>
            <a:r>
              <a:rPr lang="zh-CN" altLang="en-US" sz="2100">
                <a:latin typeface="仿宋" panose="02010609060101010101" charset="-122"/>
                <a:ea typeface="仿宋" panose="02010609060101010101" charset="-122"/>
              </a:rPr>
              <a:t>高危人群</a:t>
            </a:r>
            <a:endParaRPr lang="zh-CN" altLang="en-US" sz="2100"/>
          </a:p>
          <a:p>
            <a:pPr marL="457200" lvl="1" indent="0">
              <a:buNone/>
            </a:pPr>
            <a:endParaRPr lang="zh-CN" altLang="en-US" sz="1800"/>
          </a:p>
        </p:txBody>
      </p:sp>
      <p:pic>
        <p:nvPicPr>
          <p:cNvPr id="38917" name="图片 2" descr="t013cee2827f55c1bb0"/>
          <p:cNvPicPr>
            <a:picLocks noChangeAspect="1"/>
          </p:cNvPicPr>
          <p:nvPr/>
        </p:nvPicPr>
        <p:blipFill>
          <a:blip r:embed="rId1"/>
          <a:stretch>
            <a:fillRect/>
          </a:stretch>
        </p:blipFill>
        <p:spPr>
          <a:xfrm>
            <a:off x="1968500" y="3267075"/>
            <a:ext cx="2524125" cy="1685925"/>
          </a:xfrm>
          <a:prstGeom prst="rect">
            <a:avLst/>
          </a:prstGeom>
          <a:noFill/>
          <a:ln w="9525">
            <a:noFill/>
          </a:ln>
        </p:spPr>
      </p:pic>
      <p:sp>
        <p:nvSpPr>
          <p:cNvPr id="38918" name="文本框 1"/>
          <p:cNvSpPr txBox="1"/>
          <p:nvPr/>
        </p:nvSpPr>
        <p:spPr>
          <a:xfrm>
            <a:off x="4559300" y="3099753"/>
            <a:ext cx="5824538" cy="2353310"/>
          </a:xfrm>
          <a:prstGeom prst="rect">
            <a:avLst/>
          </a:prstGeom>
          <a:noFill/>
          <a:ln w="9525">
            <a:noFill/>
          </a:ln>
        </p:spPr>
        <p:txBody>
          <a:bodyPr wrap="square" anchor="t">
            <a:spAutoFit/>
          </a:bodyPr>
          <a:p>
            <a:r>
              <a:rPr lang="zh-CN" sz="2100">
                <a:latin typeface="仿宋" panose="02010609060101010101" charset="-122"/>
                <a:ea typeface="仿宋" panose="02010609060101010101" charset="-122"/>
              </a:rPr>
              <a:t>医务人员                       </a:t>
            </a:r>
            <a:endParaRPr lang="zh-CN" sz="2100">
              <a:latin typeface="仿宋" panose="02010609060101010101" charset="-122"/>
              <a:ea typeface="仿宋" panose="02010609060101010101" charset="-122"/>
            </a:endParaRPr>
          </a:p>
          <a:p>
            <a:r>
              <a:rPr lang="zh-CN" sz="2100">
                <a:latin typeface="仿宋" panose="02010609060101010101" charset="-122"/>
                <a:ea typeface="仿宋" panose="02010609060101010101" charset="-122"/>
              </a:rPr>
              <a:t>经常接触</a:t>
            </a:r>
            <a:r>
              <a:rPr lang="zh-CN" altLang="zh-CN" sz="2100">
                <a:latin typeface="仿宋" panose="02010609060101010101" charset="-122"/>
                <a:ea typeface="仿宋" panose="02010609060101010101" charset="-122"/>
              </a:rPr>
              <a:t>和接受</a:t>
            </a:r>
            <a:r>
              <a:rPr lang="zh-CN" sz="2100">
                <a:latin typeface="仿宋" panose="02010609060101010101" charset="-122"/>
                <a:ea typeface="仿宋" panose="02010609060101010101" charset="-122"/>
              </a:rPr>
              <a:t>血液</a:t>
            </a:r>
            <a:r>
              <a:rPr lang="zh-CN" altLang="zh-CN" sz="2100">
                <a:latin typeface="仿宋" panose="02010609060101010101" charset="-122"/>
                <a:ea typeface="仿宋" panose="02010609060101010101" charset="-122"/>
              </a:rPr>
              <a:t>制品</a:t>
            </a:r>
            <a:r>
              <a:rPr lang="zh-CN" sz="2100">
                <a:latin typeface="仿宋" panose="02010609060101010101" charset="-122"/>
                <a:ea typeface="仿宋" panose="02010609060101010101" charset="-122"/>
              </a:rPr>
              <a:t>的人员</a:t>
            </a:r>
            <a:r>
              <a:rPr lang="zh-CN" altLang="zh-CN" sz="2100">
                <a:latin typeface="仿宋" panose="02010609060101010101" charset="-122"/>
                <a:ea typeface="仿宋" panose="02010609060101010101" charset="-122"/>
              </a:rPr>
              <a:t>及</a:t>
            </a:r>
            <a:r>
              <a:rPr lang="zh-CN" sz="2100">
                <a:latin typeface="仿宋" panose="02010609060101010101" charset="-122"/>
                <a:ea typeface="仿宋" panose="02010609060101010101" charset="-122"/>
                <a:sym typeface="宋体" panose="02010600030101010101" pitchFamily="2" charset="-122"/>
              </a:rPr>
              <a:t>器官移植患者</a:t>
            </a:r>
            <a:endParaRPr lang="zh-CN" sz="2100">
              <a:latin typeface="仿宋" panose="02010609060101010101" charset="-122"/>
              <a:ea typeface="仿宋" panose="02010609060101010101" charset="-122"/>
            </a:endParaRPr>
          </a:p>
          <a:p>
            <a:r>
              <a:rPr lang="zh-CN" altLang="zh-CN" sz="2100">
                <a:latin typeface="仿宋" panose="02010609060101010101" charset="-122"/>
                <a:ea typeface="仿宋" panose="02010609060101010101" charset="-122"/>
                <a:sym typeface="宋体" panose="02010600030101010101" pitchFamily="2" charset="-122"/>
              </a:rPr>
              <a:t>乙肝病毒感染者</a:t>
            </a:r>
            <a:r>
              <a:rPr lang="zh-CN" sz="2100">
                <a:latin typeface="仿宋" panose="02010609060101010101" charset="-122"/>
                <a:ea typeface="仿宋" panose="02010609060101010101" charset="-122"/>
                <a:sym typeface="宋体" panose="02010600030101010101" pitchFamily="2" charset="-122"/>
              </a:rPr>
              <a:t>的家庭成员</a:t>
            </a:r>
            <a:r>
              <a:rPr lang="zh-CN" sz="2100">
                <a:latin typeface="仿宋" panose="02010609060101010101" charset="-122"/>
                <a:ea typeface="仿宋" panose="02010609060101010101" charset="-122"/>
              </a:rPr>
              <a:t>      </a:t>
            </a:r>
            <a:endParaRPr lang="zh-CN" sz="2100">
              <a:latin typeface="仿宋" panose="02010609060101010101" charset="-122"/>
              <a:ea typeface="仿宋" panose="02010609060101010101" charset="-122"/>
            </a:endParaRPr>
          </a:p>
          <a:p>
            <a:r>
              <a:rPr lang="zh-CN" sz="2100">
                <a:latin typeface="仿宋" panose="02010609060101010101" charset="-122"/>
                <a:ea typeface="仿宋" panose="02010609060101010101" charset="-122"/>
              </a:rPr>
              <a:t>免疫功能低下者、易发生外伤者</a:t>
            </a:r>
            <a:endParaRPr lang="zh-CN" sz="2100">
              <a:latin typeface="仿宋" panose="02010609060101010101" charset="-122"/>
              <a:ea typeface="仿宋" panose="02010609060101010101" charset="-122"/>
            </a:endParaRPr>
          </a:p>
          <a:p>
            <a:r>
              <a:rPr lang="zh-CN" altLang="zh-CN" sz="2100">
                <a:latin typeface="仿宋" panose="02010609060101010101" charset="-122"/>
                <a:ea typeface="仿宋" panose="02010609060101010101" charset="-122"/>
              </a:rPr>
              <a:t>多个性伴侣者</a:t>
            </a:r>
            <a:endParaRPr lang="zh-CN" sz="2100">
              <a:latin typeface="仿宋" panose="02010609060101010101" charset="-122"/>
              <a:ea typeface="仿宋" panose="02010609060101010101" charset="-122"/>
            </a:endParaRPr>
          </a:p>
          <a:p>
            <a:r>
              <a:rPr lang="zh-CN" altLang="zh-CN" sz="2100">
                <a:latin typeface="仿宋" panose="02010609060101010101" charset="-122"/>
                <a:ea typeface="仿宋" panose="02010609060101010101" charset="-122"/>
              </a:rPr>
              <a:t>注射吸毒者</a:t>
            </a:r>
            <a:r>
              <a:rPr lang="zh-CN" sz="2100">
                <a:latin typeface="仿宋" panose="02010609060101010101" charset="-122"/>
                <a:ea typeface="仿宋" panose="02010609060101010101" charset="-122"/>
              </a:rPr>
              <a:t> </a:t>
            </a:r>
            <a:endParaRPr lang="zh-CN" sz="2100">
              <a:latin typeface="仿宋" panose="02010609060101010101" charset="-122"/>
              <a:ea typeface="仿宋" panose="02010609060101010101" charset="-122"/>
            </a:endParaRPr>
          </a:p>
          <a:p>
            <a:r>
              <a:rPr lang="zh-CN" sz="2100">
                <a:ln w="22225">
                  <a:solidFill>
                    <a:schemeClr val="accent2"/>
                  </a:solidFill>
                  <a:prstDash val="solid"/>
                </a:ln>
                <a:solidFill>
                  <a:schemeClr val="accent2">
                    <a:lumMod val="40000"/>
                    <a:lumOff val="60000"/>
                  </a:schemeClr>
                </a:solidFill>
                <a:effectLst/>
                <a:latin typeface="仿宋" panose="02010609060101010101" charset="-122"/>
                <a:ea typeface="仿宋" panose="02010609060101010101" charset="-122"/>
              </a:rPr>
              <a:t>过集体生活的群体</a:t>
            </a:r>
            <a:endParaRPr lang="zh-CN" altLang="zh-CN" sz="2100">
              <a:ln w="22225">
                <a:solidFill>
                  <a:schemeClr val="accent2"/>
                </a:solidFill>
                <a:prstDash val="solid"/>
              </a:ln>
              <a:solidFill>
                <a:schemeClr val="accent2">
                  <a:lumMod val="40000"/>
                  <a:lumOff val="60000"/>
                </a:schemeClr>
              </a:solidFill>
              <a:effectLst/>
              <a:latin typeface="仿宋" panose="02010609060101010101" charset="-122"/>
              <a:ea typeface="仿宋" panose="02010609060101010101" charset="-122"/>
            </a:endParaRPr>
          </a:p>
        </p:txBody>
      </p:sp>
    </p:spTree>
    <p:custDataLst>
      <p:tags r:id="rId2"/>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sz="quarter"/>
          </p:nvPr>
        </p:nvSpPr>
        <p:spPr>
          <a:xfrm>
            <a:off x="1981200" y="457201"/>
            <a:ext cx="8229600" cy="828675"/>
          </a:xfrm>
        </p:spPr>
        <p:txBody>
          <a:bodyPr/>
          <a:lstStyle/>
          <a:p>
            <a:pPr eaLnBrk="1" hangingPunct="1"/>
            <a:r>
              <a:rPr lang="zh-CN" altLang="en-US" sz="4000">
                <a:ea typeface="宋体" panose="02010600030101010101" pitchFamily="2" charset="-122"/>
              </a:rPr>
              <a:t>乙肝疫苗的</a:t>
            </a:r>
            <a:r>
              <a:rPr lang="zh-CN" altLang="en-US" sz="4000">
                <a:ea typeface="宋体" panose="02010600030101010101" pitchFamily="2" charset="-122"/>
              </a:rPr>
              <a:t>接种 </a:t>
            </a:r>
            <a:endParaRPr lang="zh-CN" altLang="en-US" sz="4000">
              <a:ea typeface="宋体" panose="02010600030101010101" pitchFamily="2" charset="-122"/>
            </a:endParaRPr>
          </a:p>
        </p:txBody>
      </p:sp>
      <p:sp>
        <p:nvSpPr>
          <p:cNvPr id="10" name="文本框 9"/>
          <p:cNvSpPr txBox="1"/>
          <p:nvPr>
            <p:custDataLst>
              <p:tags r:id="rId1"/>
            </p:custDataLst>
          </p:nvPr>
        </p:nvSpPr>
        <p:spPr>
          <a:xfrm>
            <a:off x="562610" y="1407160"/>
            <a:ext cx="11066780" cy="3273425"/>
          </a:xfrm>
          <a:prstGeom prst="rect">
            <a:avLst/>
          </a:prstGeom>
          <a:noFill/>
        </p:spPr>
        <p:txBody>
          <a:bodyPr vert="horz" lIns="90000" tIns="46800" rIns="90000" bIns="46800" rtlCol="0" anchor="ctr" anchorCtr="0">
            <a:normAutofit/>
          </a:bodyPr>
          <a:lstStyle>
            <a:lvl1pPr marL="285750" indent="-285750" fontAlgn="auto">
              <a:lnSpc>
                <a:spcPct val="130000"/>
              </a:lnSpc>
              <a:spcBef>
                <a:spcPts val="0"/>
              </a:spcBef>
              <a:spcAft>
                <a:spcPts val="800"/>
              </a:spcAft>
              <a:buFont typeface="+mj-ea"/>
              <a:buAutoNum type="ea1JpnChsDbPeriod"/>
              <a:defRPr sz="1100" u="none" strike="noStrike" cap="none" spc="150" normalizeH="0" baseline="0">
                <a:solidFill>
                  <a:schemeClr val="tx1">
                    <a:lumMod val="75000"/>
                    <a:lumOff val="25000"/>
                  </a:schemeClr>
                </a:solidFill>
                <a:uFillTx/>
                <a:latin typeface="微软雅黑" panose="020B0503020204020204" charset="-122"/>
                <a:ea typeface="微软雅黑" panose="020B0503020204020204" charset="-122"/>
              </a:defRPr>
            </a:lvl1pPr>
            <a:lvl2pPr marL="685800" indent="-228600" fontAlgn="auto">
              <a:lnSpc>
                <a:spcPct val="130000"/>
              </a:lnSpc>
              <a:spcBef>
                <a:spcPts val="0"/>
              </a:spcBef>
              <a:spcAft>
                <a:spcPts val="1000"/>
              </a:spcAft>
              <a:buFont typeface="Arial" panose="020B0604020202020204" pitchFamily="34" charset="0"/>
              <a:buChar char="•"/>
              <a:tabLst>
                <a:tab pos="1609725" algn="l"/>
              </a:tabLst>
              <a:defRPr sz="1600" u="none" strike="noStrike" cap="none" spc="150" normalizeH="0" baseline="0">
                <a:uFillTx/>
                <a:latin typeface="微软雅黑" panose="020B0503020204020204" charset="-122"/>
                <a:ea typeface="微软雅黑" panose="020B0503020204020204" charset="-122"/>
              </a:defRPr>
            </a:lvl2pPr>
            <a:lvl3pPr marL="11430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3pPr>
            <a:lvl4pPr marL="16002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4pPr>
            <a:lvl5pPr marL="20574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304800" lvl="0" indent="-304800" algn="l">
              <a:lnSpc>
                <a:spcPct val="90000"/>
              </a:lnSpc>
              <a:buClr>
                <a:schemeClr val="tx1">
                  <a:lumMod val="85000"/>
                  <a:lumOff val="15000"/>
                </a:schemeClr>
              </a:buClr>
              <a:buSzPct val="100000"/>
            </a:pPr>
            <a:r>
              <a:rPr lang="zh-CN" altLang="en-US" sz="2135" strike="noStrike" spc="180" dirty="0">
                <a:solidFill>
                  <a:schemeClr val="tx1">
                    <a:lumMod val="75000"/>
                    <a:lumOff val="25000"/>
                  </a:schemeClr>
                </a:solidFill>
                <a:latin typeface="Arial" panose="020B0604020202020204" pitchFamily="34" charset="0"/>
                <a:sym typeface="+mn-ea"/>
              </a:rPr>
              <a:t>我国于1992年将乙型肝炎疫苗纳入国家计划免疫管理,</a:t>
            </a:r>
            <a:r>
              <a:rPr lang="zh-CN" altLang="en-US" sz="2135" strike="noStrike" spc="180" dirty="0">
                <a:ln w="22225">
                  <a:solidFill>
                    <a:schemeClr val="accent2"/>
                  </a:solidFill>
                  <a:prstDash val="solid"/>
                </a:ln>
                <a:solidFill>
                  <a:schemeClr val="accent2">
                    <a:lumMod val="40000"/>
                    <a:lumOff val="60000"/>
                  </a:schemeClr>
                </a:solidFill>
                <a:effectLst/>
                <a:latin typeface="Arial" panose="020B0604020202020204" pitchFamily="34" charset="0"/>
                <a:sym typeface="+mn-ea"/>
              </a:rPr>
              <a:t>2002年纳入免疫规划常规接种</a:t>
            </a:r>
            <a:endParaRPr lang="zh-CN" altLang="en-US" sz="2135" strike="noStrike" spc="180" dirty="0">
              <a:ln w="22225">
                <a:solidFill>
                  <a:schemeClr val="accent2"/>
                </a:solidFill>
                <a:prstDash val="solid"/>
              </a:ln>
              <a:solidFill>
                <a:schemeClr val="accent2">
                  <a:lumMod val="40000"/>
                  <a:lumOff val="60000"/>
                </a:schemeClr>
              </a:solidFill>
              <a:effectLst/>
              <a:latin typeface="Arial" panose="020B0604020202020204" pitchFamily="34" charset="0"/>
              <a:sym typeface="+mn-ea"/>
            </a:endParaRPr>
          </a:p>
          <a:p>
            <a:pPr marL="590550" lvl="1" indent="-285750" algn="l" fontAlgn="ctr">
              <a:lnSpc>
                <a:spcPct val="90000"/>
              </a:lnSpc>
              <a:spcAft>
                <a:spcPts val="800"/>
              </a:spcAft>
              <a:buClr>
                <a:srgbClr val="FF0000"/>
              </a:buClr>
              <a:buSzPct val="100000"/>
              <a:buFont typeface="Wingdings" panose="05000000000000000000" charset="0"/>
              <a:buChar char="Ø"/>
            </a:pPr>
            <a:r>
              <a:rPr lang="zh-CN" altLang="en-US" sz="1865" strike="noStrike" spc="160" dirty="0">
                <a:solidFill>
                  <a:schemeClr val="tx1">
                    <a:lumMod val="75000"/>
                    <a:lumOff val="25000"/>
                  </a:schemeClr>
                </a:solidFill>
                <a:latin typeface="Arial" panose="020B0604020202020204" pitchFamily="34" charset="0"/>
                <a:sym typeface="+mn-ea"/>
              </a:rPr>
              <a:t>2005年完全免费接种</a:t>
            </a:r>
            <a:endParaRPr lang="zh-CN" altLang="en-US" sz="1865" strike="noStrike" spc="160" dirty="0">
              <a:solidFill>
                <a:schemeClr val="tx1">
                  <a:lumMod val="75000"/>
                  <a:lumOff val="25000"/>
                </a:schemeClr>
              </a:solidFill>
              <a:latin typeface="Arial" panose="020B0604020202020204" pitchFamily="34" charset="0"/>
              <a:sym typeface="+mn-ea"/>
            </a:endParaRPr>
          </a:p>
          <a:p>
            <a:pPr marL="304800" lvl="0" indent="-304800" algn="l">
              <a:lnSpc>
                <a:spcPct val="90000"/>
              </a:lnSpc>
              <a:buClr>
                <a:schemeClr val="tx1">
                  <a:lumMod val="85000"/>
                  <a:lumOff val="15000"/>
                </a:schemeClr>
              </a:buClr>
              <a:buSzPct val="100000"/>
            </a:pPr>
            <a:r>
              <a:rPr lang="zh-CN" altLang="en-US" sz="2135" strike="noStrike" spc="180" dirty="0">
                <a:solidFill>
                  <a:schemeClr val="tx1">
                    <a:lumMod val="75000"/>
                    <a:lumOff val="25000"/>
                  </a:schemeClr>
                </a:solidFill>
                <a:latin typeface="Arial" panose="020B0604020202020204" pitchFamily="34" charset="0"/>
                <a:sym typeface="+mn-ea"/>
              </a:rPr>
              <a:t>对全体新生儿进行乙肝疫苗免疫接种</a:t>
            </a:r>
            <a:endParaRPr lang="zh-CN" altLang="en-US" sz="2135" strike="noStrike" spc="180" dirty="0">
              <a:solidFill>
                <a:schemeClr val="tx1">
                  <a:lumMod val="75000"/>
                  <a:lumOff val="25000"/>
                </a:schemeClr>
              </a:solidFill>
              <a:latin typeface="Arial" panose="020B0604020202020204" pitchFamily="34" charset="0"/>
              <a:sym typeface="+mn-ea"/>
            </a:endParaRPr>
          </a:p>
          <a:p>
            <a:pPr marL="590550" lvl="1" indent="-285750" algn="l" fontAlgn="ctr">
              <a:lnSpc>
                <a:spcPct val="90000"/>
              </a:lnSpc>
              <a:spcAft>
                <a:spcPts val="800"/>
              </a:spcAft>
              <a:buClr>
                <a:srgbClr val="FF0000"/>
              </a:buClr>
              <a:buSzPct val="100000"/>
              <a:buFont typeface="Wingdings" panose="05000000000000000000" charset="0"/>
              <a:buChar char="Ø"/>
            </a:pPr>
            <a:r>
              <a:rPr lang="zh-CN" altLang="en-US" sz="1865" strike="noStrike" spc="160" dirty="0">
                <a:solidFill>
                  <a:schemeClr val="tx1">
                    <a:lumMod val="75000"/>
                    <a:lumOff val="25000"/>
                  </a:schemeClr>
                </a:solidFill>
                <a:latin typeface="Arial" panose="020B0604020202020204" pitchFamily="34" charset="0"/>
                <a:sym typeface="+mn-ea"/>
              </a:rPr>
              <a:t>未接种乙肝疫苗的学龄前和学龄儿童均应接种乙肝疫苗</a:t>
            </a:r>
            <a:endParaRPr lang="zh-CN" altLang="en-US" sz="1865" strike="noStrike" spc="160" dirty="0">
              <a:solidFill>
                <a:schemeClr val="tx1">
                  <a:lumMod val="75000"/>
                  <a:lumOff val="25000"/>
                </a:schemeClr>
              </a:solidFill>
              <a:latin typeface="Arial" panose="020B0604020202020204" pitchFamily="34" charset="0"/>
              <a:sym typeface="+mn-ea"/>
            </a:endParaRPr>
          </a:p>
          <a:p>
            <a:pPr marL="590550" lvl="1" indent="-285750" algn="l" fontAlgn="ctr">
              <a:lnSpc>
                <a:spcPct val="90000"/>
              </a:lnSpc>
              <a:spcAft>
                <a:spcPts val="800"/>
              </a:spcAft>
              <a:buClr>
                <a:srgbClr val="FF0000"/>
              </a:buClr>
              <a:buSzPct val="100000"/>
              <a:buFont typeface="Wingdings" panose="05000000000000000000" charset="0"/>
              <a:buChar char="Ø"/>
            </a:pPr>
            <a:r>
              <a:rPr lang="en-US" altLang="zh-CN" sz="1865" strike="noStrike" spc="160" dirty="0">
                <a:solidFill>
                  <a:schemeClr val="tx1">
                    <a:lumMod val="75000"/>
                    <a:lumOff val="25000"/>
                  </a:schemeClr>
                </a:solidFill>
                <a:latin typeface="Arial" panose="020B0604020202020204" pitchFamily="34" charset="0"/>
                <a:sym typeface="+mn-ea"/>
              </a:rPr>
              <a:t>2009-2011年，完成15岁以下人群查漏补种</a:t>
            </a:r>
            <a:r>
              <a:rPr lang="zh-CN" altLang="en-US" sz="1865" strike="noStrike" spc="160" dirty="0">
                <a:solidFill>
                  <a:schemeClr val="tx1">
                    <a:lumMod val="75000"/>
                    <a:lumOff val="25000"/>
                  </a:schemeClr>
                </a:solidFill>
                <a:latin typeface="Arial" panose="020B0604020202020204" pitchFamily="34" charset="0"/>
                <a:sym typeface="+mn-ea"/>
              </a:rPr>
              <a:t>。</a:t>
            </a:r>
            <a:endParaRPr lang="zh-CN" altLang="en-US" sz="1865" strike="noStrike" spc="160" dirty="0">
              <a:solidFill>
                <a:schemeClr val="tx1">
                  <a:lumMod val="75000"/>
                  <a:lumOff val="25000"/>
                </a:schemeClr>
              </a:solidFill>
              <a:latin typeface="Arial" panose="020B0604020202020204" pitchFamily="34" charset="0"/>
              <a:sym typeface="+mn-ea"/>
            </a:endParaRPr>
          </a:p>
          <a:p>
            <a:pPr marL="0" lvl="0" indent="0" algn="l">
              <a:lnSpc>
                <a:spcPct val="90000"/>
              </a:lnSpc>
              <a:spcAft>
                <a:spcPts val="800"/>
              </a:spcAft>
              <a:buClr>
                <a:schemeClr val="tx1">
                  <a:lumMod val="85000"/>
                  <a:lumOff val="15000"/>
                </a:schemeClr>
              </a:buClr>
              <a:buSzTx/>
              <a:buFont typeface="Wingdings" panose="05000000000000000000" charset="0"/>
              <a:buNone/>
            </a:pPr>
            <a:endParaRPr lang="zh-CN" altLang="en-US" sz="1865" strike="noStrike" spc="160" dirty="0">
              <a:solidFill>
                <a:schemeClr val="tx1">
                  <a:lumMod val="75000"/>
                  <a:lumOff val="25000"/>
                </a:schemeClr>
              </a:solidFill>
              <a:latin typeface="Arial" panose="020B0604020202020204" pitchFamily="34" charset="0"/>
              <a:sym typeface="+mn-ea"/>
            </a:endParaRPr>
          </a:p>
        </p:txBody>
      </p:sp>
      <p:sp>
        <p:nvSpPr>
          <p:cNvPr id="5" name="文本框 4"/>
          <p:cNvSpPr txBox="1"/>
          <p:nvPr/>
        </p:nvSpPr>
        <p:spPr>
          <a:xfrm>
            <a:off x="636905" y="5516880"/>
            <a:ext cx="10658475" cy="1076325"/>
          </a:xfrm>
          <a:prstGeom prst="rect">
            <a:avLst/>
          </a:prstGeom>
          <a:noFill/>
        </p:spPr>
        <p:txBody>
          <a:bodyPr wrap="square" rtlCol="0" anchor="t">
            <a:spAutoFit/>
          </a:bodyPr>
          <a:p>
            <a:pPr marR="0" lvl="4" algn="l" defTabSz="914400" rtl="0" eaLnBrk="1" fontAlgn="base" latinLnBrk="0" hangingPunct="1">
              <a:lnSpc>
                <a:spcPct val="100000"/>
              </a:lnSpc>
              <a:spcBef>
                <a:spcPct val="20000"/>
              </a:spcBef>
              <a:spcAft>
                <a:spcPct val="0"/>
              </a:spcAft>
              <a:buClrTx/>
              <a:buSzTx/>
              <a:buFontTx/>
            </a:pPr>
            <a:r>
              <a:rPr lang="zh-CN" altLang="en-US" sz="3200">
                <a:latin typeface="+mn-lt"/>
                <a:ea typeface="+mn-ea"/>
                <a:sym typeface="+mn-ea"/>
              </a:rPr>
              <a:t>我们国家乙肝疫苗的免疫程序：0-1-6程序接种3剂乙肝</a:t>
            </a:r>
            <a:r>
              <a:rPr lang="zh-CN" altLang="en-US" sz="3200">
                <a:latin typeface="+mn-lt"/>
                <a:ea typeface="+mn-ea"/>
                <a:sym typeface="+mn-ea"/>
              </a:rPr>
              <a:t>疫苗。出生</a:t>
            </a:r>
            <a:r>
              <a:rPr lang="en-US" altLang="zh-CN" sz="3200">
                <a:latin typeface="+mn-lt"/>
                <a:ea typeface="+mn-ea"/>
                <a:sym typeface="+mn-ea"/>
              </a:rPr>
              <a:t>24</a:t>
            </a:r>
            <a:r>
              <a:rPr lang="zh-CN" altLang="en-US" sz="3200">
                <a:latin typeface="+mn-lt"/>
                <a:ea typeface="+mn-ea"/>
                <a:sym typeface="+mn-ea"/>
              </a:rPr>
              <a:t>小时内接种第一针乙肝疫苗</a:t>
            </a:r>
            <a:endParaRPr lang="zh-CN" altLang="en-US" sz="3200">
              <a:latin typeface="+mn-lt"/>
              <a:ea typeface="+mn-ea"/>
              <a:sym typeface="+mn-ea"/>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3730"/>
                                        </p:tgtEl>
                                        <p:attrNameLst>
                                          <p:attrName>style.visibility</p:attrName>
                                        </p:attrNameLst>
                                      </p:cBhvr>
                                      <p:to>
                                        <p:strVal val="visible"/>
                                      </p:to>
                                    </p:set>
                                    <p:anim calcmode="lin" valueType="num">
                                      <p:cBhvr>
                                        <p:cTn id="7" dur="1000" fill="hold"/>
                                        <p:tgtEl>
                                          <p:spTgt spid="713730"/>
                                        </p:tgtEl>
                                        <p:attrNameLst>
                                          <p:attrName>ppt_x</p:attrName>
                                        </p:attrNameLst>
                                      </p:cBhvr>
                                      <p:tavLst>
                                        <p:tav tm="0">
                                          <p:val>
                                            <p:strVal val="#ppt_x-.2"/>
                                          </p:val>
                                        </p:tav>
                                        <p:tav tm="100000">
                                          <p:val>
                                            <p:strVal val="#ppt_x"/>
                                          </p:val>
                                        </p:tav>
                                      </p:tavLst>
                                    </p:anim>
                                    <p:anim calcmode="lin" valueType="num">
                                      <p:cBhvr>
                                        <p:cTn id="8" dur="1000" fill="hold"/>
                                        <p:tgtEl>
                                          <p:spTgt spid="7137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矩形 62466"/>
          <p:cNvSpPr/>
          <p:nvPr/>
        </p:nvSpPr>
        <p:spPr>
          <a:xfrm>
            <a:off x="1007533" y="241300"/>
            <a:ext cx="10274300" cy="763693"/>
          </a:xfrm>
          <a:prstGeom prst="rect">
            <a:avLst/>
          </a:prstGeom>
          <a:noFill/>
          <a:ln w="9525">
            <a:noFill/>
          </a:ln>
        </p:spPr>
        <p:txBody>
          <a:bodyPr anchor="ctr"/>
          <a:p>
            <a:pPr algn="ctr"/>
            <a:r>
              <a:rPr lang="zh-CN" altLang="en-US" sz="4800" b="1" dirty="0">
                <a:solidFill>
                  <a:srgbClr val="0070C0"/>
                </a:solidFill>
                <a:latin typeface="微软雅黑" panose="020B0503020204020204" charset="-122"/>
                <a:ea typeface="微软雅黑" panose="020B0503020204020204" charset="-122"/>
              </a:rPr>
              <a:t>提高乙肝苗首针及时率非常重要</a:t>
            </a:r>
            <a:endParaRPr lang="zh-CN" altLang="en-US" sz="4800" b="1" dirty="0">
              <a:solidFill>
                <a:srgbClr val="0070C0"/>
              </a:solidFill>
              <a:latin typeface="微软雅黑" panose="020B0503020204020204" charset="-122"/>
              <a:ea typeface="微软雅黑" panose="020B0503020204020204" charset="-122"/>
            </a:endParaRPr>
          </a:p>
        </p:txBody>
      </p:sp>
      <p:sp>
        <p:nvSpPr>
          <p:cNvPr id="52225" name="矩形 62465"/>
          <p:cNvSpPr/>
          <p:nvPr/>
        </p:nvSpPr>
        <p:spPr>
          <a:xfrm>
            <a:off x="1232747" y="1261533"/>
            <a:ext cx="10157460" cy="4629573"/>
          </a:xfrm>
          <a:prstGeom prst="rect">
            <a:avLst/>
          </a:prstGeom>
          <a:noFill/>
          <a:ln w="9525">
            <a:noFill/>
          </a:ln>
        </p:spPr>
        <p:txBody>
          <a:bodyPr anchor="t"/>
          <a:p>
            <a:pPr marL="342900" indent="-342900" algn="just">
              <a:lnSpc>
                <a:spcPct val="95000"/>
              </a:lnSpc>
              <a:spcBef>
                <a:spcPct val="20000"/>
              </a:spcBef>
              <a:buClr>
                <a:srgbClr val="FF0000"/>
              </a:buClr>
              <a:buFont typeface="Wingdings" panose="05000000000000000000" charset="0"/>
              <a:buChar char="u"/>
            </a:pPr>
            <a:r>
              <a:rPr lang="en-US" altLang="zh-CN" sz="2665" dirty="0">
                <a:latin typeface="华文中宋" panose="02010600040101010101" pitchFamily="2" charset="-122"/>
                <a:ea typeface="华文中宋" panose="02010600040101010101" pitchFamily="2" charset="-122"/>
              </a:rPr>
              <a:t>WHO</a:t>
            </a:r>
            <a:r>
              <a:rPr lang="zh-CN" altLang="en-US" sz="2665" dirty="0">
                <a:latin typeface="华文中宋" panose="02010600040101010101" pitchFamily="2" charset="-122"/>
                <a:ea typeface="华文中宋" panose="02010600040101010101" pitchFamily="2" charset="-122"/>
              </a:rPr>
              <a:t>：首针乙肝疫苗最好在新生儿出生后</a:t>
            </a:r>
            <a:r>
              <a:rPr lang="en-US" altLang="zh-CN" sz="2665" dirty="0">
                <a:latin typeface="华文中宋" panose="02010600040101010101" pitchFamily="2" charset="-122"/>
                <a:ea typeface="华文中宋" panose="02010600040101010101" pitchFamily="2" charset="-122"/>
              </a:rPr>
              <a:t>24</a:t>
            </a:r>
            <a:r>
              <a:rPr lang="zh-CN" altLang="en-US" sz="2665" dirty="0">
                <a:latin typeface="华文中宋" panose="02010600040101010101" pitchFamily="2" charset="-122"/>
                <a:ea typeface="华文中宋" panose="02010600040101010101" pitchFamily="2" charset="-122"/>
              </a:rPr>
              <a:t>小时内尽早接种。</a:t>
            </a:r>
            <a:endParaRPr lang="zh-CN" altLang="en-US" sz="2665" dirty="0">
              <a:latin typeface="华文中宋" panose="02010600040101010101" pitchFamily="2" charset="-122"/>
              <a:ea typeface="华文中宋" panose="02010600040101010101" pitchFamily="2" charset="-122"/>
            </a:endParaRPr>
          </a:p>
          <a:p>
            <a:pPr marL="800100" lvl="1" indent="-342900" algn="just">
              <a:lnSpc>
                <a:spcPct val="95000"/>
              </a:lnSpc>
              <a:spcBef>
                <a:spcPct val="20000"/>
              </a:spcBef>
              <a:buClr>
                <a:srgbClr val="FF0000"/>
              </a:buClr>
              <a:buFont typeface="Wingdings" panose="05000000000000000000" charset="0"/>
              <a:buChar char="Ø"/>
            </a:pPr>
            <a:r>
              <a:rPr lang="zh-CN" altLang="en-US" sz="2665" dirty="0">
                <a:latin typeface="华文中宋" panose="02010600040101010101" pitchFamily="2" charset="-122"/>
                <a:ea typeface="华文中宋" panose="02010600040101010101" pitchFamily="2" charset="-122"/>
              </a:rPr>
              <a:t>即使接种稍迟，对预防母婴传播仍很重要，应尽早接种。</a:t>
            </a:r>
            <a:endParaRPr lang="zh-CN" altLang="en-US" sz="2665" dirty="0">
              <a:latin typeface="华文中宋" panose="02010600040101010101" pitchFamily="2" charset="-122"/>
              <a:ea typeface="华文中宋" panose="02010600040101010101" pitchFamily="2" charset="-122"/>
            </a:endParaRPr>
          </a:p>
          <a:p>
            <a:pPr marL="342900" indent="-342900" algn="just">
              <a:lnSpc>
                <a:spcPct val="95000"/>
              </a:lnSpc>
              <a:spcBef>
                <a:spcPct val="20000"/>
              </a:spcBef>
              <a:buClr>
                <a:srgbClr val="FF0000"/>
              </a:buClr>
              <a:buFont typeface="Wingdings" panose="05000000000000000000" charset="0"/>
              <a:buChar char="u"/>
            </a:pPr>
            <a:r>
              <a:rPr lang="zh-CN" altLang="en-US" sz="2665" dirty="0">
                <a:latin typeface="华文中宋" panose="02010600040101010101" pitchFamily="2" charset="-122"/>
                <a:ea typeface="华文中宋" panose="02010600040101010101" pitchFamily="2" charset="-122"/>
              </a:rPr>
              <a:t>研究发现：人体肝细胞被乙肝病毒感染后</a:t>
            </a:r>
            <a:r>
              <a:rPr lang="en-US" altLang="zh-CN" sz="2665" dirty="0">
                <a:latin typeface="华文中宋" panose="02010600040101010101" pitchFamily="2" charset="-122"/>
                <a:ea typeface="华文中宋" panose="02010600040101010101" pitchFamily="2" charset="-122"/>
              </a:rPr>
              <a:t>3</a:t>
            </a:r>
            <a:r>
              <a:rPr lang="zh-CN" altLang="en-US" sz="2665" dirty="0">
                <a:latin typeface="华文中宋" panose="02010600040101010101" pitchFamily="2" charset="-122"/>
                <a:ea typeface="华文中宋" panose="02010600040101010101" pitchFamily="2" charset="-122"/>
              </a:rPr>
              <a:t>日，就能检出乙肝核心抗原，乙肝病毒已在肝细胞中“站稳脚跟”；单剂量的乙肝疫苗注射后需</a:t>
            </a:r>
            <a:r>
              <a:rPr lang="en-US" altLang="zh-CN" sz="2665" dirty="0">
                <a:latin typeface="华文中宋" panose="02010600040101010101" pitchFamily="2" charset="-122"/>
                <a:ea typeface="华文中宋" panose="02010600040101010101" pitchFamily="2" charset="-122"/>
              </a:rPr>
              <a:t>4</a:t>
            </a:r>
            <a:r>
              <a:rPr lang="zh-CN" altLang="en-US" sz="2665" dirty="0">
                <a:latin typeface="华文中宋" panose="02010600040101010101" pitchFamily="2" charset="-122"/>
                <a:ea typeface="华文中宋" panose="02010600040101010101" pitchFamily="2" charset="-122"/>
              </a:rPr>
              <a:t>日才产生抗体。</a:t>
            </a:r>
            <a:endParaRPr lang="zh-CN" altLang="en-US" sz="2665" dirty="0">
              <a:latin typeface="华文中宋" panose="02010600040101010101" pitchFamily="2" charset="-122"/>
              <a:ea typeface="华文中宋" panose="02010600040101010101" pitchFamily="2" charset="-122"/>
            </a:endParaRPr>
          </a:p>
          <a:p>
            <a:pPr marL="800100" lvl="1" indent="-342900" algn="just">
              <a:lnSpc>
                <a:spcPct val="95000"/>
              </a:lnSpc>
              <a:spcBef>
                <a:spcPct val="20000"/>
              </a:spcBef>
              <a:buClr>
                <a:srgbClr val="FF0000"/>
              </a:buClr>
              <a:buFont typeface="Wingdings" panose="05000000000000000000" charset="0"/>
              <a:buChar char="Ø"/>
            </a:pPr>
            <a:r>
              <a:rPr lang="zh-CN" altLang="en-US" sz="2665" dirty="0">
                <a:latin typeface="华文中宋" panose="02010600040101010101" pitchFamily="2" charset="-122"/>
                <a:ea typeface="华文中宋" panose="02010600040101010101" pitchFamily="2" charset="-122"/>
              </a:rPr>
              <a:t>由于婴幼儿免疫功能尚相当脆弱，病毒脱氧核糖核酸一旦整合到婴幼儿肝细胞中，非但不受机体免疫功能的制约、攻击，而且能继续增殖、克隆。</a:t>
            </a:r>
            <a:endParaRPr lang="zh-CN" altLang="en-US" sz="2665" dirty="0">
              <a:latin typeface="华文中宋" panose="02010600040101010101" pitchFamily="2" charset="-122"/>
              <a:ea typeface="华文中宋" panose="02010600040101010101" pitchFamily="2" charset="-122"/>
            </a:endParaRPr>
          </a:p>
          <a:p>
            <a:pPr marL="800100" lvl="1" indent="-342900" algn="just">
              <a:lnSpc>
                <a:spcPct val="95000"/>
              </a:lnSpc>
              <a:spcBef>
                <a:spcPct val="20000"/>
              </a:spcBef>
              <a:buClr>
                <a:srgbClr val="FF0000"/>
              </a:buClr>
              <a:buFont typeface="Wingdings" panose="05000000000000000000" charset="0"/>
              <a:buChar char="Ø"/>
            </a:pPr>
            <a:r>
              <a:rPr lang="zh-CN" altLang="en-US" sz="2665" dirty="0">
                <a:latin typeface="华文中宋" panose="02010600040101010101" pitchFamily="2" charset="-122"/>
                <a:ea typeface="华文中宋" panose="02010600040101010101" pitchFamily="2" charset="-122"/>
              </a:rPr>
              <a:t>对</a:t>
            </a:r>
            <a:r>
              <a:rPr lang="en-US" altLang="zh-CN" sz="2665" dirty="0">
                <a:latin typeface="华文中宋" panose="02010600040101010101" pitchFamily="2" charset="-122"/>
                <a:ea typeface="华文中宋" panose="02010600040101010101" pitchFamily="2" charset="-122"/>
              </a:rPr>
              <a:t>HBsAg</a:t>
            </a:r>
            <a:r>
              <a:rPr lang="zh-CN" altLang="en-US" sz="2665" dirty="0">
                <a:latin typeface="华文中宋" panose="02010600040101010101" pitchFamily="2" charset="-122"/>
                <a:ea typeface="华文中宋" panose="02010600040101010101" pitchFamily="2" charset="-122"/>
              </a:rPr>
              <a:t>阳性的母亲所产婴儿，为防止上述鞭长莫及的现象，还应在婴儿出生后</a:t>
            </a:r>
            <a:r>
              <a:rPr lang="en-US" altLang="zh-CN" sz="2665" dirty="0">
                <a:latin typeface="华文中宋" panose="02010600040101010101" pitchFamily="2" charset="-122"/>
                <a:ea typeface="华文中宋" panose="02010600040101010101" pitchFamily="2" charset="-122"/>
              </a:rPr>
              <a:t>24</a:t>
            </a:r>
            <a:r>
              <a:rPr lang="zh-CN" altLang="en-US" sz="2665" dirty="0">
                <a:latin typeface="华文中宋" panose="02010600040101010101" pitchFamily="2" charset="-122"/>
                <a:ea typeface="华文中宋" panose="02010600040101010101" pitchFamily="2" charset="-122"/>
              </a:rPr>
              <a:t>小时内注射</a:t>
            </a:r>
            <a:r>
              <a:rPr lang="en-US" altLang="zh-CN" sz="2665" dirty="0">
                <a:latin typeface="华文中宋" panose="02010600040101010101" pitchFamily="2" charset="-122"/>
                <a:ea typeface="华文中宋" panose="02010600040101010101" pitchFamily="2" charset="-122"/>
              </a:rPr>
              <a:t>1</a:t>
            </a:r>
            <a:r>
              <a:rPr lang="zh-CN" altLang="en-US" sz="2665" dirty="0">
                <a:latin typeface="华文中宋" panose="02010600040101010101" pitchFamily="2" charset="-122"/>
                <a:ea typeface="华文中宋" panose="02010600040101010101" pitchFamily="2" charset="-122"/>
              </a:rPr>
              <a:t>次能直接杀灭入侵乙肝病毒的乙肝免疫球蛋白。</a:t>
            </a:r>
            <a:endParaRPr lang="zh-CN" altLang="en-US" sz="2665" dirty="0">
              <a:latin typeface="华文中宋" panose="02010600040101010101" pitchFamily="2" charset="-122"/>
              <a:ea typeface="华文中宋" panose="0201060004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65537"/>
          <p:cNvSpPr>
            <a:spLocks noGrp="1"/>
          </p:cNvSpPr>
          <p:nvPr/>
        </p:nvSpPr>
        <p:spPr>
          <a:xfrm>
            <a:off x="914400" y="603673"/>
            <a:ext cx="10363200" cy="573617"/>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首针及时接种的效果</a:t>
            </a:r>
            <a:endPar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endParaRPr>
          </a:p>
        </p:txBody>
      </p:sp>
      <p:sp>
        <p:nvSpPr>
          <p:cNvPr id="65539" name="文本占位符 65538"/>
          <p:cNvSpPr>
            <a:spLocks noGrp="1"/>
          </p:cNvSpPr>
          <p:nvPr/>
        </p:nvSpPr>
        <p:spPr>
          <a:xfrm>
            <a:off x="402167" y="1634067"/>
            <a:ext cx="11387667" cy="4165600"/>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fontAlgn="base">
              <a:lnSpc>
                <a:spcPct val="110000"/>
              </a:lnSpc>
              <a:buClr>
                <a:srgbClr val="FF0000"/>
              </a:buClr>
              <a:buFont typeface="Wingdings" panose="05000000000000000000" charset="0"/>
              <a:buChar char="u"/>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方法</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以分层随机抽样调查的方法在幼儿园、小学、中学各抽</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所学校调查完成</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3</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针以上免疫的观察对象中，出生后乙肝疫苗不同接种起始时间与乙肝病毒感染的关系</a:t>
            </a:r>
            <a:endPar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marL="0" indent="0" fontAlgn="base">
              <a:buClr>
                <a:srgbClr val="FF0000"/>
              </a:buClr>
              <a:buFont typeface="Wingdings" panose="05000000000000000000" charset="0"/>
              <a:buNone/>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    </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分    组               </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HBsAg</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阳性率（</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endPar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endParaRPr>
          </a:p>
          <a:p>
            <a:pPr marL="0" indent="0" fontAlgn="base">
              <a:buClr>
                <a:srgbClr val="FF0000"/>
              </a:buClr>
              <a:buFont typeface="Wingdings" panose="05000000000000000000" charset="0"/>
              <a:buNone/>
            </a:pP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   出生后</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24h</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内接种             </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0.09 </a:t>
            </a:r>
            <a:endPar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endParaRPr>
          </a:p>
          <a:p>
            <a:pPr marL="0" indent="0" fontAlgn="base">
              <a:buClr>
                <a:srgbClr val="FF0000"/>
              </a:buClr>
              <a:buFont typeface="Wingdings" panose="05000000000000000000" charset="0"/>
              <a:buNone/>
            </a:pP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   1</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12</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月接种                </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10.87</a:t>
            </a:r>
            <a:endPar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endParaRPr>
          </a:p>
          <a:p>
            <a:pPr marL="0" indent="0" fontAlgn="base">
              <a:buClr>
                <a:srgbClr val="FF0000"/>
              </a:buClr>
              <a:buFont typeface="Wingdings" panose="05000000000000000000" charset="0"/>
              <a:buNone/>
            </a:pP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   </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12</a:t>
            </a:r>
            <a:r>
              <a:rPr lang="zh-CN" altLang="en-US"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月接种                  </a:t>
            </a:r>
            <a:r>
              <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7.78</a:t>
            </a:r>
            <a:endParaRPr lang="en-US" altLang="zh-CN" sz="2400" b="1" strike="noStrike" noProof="1" dirty="0">
              <a:solidFill>
                <a:srgbClr val="C00000"/>
              </a:solidFill>
              <a:effectLst>
                <a:outerShdw blurRad="38100" dist="38100" dir="2700000">
                  <a:srgbClr val="FFFFFF"/>
                </a:outerShdw>
              </a:effectLst>
              <a:latin typeface="楷体_GB2312" pitchFamily="49" charset="-122"/>
              <a:ea typeface="楷体_GB2312" pitchFamily="49" charset="-122"/>
            </a:endParaRPr>
          </a:p>
          <a:p>
            <a:pPr fontAlgn="base">
              <a:lnSpc>
                <a:spcPct val="110000"/>
              </a:lnSpc>
              <a:buClr>
                <a:srgbClr val="FF0000"/>
              </a:buClr>
              <a:buFont typeface="Wingdings" panose="05000000000000000000" charset="0"/>
              <a:buChar char="u"/>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各组差异在统计学上有显著意义</a:t>
            </a:r>
            <a:endPar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fontAlgn="base">
              <a:lnSpc>
                <a:spcPct val="80000"/>
              </a:lnSpc>
              <a:buNone/>
            </a:pPr>
            <a:r>
              <a:rPr lang="zh-CN" altLang="en-US" sz="1865" strike="noStrike" noProof="1" dirty="0">
                <a:solidFill>
                  <a:srgbClr val="000000"/>
                </a:solidFill>
              </a:rPr>
              <a:t>  </a:t>
            </a:r>
            <a:endParaRPr lang="zh-CN" altLang="en-US" sz="1865" strike="noStrike" noProof="1" dirty="0">
              <a:solidFill>
                <a:srgbClr val="000000"/>
              </a:solidFill>
            </a:endParaRPr>
          </a:p>
          <a:p>
            <a:pPr fontAlgn="base">
              <a:lnSpc>
                <a:spcPct val="80000"/>
              </a:lnSpc>
              <a:buChar char="-"/>
            </a:pP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卢关平，黄宝明，文美贞，许健莲，叶秀华</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新生儿乙肝疫苗接种起始时间与免疫保护效、果调查研究</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中国热带医学，</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2004</a:t>
            </a: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4</a:t>
            </a: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1</a:t>
            </a:r>
            <a:r>
              <a:rPr lang="zh-CN" altLang="en-US"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39-40</a:t>
            </a:r>
            <a:endParaRPr lang="en-US" altLang="zh-CN" sz="16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标题 66561"/>
          <p:cNvSpPr>
            <a:spLocks noGrp="1"/>
          </p:cNvSpPr>
          <p:nvPr/>
        </p:nvSpPr>
        <p:spPr>
          <a:xfrm>
            <a:off x="178647" y="474980"/>
            <a:ext cx="11464713" cy="955040"/>
          </a:xfrm>
          <a:prstGeom prst="rect">
            <a:avLst/>
          </a:prstGeom>
          <a:noFill/>
          <a:ln w="9525">
            <a:noFill/>
          </a:ln>
        </p:spPr>
        <p:txBody>
          <a:bodyPr anchor="ctr">
            <a:scene3d>
              <a:camera prst="orthographicFront"/>
              <a:lightRig rig="threePt" dir="t"/>
            </a:scene3d>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fontAlgn="base"/>
            <a:r>
              <a:rPr lang="zh-CN" altLang="en-US" sz="4800" b="1" strike="noStrike" noProof="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sym typeface="+mn-ea"/>
              </a:rPr>
              <a:t>HBV感染</a:t>
            </a:r>
            <a:r>
              <a:rPr lang="zh-CN" altLang="en-US" sz="4800" b="1" strike="noStrike" noProof="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rPr>
              <a:t>母亲的婴儿接种乙肝疫苗的效果</a:t>
            </a:r>
            <a:endParaRPr lang="zh-CN" altLang="en-US" sz="4800" b="1" strike="noStrike" noProof="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endParaRPr>
          </a:p>
        </p:txBody>
      </p:sp>
      <p:sp>
        <p:nvSpPr>
          <p:cNvPr id="66563" name="文本占位符 66562"/>
          <p:cNvSpPr>
            <a:spLocks noGrp="1"/>
          </p:cNvSpPr>
          <p:nvPr/>
        </p:nvSpPr>
        <p:spPr>
          <a:xfrm>
            <a:off x="873760" y="1564640"/>
            <a:ext cx="9855200" cy="4269740"/>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gn="just" fontAlgn="base">
              <a:buClr>
                <a:srgbClr val="FF0000"/>
              </a:buClr>
              <a:buFont typeface="Wingdings" panose="05000000000000000000" pitchFamily="2" charset="2"/>
              <a:buNone/>
            </a:pPr>
            <a:r>
              <a:rPr lang="zh-CN" altLang="en-US"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接种时间               </a:t>
            </a:r>
            <a:r>
              <a:rPr lang="en-US" altLang="zh-CN"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HBsAg</a:t>
            </a:r>
            <a:r>
              <a:rPr lang="zh-CN" altLang="en-US"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阳性率（</a:t>
            </a:r>
            <a:r>
              <a:rPr lang="en-US" altLang="zh-CN"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r>
              <a:rPr lang="zh-CN" altLang="en-US" b="1" strike="noStrike" noProof="1" dirty="0">
                <a:solidFill>
                  <a:srgbClr val="C00000"/>
                </a:solidFill>
                <a:effectLst>
                  <a:outerShdw blurRad="38100" dist="38100" dir="2700000">
                    <a:srgbClr val="FFFFFF"/>
                  </a:outerShdw>
                </a:effectLst>
                <a:latin typeface="楷体_GB2312" pitchFamily="49" charset="-122"/>
                <a:ea typeface="楷体_GB2312" pitchFamily="49" charset="-122"/>
              </a:rPr>
              <a:t>）</a:t>
            </a:r>
            <a:endPar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出生</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24</a:t>
            </a: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小时内             </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14.67</a:t>
            </a:r>
            <a:endPar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出生后</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24</a:t>
            </a: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小时后           </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29.55</a:t>
            </a:r>
            <a:endPar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出生后</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1</a:t>
            </a: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个月              </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38.71</a:t>
            </a:r>
            <a:endPar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出生后</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6</a:t>
            </a:r>
            <a:r>
              <a:rPr lang="zh-CN" altLang="en-US"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个月              </a:t>
            </a:r>
            <a:r>
              <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62.50</a:t>
            </a:r>
            <a:endPar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endParaRPr lang="en-US" altLang="zh-CN"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algn="just" fontAlgn="base">
              <a:buClr>
                <a:srgbClr val="FF0000"/>
              </a:buClr>
              <a:buFont typeface="Wingdings" panose="05000000000000000000" pitchFamily="2" charset="2"/>
              <a:buNone/>
            </a:pPr>
            <a:r>
              <a:rPr lang="en-US" altLang="zh-CN" b="1" strike="noStrike" noProof="1" dirty="0">
                <a:effectLst>
                  <a:outerShdw blurRad="38100" dist="38100" dir="2700000">
                    <a:srgbClr val="FFFFFF"/>
                  </a:outerShdw>
                </a:effectLst>
                <a:latin typeface="楷体_GB2312" pitchFamily="49" charset="-122"/>
                <a:ea typeface="楷体_GB2312" pitchFamily="49" charset="-122"/>
              </a:rPr>
              <a:t>      </a:t>
            </a:r>
            <a:r>
              <a:rPr lang="zh-CN" altLang="en-US" b="1" strike="noStrike" noProof="1" dirty="0">
                <a:effectLst>
                  <a:outerShdw blurRad="38100" dist="38100" dir="2700000">
                    <a:srgbClr val="FFFFFF"/>
                  </a:outerShdw>
                </a:effectLst>
                <a:latin typeface="楷体_GB2312" pitchFamily="49" charset="-122"/>
                <a:ea typeface="楷体_GB2312" pitchFamily="49" charset="-122"/>
              </a:rPr>
              <a:t>各组间有明显差异。</a:t>
            </a:r>
            <a:endParaRPr lang="zh-CN" altLang="en-US" b="1" strike="noStrike" noProof="1" dirty="0">
              <a:effectLst>
                <a:outerShdw blurRad="38100" dist="38100" dir="2700000">
                  <a:srgbClr val="FFFFFF"/>
                </a:outerShdw>
              </a:effectLst>
              <a:latin typeface="楷体_GB2312" pitchFamily="49" charset="-122"/>
              <a:ea typeface="楷体_GB2312"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5497286" y="1604554"/>
          <a:ext cx="8469086" cy="436993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11343" y="3350858"/>
            <a:ext cx="1240972" cy="1122348"/>
          </a:xfrm>
          <a:prstGeom prst="rect">
            <a:avLst/>
          </a:prstGeom>
        </p:spPr>
      </p:pic>
      <p:sp>
        <p:nvSpPr>
          <p:cNvPr id="7" name="矩形 6"/>
          <p:cNvSpPr/>
          <p:nvPr/>
        </p:nvSpPr>
        <p:spPr>
          <a:xfrm>
            <a:off x="783771" y="152561"/>
            <a:ext cx="6498772" cy="6555641"/>
          </a:xfrm>
          <a:prstGeom prst="rect">
            <a:avLst/>
          </a:prstGeom>
        </p:spPr>
        <p:txBody>
          <a:bodyPr wrap="square">
            <a:spAutoFit/>
          </a:bodyPr>
          <a:lstStyle/>
          <a:p>
            <a:pPr>
              <a:lnSpc>
                <a:spcPct val="150000"/>
              </a:lnSpc>
            </a:pPr>
            <a:r>
              <a:rPr lang="zh-CN" altLang="en-US" sz="4400" dirty="0"/>
              <a:t>肝脏</a:t>
            </a:r>
            <a:r>
              <a:rPr lang="zh-CN" altLang="en-US" sz="2400" dirty="0"/>
              <a:t>是身体内以代谢功能为主的一个器官，并在身体里面起着去氧化、储存肝糖、分泌性蛋白质的合成等作用。肝脏也制造消化系统中之胆汁。</a:t>
            </a:r>
            <a:endParaRPr lang="en-US" altLang="zh-CN" sz="2400" dirty="0"/>
          </a:p>
          <a:p>
            <a:pPr>
              <a:lnSpc>
                <a:spcPct val="150000"/>
              </a:lnSpc>
            </a:pPr>
            <a:r>
              <a:rPr lang="zh-CN" altLang="en-US" sz="4400" dirty="0"/>
              <a:t>病毒性肝炎</a:t>
            </a:r>
            <a:r>
              <a:rPr lang="zh-CN" altLang="en-US" sz="2400" b="1" dirty="0">
                <a:solidFill>
                  <a:srgbClr val="000000"/>
                </a:solidFill>
                <a:latin typeface="宋体" panose="02010600030101010101" pitchFamily="2" charset="-122"/>
                <a:ea typeface="宋体" panose="02010600030101010101" pitchFamily="2" charset="-122"/>
              </a:rPr>
              <a:t>是由多种肝炎病毒引起的，以肝脏炎症和坏死病变为主的一组传染病。病毒性肝炎是长期危害我国人民身体健康的主要传染病之一，其严重程度居各类传染病之首。病毒性肝炎目前发现有甲、乙、丙、丁、戊五种型别。</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内容占位符 36866"/>
          <p:cNvSpPr>
            <a:spLocks noGrp="1"/>
          </p:cNvSpPr>
          <p:nvPr/>
        </p:nvSpPr>
        <p:spPr>
          <a:xfrm>
            <a:off x="423333" y="1568027"/>
            <a:ext cx="11388513" cy="3632200"/>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gn="just">
              <a:lnSpc>
                <a:spcPct val="130000"/>
              </a:lnSpc>
              <a:buClr>
                <a:srgbClr val="FF0000"/>
              </a:buClr>
              <a:buFont typeface="Wingdings" panose="05000000000000000000" charset="0"/>
              <a:buChar char="u"/>
            </a:pPr>
            <a:r>
              <a:rPr lang="zh-CN" altLang="en-US" sz="2400" b="1" dirty="0">
                <a:latin typeface="幼圆" panose="02010509060101010101" pitchFamily="49" charset="-122"/>
                <a:ea typeface="幼圆" panose="02010509060101010101" pitchFamily="49" charset="-122"/>
              </a:rPr>
              <a:t>从人的血清（浆）中提取纯化，效价用国际单位（</a:t>
            </a:r>
            <a:r>
              <a:rPr lang="en-US" altLang="zh-CN" sz="2400" b="1" dirty="0">
                <a:latin typeface="幼圆" panose="02010509060101010101" pitchFamily="49" charset="-122"/>
                <a:ea typeface="幼圆" panose="02010509060101010101" pitchFamily="49" charset="-122"/>
              </a:rPr>
              <a:t>IU</a:t>
            </a:r>
            <a:r>
              <a:rPr lang="zh-CN" altLang="en-US" sz="2400" b="1" dirty="0">
                <a:latin typeface="幼圆" panose="02010509060101010101" pitchFamily="49" charset="-122"/>
                <a:ea typeface="幼圆" panose="02010509060101010101" pitchFamily="49" charset="-122"/>
              </a:rPr>
              <a:t>）表示，通常每毫升含</a:t>
            </a:r>
            <a:r>
              <a:rPr lang="en-US" altLang="zh-CN" sz="2400" b="1" dirty="0">
                <a:latin typeface="幼圆" panose="02010509060101010101" pitchFamily="49" charset="-122"/>
                <a:ea typeface="幼圆" panose="02010509060101010101" pitchFamily="49" charset="-122"/>
              </a:rPr>
              <a:t>100-200IU</a:t>
            </a:r>
            <a:r>
              <a:rPr lang="zh-CN" altLang="en-US" sz="2400" b="1" dirty="0">
                <a:latin typeface="幼圆" panose="02010509060101010101" pitchFamily="49" charset="-122"/>
                <a:ea typeface="幼圆" panose="02010509060101010101" pitchFamily="49" charset="-122"/>
              </a:rPr>
              <a:t>。</a:t>
            </a:r>
            <a:endParaRPr lang="zh-CN" altLang="en-US" sz="2400" b="1" dirty="0">
              <a:latin typeface="幼圆" panose="02010509060101010101" pitchFamily="49" charset="-122"/>
              <a:ea typeface="幼圆" panose="02010509060101010101" pitchFamily="49" charset="-122"/>
            </a:endParaRPr>
          </a:p>
          <a:p>
            <a:pPr algn="just">
              <a:lnSpc>
                <a:spcPct val="130000"/>
              </a:lnSpc>
              <a:buClr>
                <a:srgbClr val="FF0000"/>
              </a:buClr>
              <a:buFont typeface="Wingdings" panose="05000000000000000000" charset="0"/>
              <a:buChar char="u"/>
            </a:pPr>
            <a:r>
              <a:rPr lang="zh-CN" altLang="en-US" sz="2400" b="1" dirty="0">
                <a:latin typeface="幼圆" panose="02010509060101010101" pitchFamily="49" charset="-122"/>
                <a:ea typeface="幼圆" panose="02010509060101010101" pitchFamily="49" charset="-122"/>
              </a:rPr>
              <a:t>用于阻断</a:t>
            </a:r>
            <a:r>
              <a:rPr lang="en-US" altLang="zh-CN" sz="2400" b="1" dirty="0">
                <a:latin typeface="幼圆" panose="02010509060101010101" pitchFamily="49" charset="-122"/>
                <a:ea typeface="幼圆" panose="02010509060101010101" pitchFamily="49" charset="-122"/>
              </a:rPr>
              <a:t>HBV</a:t>
            </a:r>
            <a:r>
              <a:rPr lang="zh-CN" altLang="en-US" sz="2400" b="1" dirty="0">
                <a:latin typeface="幼圆" panose="02010509060101010101" pitchFamily="49" charset="-122"/>
                <a:ea typeface="幼圆" panose="02010509060101010101" pitchFamily="49" charset="-122"/>
              </a:rPr>
              <a:t>母婴传播和易感者意外暴露后应急预防。</a:t>
            </a:r>
            <a:endParaRPr lang="zh-CN" altLang="en-US" sz="2400" b="1" dirty="0">
              <a:latin typeface="幼圆" panose="02010509060101010101" pitchFamily="49" charset="-122"/>
              <a:ea typeface="幼圆" panose="02010509060101010101" pitchFamily="49" charset="-122"/>
            </a:endParaRPr>
          </a:p>
          <a:p>
            <a:pPr lvl="1">
              <a:lnSpc>
                <a:spcPct val="130000"/>
              </a:lnSpc>
            </a:pPr>
            <a:r>
              <a:rPr lang="zh-CN" altLang="en-US" sz="2400" dirty="0">
                <a:latin typeface="幼圆" panose="02010509060101010101" pitchFamily="49" charset="-122"/>
                <a:ea typeface="幼圆" panose="02010509060101010101" pitchFamily="49" charset="-122"/>
              </a:rPr>
              <a:t>对</a:t>
            </a:r>
            <a:r>
              <a:rPr lang="en-US" altLang="zh-CN" sz="2400" dirty="0">
                <a:latin typeface="幼圆" panose="02010509060101010101" pitchFamily="49" charset="-122"/>
                <a:ea typeface="幼圆" panose="02010509060101010101" pitchFamily="49" charset="-122"/>
              </a:rPr>
              <a:t>HBV</a:t>
            </a:r>
            <a:r>
              <a:rPr lang="zh-CN" altLang="en-US" sz="2400" dirty="0">
                <a:latin typeface="幼圆" panose="02010509060101010101" pitchFamily="49" charset="-122"/>
                <a:ea typeface="幼圆" panose="02010509060101010101" pitchFamily="49" charset="-122"/>
              </a:rPr>
              <a:t>阳性母亲的新生儿联合</a:t>
            </a:r>
            <a:r>
              <a:rPr lang="en-US" altLang="zh-CN" sz="2400" dirty="0">
                <a:latin typeface="幼圆" panose="02010509060101010101" pitchFamily="49" charset="-122"/>
                <a:ea typeface="幼圆" panose="02010509060101010101" pitchFamily="49" charset="-122"/>
              </a:rPr>
              <a:t>HBIG</a:t>
            </a:r>
            <a:r>
              <a:rPr lang="zh-CN" altLang="en-US" sz="2400" dirty="0">
                <a:latin typeface="幼圆" panose="02010509060101010101" pitchFamily="49" charset="-122"/>
                <a:ea typeface="幼圆" panose="02010509060101010101" pitchFamily="49" charset="-122"/>
              </a:rPr>
              <a:t>与乙肝疫苗接种可明显提高保护效果，保护率可达</a:t>
            </a:r>
            <a:r>
              <a:rPr lang="en-US" altLang="zh-CN" sz="2400" dirty="0">
                <a:latin typeface="幼圆" panose="02010509060101010101" pitchFamily="49" charset="-122"/>
                <a:ea typeface="幼圆" panose="02010509060101010101" pitchFamily="49" charset="-122"/>
              </a:rPr>
              <a:t>95%</a:t>
            </a:r>
            <a:r>
              <a:rPr lang="zh-CN" altLang="en-US" sz="2400" dirty="0">
                <a:latin typeface="幼圆" panose="02010509060101010101" pitchFamily="49" charset="-122"/>
                <a:ea typeface="幼圆" panose="02010509060101010101" pitchFamily="49" charset="-122"/>
              </a:rPr>
              <a:t>左右。</a:t>
            </a:r>
            <a:endParaRPr lang="zh-CN" altLang="en-US" sz="2400" dirty="0">
              <a:latin typeface="幼圆" panose="02010509060101010101" pitchFamily="49" charset="-122"/>
              <a:ea typeface="幼圆" panose="02010509060101010101" pitchFamily="49" charset="-122"/>
            </a:endParaRPr>
          </a:p>
          <a:p>
            <a:pPr lvl="1">
              <a:lnSpc>
                <a:spcPct val="130000"/>
              </a:lnSpc>
            </a:pPr>
            <a:r>
              <a:rPr lang="zh-CN" altLang="en-US" sz="2400" dirty="0">
                <a:latin typeface="幼圆" panose="02010509060101010101" pitchFamily="49" charset="-122"/>
                <a:ea typeface="幼圆" panose="02010509060101010101" pitchFamily="49" charset="-122"/>
              </a:rPr>
              <a:t>意外接触含有</a:t>
            </a:r>
            <a:r>
              <a:rPr lang="en-US" altLang="zh-CN" sz="2400" dirty="0">
                <a:latin typeface="幼圆" panose="02010509060101010101" pitchFamily="49" charset="-122"/>
                <a:ea typeface="幼圆" panose="02010509060101010101" pitchFamily="49" charset="-122"/>
              </a:rPr>
              <a:t>HBV</a:t>
            </a:r>
            <a:r>
              <a:rPr lang="zh-CN" altLang="en-US" sz="2400" dirty="0">
                <a:latin typeface="幼圆" panose="02010509060101010101" pitchFamily="49" charset="-122"/>
                <a:ea typeface="幼圆" panose="02010509060101010101" pitchFamily="49" charset="-122"/>
              </a:rPr>
              <a:t>的血清、乙肝病人的体液或在实验室工作意外接触含</a:t>
            </a:r>
            <a:r>
              <a:rPr lang="en-US" altLang="zh-CN" sz="2400" dirty="0">
                <a:latin typeface="幼圆" panose="02010509060101010101" pitchFamily="49" charset="-122"/>
                <a:ea typeface="幼圆" panose="02010509060101010101" pitchFamily="49" charset="-122"/>
              </a:rPr>
              <a:t>HBV</a:t>
            </a:r>
            <a:r>
              <a:rPr lang="zh-CN" altLang="en-US" sz="2400" dirty="0">
                <a:latin typeface="幼圆" panose="02010509060101010101" pitchFamily="49" charset="-122"/>
                <a:ea typeface="幼圆" panose="02010509060101010101" pitchFamily="49" charset="-122"/>
              </a:rPr>
              <a:t>物品时，应紧急肌肉注射</a:t>
            </a:r>
            <a:r>
              <a:rPr lang="en-US" altLang="zh-CN" sz="2400" dirty="0">
                <a:latin typeface="幼圆" panose="02010509060101010101" pitchFamily="49" charset="-122"/>
                <a:ea typeface="幼圆" panose="02010509060101010101" pitchFamily="49" charset="-122"/>
              </a:rPr>
              <a:t>HBIG1-2ml</a:t>
            </a:r>
            <a:r>
              <a:rPr lang="zh-CN" altLang="en-US" sz="2400" dirty="0">
                <a:latin typeface="幼圆" panose="02010509060101010101" pitchFamily="49" charset="-122"/>
                <a:ea typeface="幼圆" panose="02010509060101010101" pitchFamily="49" charset="-122"/>
              </a:rPr>
              <a:t>，其预防效果可达</a:t>
            </a:r>
            <a:r>
              <a:rPr lang="en-US" altLang="zh-CN" sz="2400" dirty="0">
                <a:latin typeface="幼圆" panose="02010509060101010101" pitchFamily="49" charset="-122"/>
                <a:ea typeface="幼圆" panose="02010509060101010101" pitchFamily="49" charset="-122"/>
              </a:rPr>
              <a:t>80%</a:t>
            </a:r>
            <a:r>
              <a:rPr lang="zh-CN" altLang="en-US" sz="2400" dirty="0">
                <a:latin typeface="幼圆" panose="02010509060101010101" pitchFamily="49" charset="-122"/>
                <a:ea typeface="幼圆" panose="02010509060101010101" pitchFamily="49" charset="-122"/>
              </a:rPr>
              <a:t>左右。</a:t>
            </a:r>
            <a:endParaRPr lang="zh-CN" altLang="en-US" sz="2400" dirty="0">
              <a:latin typeface="幼圆" panose="02010509060101010101" pitchFamily="49" charset="-122"/>
              <a:ea typeface="幼圆" panose="02010509060101010101" pitchFamily="49" charset="-122"/>
            </a:endParaRPr>
          </a:p>
          <a:p>
            <a:pPr algn="just">
              <a:lnSpc>
                <a:spcPct val="130000"/>
              </a:lnSpc>
              <a:buClr>
                <a:srgbClr val="FF0000"/>
              </a:buClr>
              <a:buFont typeface="Wingdings" panose="05000000000000000000" charset="0"/>
              <a:buChar char="u"/>
            </a:pPr>
            <a:r>
              <a:rPr lang="zh-CN" altLang="en-US" sz="2400" dirty="0">
                <a:latin typeface="幼圆" panose="02010509060101010101" pitchFamily="49" charset="-122"/>
                <a:ea typeface="幼圆" panose="02010509060101010101" pitchFamily="49" charset="-122"/>
              </a:rPr>
              <a:t>HBIG不能进入肝细胞，只能在乙肝病毒侵入肝细胞之前与病毒中和而发挥作用。</a:t>
            </a:r>
            <a:endParaRPr lang="zh-CN" altLang="en-US" sz="2400" dirty="0">
              <a:latin typeface="幼圆" panose="02010509060101010101" pitchFamily="49" charset="-122"/>
              <a:ea typeface="幼圆" panose="02010509060101010101" pitchFamily="49" charset="-122"/>
            </a:endParaRPr>
          </a:p>
        </p:txBody>
      </p:sp>
      <p:sp>
        <p:nvSpPr>
          <p:cNvPr id="55297" name="标题 36865"/>
          <p:cNvSpPr>
            <a:spLocks noGrp="1"/>
          </p:cNvSpPr>
          <p:nvPr/>
        </p:nvSpPr>
        <p:spPr>
          <a:xfrm>
            <a:off x="2099733" y="357717"/>
            <a:ext cx="7721600" cy="1058333"/>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4800" b="1" dirty="0">
                <a:solidFill>
                  <a:srgbClr val="0070C0"/>
                </a:solidFill>
                <a:latin typeface="微软雅黑" panose="020B0503020204020204" charset="-122"/>
                <a:ea typeface="微软雅黑" panose="020B0503020204020204" charset="-122"/>
                <a:cs typeface="微软雅黑" panose="020B0503020204020204" charset="-122"/>
              </a:rPr>
              <a:t>乙肝被动免疫—HBIG </a:t>
            </a:r>
            <a:endParaRPr lang="zh-CN" altLang="en-US" sz="4800" b="1" dirty="0">
              <a:solidFill>
                <a:srgbClr val="0070C0"/>
              </a:solidFill>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文本框 4"/>
          <p:cNvSpPr txBox="1"/>
          <p:nvPr/>
        </p:nvSpPr>
        <p:spPr>
          <a:xfrm>
            <a:off x="1331384" y="438151"/>
            <a:ext cx="9893300" cy="829945"/>
          </a:xfrm>
          <a:prstGeom prst="rect">
            <a:avLst/>
          </a:prstGeom>
          <a:noFill/>
          <a:ln w="9525">
            <a:noFill/>
          </a:ln>
        </p:spPr>
        <p:txBody>
          <a:bodyPr wrap="square" anchor="t">
            <a:spAutoFit/>
          </a:bodyPr>
          <a:p>
            <a:pPr algn="ctr"/>
            <a:r>
              <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宋体" panose="02010600030101010101" pitchFamily="2" charset="-122"/>
              </a:rPr>
              <a:t>免疫应答</a:t>
            </a:r>
            <a:endPar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宋体" panose="02010600030101010101" pitchFamily="2" charset="-122"/>
            </a:endParaRPr>
          </a:p>
        </p:txBody>
      </p:sp>
      <p:sp>
        <p:nvSpPr>
          <p:cNvPr id="56323" name="内容占位符 10"/>
          <p:cNvSpPr>
            <a:spLocks noGrp="1"/>
          </p:cNvSpPr>
          <p:nvPr/>
        </p:nvSpPr>
        <p:spPr>
          <a:xfrm>
            <a:off x="480060" y="1572260"/>
            <a:ext cx="10977033" cy="4312073"/>
          </a:xfrm>
          <a:prstGeom prst="rect">
            <a:avLst/>
          </a:prstGeom>
          <a:noFill/>
          <a:ln w="9525">
            <a:noFill/>
          </a:ln>
        </p:spPr>
        <p:txBody>
          <a:bodyPr lIns="121920" tIns="60960" rIns="121920" bIns="60960" anchor="t"/>
          <a:p>
            <a:pPr marL="228600" indent="-228600">
              <a:lnSpc>
                <a:spcPct val="90000"/>
              </a:lnSpc>
              <a:buFont typeface="Arial" panose="020B0604020202020204" pitchFamily="34" charset="0"/>
              <a:buChar char="•"/>
            </a:pPr>
            <a:r>
              <a:rPr lang="zh-CN" altLang="en-US" sz="2665" dirty="0">
                <a:latin typeface="宋体" panose="02010600030101010101" pitchFamily="2" charset="-122"/>
                <a:ea typeface="黑体" panose="02010609060101010101" pitchFamily="2" charset="-122"/>
                <a:sym typeface="宋体" panose="02010600030101010101" pitchFamily="2" charset="-122"/>
              </a:rPr>
              <a:t>无反应组</a:t>
            </a:r>
            <a:endParaRPr lang="zh-CN" altLang="en-US" sz="2665" dirty="0">
              <a:latin typeface="宋体" panose="02010600030101010101" pitchFamily="2" charset="-122"/>
              <a:ea typeface="黑体" panose="02010609060101010101" pitchFamily="2" charset="-122"/>
            </a:endParaRPr>
          </a:p>
          <a:p>
            <a:pPr marL="685800" lvl="1" indent="-228600">
              <a:lnSpc>
                <a:spcPct val="90000"/>
              </a:lnSpc>
              <a:buFont typeface="Arial" panose="020B0604020202020204" pitchFamily="34" charset="0"/>
              <a:buChar char="•"/>
            </a:pPr>
            <a:r>
              <a:rPr lang="zh-CN" altLang="en-US" sz="2665" dirty="0">
                <a:solidFill>
                  <a:srgbClr val="FF0000"/>
                </a:solidFill>
                <a:latin typeface="宋体" panose="02010600030101010101" pitchFamily="2" charset="-122"/>
                <a:ea typeface="黑体" panose="02010609060101010101" pitchFamily="2" charset="-122"/>
                <a:sym typeface="宋体" panose="02010600030101010101" pitchFamily="2" charset="-122"/>
              </a:rPr>
              <a:t>约占注射人数的</a:t>
            </a:r>
            <a:r>
              <a:rPr lang="zh-CN" altLang="en-US" sz="2665" dirty="0">
                <a:solidFill>
                  <a:srgbClr val="FF0000"/>
                </a:solidFill>
                <a:latin typeface="黑体" panose="02010609060101010101" pitchFamily="2" charset="-122"/>
                <a:ea typeface="黑体" panose="02010609060101010101" pitchFamily="2" charset="-122"/>
                <a:sym typeface="宋体" panose="02010600030101010101" pitchFamily="2" charset="-122"/>
              </a:rPr>
              <a:t>5</a:t>
            </a:r>
            <a:r>
              <a:rPr lang="zh-CN" altLang="en-US" sz="2665" dirty="0">
                <a:solidFill>
                  <a:srgbClr val="FF0000"/>
                </a:solidFill>
                <a:latin typeface="宋体" panose="02010600030101010101" pitchFamily="2" charset="-122"/>
                <a:ea typeface="黑体" panose="02010609060101010101" pitchFamily="2" charset="-122"/>
                <a:sym typeface="宋体" panose="02010600030101010101" pitchFamily="2" charset="-122"/>
              </a:rPr>
              <a:t>％。</a:t>
            </a:r>
            <a:endParaRPr lang="zh-CN" altLang="en-US" sz="2665" dirty="0">
              <a:solidFill>
                <a:srgbClr val="FF0000"/>
              </a:solidFill>
              <a:latin typeface="宋体" panose="02010600030101010101" pitchFamily="2" charset="-122"/>
              <a:ea typeface="黑体" panose="02010609060101010101" pitchFamily="2" charset="-122"/>
            </a:endParaRPr>
          </a:p>
          <a:p>
            <a:pPr marL="228600" indent="-228600">
              <a:lnSpc>
                <a:spcPct val="90000"/>
              </a:lnSpc>
              <a:buFont typeface="Arial" panose="020B0604020202020204" pitchFamily="34" charset="0"/>
              <a:buChar char="•"/>
            </a:pPr>
            <a:r>
              <a:rPr lang="zh-CN" altLang="en-US" sz="2665" dirty="0">
                <a:latin typeface="宋体" panose="02010600030101010101" pitchFamily="2" charset="-122"/>
                <a:ea typeface="黑体" panose="02010609060101010101" pitchFamily="2" charset="-122"/>
                <a:sym typeface="宋体" panose="02010600030101010101" pitchFamily="2" charset="-122"/>
              </a:rPr>
              <a:t>低反应组</a:t>
            </a:r>
            <a:endParaRPr lang="zh-CN" altLang="en-US" sz="2665" dirty="0">
              <a:latin typeface="宋体" panose="02010600030101010101" pitchFamily="2" charset="-122"/>
              <a:ea typeface="黑体" panose="02010609060101010101" pitchFamily="2" charset="-122"/>
            </a:endParaRPr>
          </a:p>
          <a:p>
            <a:pPr marL="685800" lvl="1" indent="-228600">
              <a:lnSpc>
                <a:spcPct val="90000"/>
              </a:lnSpc>
              <a:buFont typeface="Arial" panose="020B0604020202020204" pitchFamily="34" charset="0"/>
              <a:buChar char="•"/>
            </a:pPr>
            <a:r>
              <a:rPr lang="zh-CN" altLang="en-US" sz="2665" dirty="0">
                <a:solidFill>
                  <a:srgbClr val="FF0000"/>
                </a:solidFill>
                <a:latin typeface="宋体" panose="02010600030101010101" pitchFamily="2" charset="-122"/>
                <a:ea typeface="黑体" panose="02010609060101010101" pitchFamily="2" charset="-122"/>
                <a:sym typeface="宋体" panose="02010600030101010101" pitchFamily="2" charset="-122"/>
              </a:rPr>
              <a:t>注射疫苗后产生血清抗体的滴度小于10国际单位／毫升者，约占注射人数的10％。</a:t>
            </a:r>
            <a:endParaRPr lang="zh-CN" altLang="en-US" sz="2665" dirty="0">
              <a:solidFill>
                <a:srgbClr val="FF0000"/>
              </a:solidFill>
              <a:latin typeface="宋体" panose="02010600030101010101" pitchFamily="2" charset="-122"/>
              <a:ea typeface="黑体" panose="02010609060101010101" pitchFamily="2" charset="-122"/>
            </a:endParaRPr>
          </a:p>
          <a:p>
            <a:pPr marL="228600" indent="-228600">
              <a:lnSpc>
                <a:spcPct val="90000"/>
              </a:lnSpc>
              <a:buFont typeface="Arial" panose="020B0604020202020204" pitchFamily="34" charset="0"/>
              <a:buChar char="•"/>
            </a:pPr>
            <a:r>
              <a:rPr lang="zh-CN" altLang="en-US" sz="2665" dirty="0">
                <a:latin typeface="宋体" panose="02010600030101010101" pitchFamily="2" charset="-122"/>
                <a:ea typeface="黑体" panose="02010609060101010101" pitchFamily="2" charset="-122"/>
                <a:sym typeface="宋体" panose="02010600030101010101" pitchFamily="2" charset="-122"/>
              </a:rPr>
              <a:t>中反应组</a:t>
            </a:r>
            <a:endParaRPr lang="zh-CN" altLang="en-US" sz="2665" dirty="0">
              <a:latin typeface="宋体" panose="02010600030101010101" pitchFamily="2" charset="-122"/>
              <a:ea typeface="黑体" panose="02010609060101010101" pitchFamily="2" charset="-122"/>
            </a:endParaRPr>
          </a:p>
          <a:p>
            <a:pPr marL="685800" lvl="1" indent="-228600">
              <a:lnSpc>
                <a:spcPct val="90000"/>
              </a:lnSpc>
              <a:buFont typeface="Arial" panose="020B0604020202020204" pitchFamily="34" charset="0"/>
              <a:buChar char="•"/>
            </a:pPr>
            <a:r>
              <a:rPr lang="zh-CN" altLang="en-US" sz="2665" dirty="0">
                <a:solidFill>
                  <a:srgbClr val="FF0000"/>
                </a:solidFill>
                <a:latin typeface="宋体" panose="02010600030101010101" pitchFamily="2" charset="-122"/>
                <a:ea typeface="黑体" panose="02010609060101010101" pitchFamily="2" charset="-122"/>
                <a:sym typeface="宋体" panose="02010600030101010101" pitchFamily="2" charset="-122"/>
              </a:rPr>
              <a:t>注射疫苗后产生血清抗体的滴度为10～100国际单位／毫升者，约占注射人数的65％。</a:t>
            </a:r>
            <a:endParaRPr lang="zh-CN" altLang="en-US" sz="2665" dirty="0">
              <a:solidFill>
                <a:srgbClr val="FF0000"/>
              </a:solidFill>
              <a:latin typeface="宋体" panose="02010600030101010101" pitchFamily="2" charset="-122"/>
              <a:ea typeface="黑体" panose="02010609060101010101" pitchFamily="2" charset="-122"/>
            </a:endParaRPr>
          </a:p>
          <a:p>
            <a:pPr marL="228600" indent="-228600">
              <a:lnSpc>
                <a:spcPct val="90000"/>
              </a:lnSpc>
              <a:buFont typeface="Arial" panose="020B0604020202020204" pitchFamily="34" charset="0"/>
              <a:buChar char="•"/>
            </a:pPr>
            <a:r>
              <a:rPr lang="zh-CN" altLang="en-US" sz="2665" dirty="0">
                <a:latin typeface="宋体" panose="02010600030101010101" pitchFamily="2" charset="-122"/>
                <a:ea typeface="黑体" panose="02010609060101010101" pitchFamily="2" charset="-122"/>
                <a:sym typeface="宋体" panose="02010600030101010101" pitchFamily="2" charset="-122"/>
              </a:rPr>
              <a:t>高反应组</a:t>
            </a:r>
            <a:endParaRPr lang="zh-CN" altLang="en-US" sz="2665" dirty="0">
              <a:latin typeface="宋体" panose="02010600030101010101" pitchFamily="2" charset="-122"/>
              <a:ea typeface="黑体" panose="02010609060101010101" pitchFamily="2" charset="-122"/>
            </a:endParaRPr>
          </a:p>
          <a:p>
            <a:pPr marL="685800" lvl="1" indent="-228600">
              <a:lnSpc>
                <a:spcPct val="90000"/>
              </a:lnSpc>
              <a:buFont typeface="Arial" panose="020B0604020202020204" pitchFamily="34" charset="0"/>
              <a:buChar char="•"/>
            </a:pPr>
            <a:r>
              <a:rPr lang="zh-CN" altLang="en-US" sz="2665" dirty="0">
                <a:solidFill>
                  <a:srgbClr val="FF0000"/>
                </a:solidFill>
                <a:latin typeface="宋体" panose="02010600030101010101" pitchFamily="2" charset="-122"/>
                <a:ea typeface="黑体" panose="02010609060101010101" pitchFamily="2" charset="-122"/>
                <a:sym typeface="宋体" panose="02010600030101010101" pitchFamily="2" charset="-122"/>
              </a:rPr>
              <a:t>血清抗体滴度大于100国际单位／毫升者约占注射人数的20％。</a:t>
            </a:r>
            <a:endParaRPr lang="zh-CN" altLang="en-US" sz="2665" dirty="0">
              <a:solidFill>
                <a:srgbClr val="FF0000"/>
              </a:solidFill>
              <a:latin typeface="宋体" panose="02010600030101010101" pitchFamily="2" charset="-122"/>
              <a:ea typeface="黑体" panose="02010609060101010101" pitchFamily="2" charset="-122"/>
            </a:endParaRPr>
          </a:p>
          <a:p>
            <a:pPr marL="228600" indent="-228600">
              <a:lnSpc>
                <a:spcPct val="90000"/>
              </a:lnSpc>
              <a:buFont typeface="Arial" panose="020B0604020202020204" pitchFamily="34" charset="0"/>
              <a:buChar char="•"/>
            </a:pPr>
            <a:r>
              <a:rPr lang="zh-CN" altLang="en-US" sz="2665" dirty="0">
                <a:latin typeface="黑体" panose="02010609060101010101" pitchFamily="2" charset="-122"/>
                <a:ea typeface="黑体" panose="02010609060101010101" pitchFamily="2" charset="-122"/>
                <a:sym typeface="宋体" panose="02010600030101010101" pitchFamily="2" charset="-122"/>
              </a:rPr>
              <a:t>无反应组和低反应组的人仍有可能在注射疫苗后得乙肝。</a:t>
            </a:r>
            <a:endParaRPr lang="en-US" altLang="zh-CN" sz="2665" dirty="0">
              <a:latin typeface="黑体" panose="02010609060101010101" pitchFamily="2" charset="-122"/>
              <a:ea typeface="黑体" panose="02010609060101010101" pitchFamily="2" charset="-122"/>
              <a:sym typeface="宋体" panose="02010600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57345"/>
          <p:cNvSpPr>
            <a:spLocks noGrp="1"/>
          </p:cNvSpPr>
          <p:nvPr/>
        </p:nvSpPr>
        <p:spPr>
          <a:xfrm>
            <a:off x="406400" y="579120"/>
            <a:ext cx="11501967" cy="529167"/>
          </a:xfrm>
          <a:prstGeom prst="rect">
            <a:avLst/>
          </a:prstGeom>
          <a:noFill/>
          <a:ln w="9525">
            <a:noFill/>
          </a:ln>
        </p:spPr>
        <p:txBody>
          <a:bodyPr anchor="ctr">
            <a:scene3d>
              <a:camera prst="orthographicFront"/>
              <a:lightRig rig="threePt" dir="t"/>
            </a:scene3d>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无应答和低应答原因</a:t>
            </a:r>
            <a:endParaRPr lang="zh-CN" altLang="en-US" sz="4800" b="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endParaRPr>
          </a:p>
        </p:txBody>
      </p:sp>
      <p:sp>
        <p:nvSpPr>
          <p:cNvPr id="57346" name="文本占位符 57346"/>
          <p:cNvSpPr>
            <a:spLocks noGrp="1"/>
          </p:cNvSpPr>
          <p:nvPr/>
        </p:nvSpPr>
        <p:spPr>
          <a:xfrm>
            <a:off x="406400" y="1747520"/>
            <a:ext cx="11087100" cy="3677073"/>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buClr>
                <a:srgbClr val="FF0000"/>
              </a:buClr>
              <a:buFont typeface="Wingdings" panose="05000000000000000000" charset="0"/>
              <a:buChar char="u"/>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疫苗因素：抗原含量、灭活方法、佐剂质量</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a:p>
            <a:pPr>
              <a:buClr>
                <a:srgbClr val="FF0000"/>
              </a:buClr>
              <a:buFont typeface="Wingdings" panose="05000000000000000000" charset="0"/>
              <a:buChar char="u"/>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机体因素：年龄、体重、自身免疫状况</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a:p>
            <a:pPr lvl="1">
              <a:buClr>
                <a:srgbClr val="FF0000"/>
              </a:buClr>
              <a:buFont typeface="Wingdings" panose="05000000000000000000" charset="0"/>
              <a:buChar char="Ø"/>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自身免疫状况：免疫缺陷（与人白细胞抗原</a:t>
            </a:r>
            <a:r>
              <a:rPr lang="en-US" altLang="zh-CN" sz="2665">
                <a:latin typeface="微软雅黑" panose="020B0503020204020204" charset="-122"/>
                <a:ea typeface="微软雅黑" panose="020B0503020204020204" charset="-122"/>
                <a:cs typeface="微软雅黑" panose="020B0503020204020204" charset="-122"/>
                <a:sym typeface="Symbol" panose="05050102010706020507" pitchFamily="2" charset="2"/>
              </a:rPr>
              <a:t>HLA</a:t>
            </a: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有关）</a:t>
            </a:r>
            <a:r>
              <a:rPr lang="en-US" altLang="zh-CN" sz="2665">
                <a:latin typeface="微软雅黑" panose="020B0503020204020204" charset="-122"/>
                <a:ea typeface="微软雅黑" panose="020B0503020204020204" charset="-122"/>
                <a:cs typeface="微软雅黑" panose="020B0503020204020204" charset="-122"/>
                <a:sym typeface="Symbol" panose="05050102010706020507" pitchFamily="2" charset="2"/>
              </a:rPr>
              <a:t>/</a:t>
            </a: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使用免疫抑制剂，肾透析患者，</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a:p>
            <a:pPr>
              <a:buClr>
                <a:srgbClr val="FF0000"/>
              </a:buClr>
              <a:buFont typeface="Wingdings" panose="05000000000000000000" charset="0"/>
              <a:buChar char="u"/>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接种因素：接种部位、程序</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a:p>
            <a:pPr lvl="1">
              <a:buClr>
                <a:srgbClr val="FF0000"/>
              </a:buClr>
              <a:buFont typeface="Wingdings" panose="05000000000000000000" charset="0"/>
              <a:buChar char="Ø"/>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臀部接种应答率低</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a:p>
            <a:pPr>
              <a:buClr>
                <a:srgbClr val="FF0000"/>
              </a:buClr>
              <a:buFont typeface="Wingdings" panose="05000000000000000000" charset="0"/>
              <a:buChar char="u"/>
            </a:pPr>
            <a:r>
              <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rPr>
              <a:t>其它因素：生命早期感染、不良嗜好</a:t>
            </a:r>
            <a:endParaRPr lang="zh-CN" altLang="en-US" sz="2665">
              <a:latin typeface="微软雅黑" panose="020B0503020204020204" charset="-122"/>
              <a:ea typeface="微软雅黑" panose="020B0503020204020204" charset="-122"/>
              <a:cs typeface="微软雅黑" panose="020B0503020204020204" charset="-122"/>
              <a:sym typeface="Symbol" panose="05050102010706020507" pitchFamily="2" charset="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标题 59393"/>
          <p:cNvSpPr>
            <a:spLocks noGrp="1"/>
          </p:cNvSpPr>
          <p:nvPr/>
        </p:nvSpPr>
        <p:spPr>
          <a:xfrm>
            <a:off x="711200" y="264160"/>
            <a:ext cx="10972800" cy="69088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fontAlgn="base"/>
            <a:r>
              <a:rPr lang="zh-CN" altLang="en-US" sz="4800" b="1" strike="noStrike" noProof="1" dirty="0">
                <a:solidFill>
                  <a:srgbClr val="0070C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乙肝疫苗免疫成功者</a:t>
            </a:r>
            <a:r>
              <a:rPr lang="zh-CN" altLang="en-US" sz="4800" b="1" strike="noStrike" noProof="1" dirty="0">
                <a:solidFill>
                  <a:srgbClr val="0070C0"/>
                </a:solidFill>
                <a:latin typeface="幼圆" panose="02010509060101010101" pitchFamily="49" charset="-122"/>
                <a:ea typeface="幼圆" panose="02010509060101010101" pitchFamily="49" charset="-122"/>
              </a:rPr>
              <a:t>：</a:t>
            </a:r>
            <a:r>
              <a:rPr lang="zh-CN" altLang="en-US" sz="3735" b="1" strike="noStrike" noProof="1" dirty="0">
                <a:solidFill>
                  <a:srgbClr val="0070C0"/>
                </a:solidFill>
                <a:latin typeface="幼圆" panose="02010509060101010101" pitchFamily="49" charset="-122"/>
                <a:ea typeface="幼圆" panose="02010509060101010101" pitchFamily="49" charset="-122"/>
              </a:rPr>
              <a:t>不需要进行加强免疫</a:t>
            </a:r>
            <a:endParaRPr lang="zh-CN" altLang="en-US" sz="3735" b="1" strike="noStrike" noProof="1" dirty="0">
              <a:solidFill>
                <a:srgbClr val="0070C0"/>
              </a:solidFill>
              <a:effectLst>
                <a:outerShdw blurRad="38100" dist="38100" dir="2700000">
                  <a:srgbClr val="FFFFFF"/>
                </a:outerShdw>
              </a:effectLst>
              <a:latin typeface="幼圆" panose="02010509060101010101" pitchFamily="49" charset="-122"/>
              <a:ea typeface="幼圆" panose="02010509060101010101" pitchFamily="49" charset="-122"/>
            </a:endParaRPr>
          </a:p>
        </p:txBody>
      </p:sp>
      <p:sp>
        <p:nvSpPr>
          <p:cNvPr id="59395" name="文本占位符 59394"/>
          <p:cNvSpPr>
            <a:spLocks noGrp="1"/>
          </p:cNvSpPr>
          <p:nvPr/>
        </p:nvSpPr>
        <p:spPr>
          <a:xfrm>
            <a:off x="914400" y="1310640"/>
            <a:ext cx="10769600" cy="3810847"/>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fontAlgn="base">
              <a:lnSpc>
                <a:spcPct val="100000"/>
              </a:lnSpc>
              <a:buClr>
                <a:srgbClr val="FF0B2B"/>
              </a:buClr>
              <a:buFont typeface="Wingdings" panose="05000000000000000000" charset="0"/>
              <a:buChar char="u"/>
            </a:pPr>
            <a:r>
              <a:rPr lang="en-US" altLang="zh-CN" sz="2665" b="1" strike="noStrike" noProof="1" dirty="0">
                <a:solidFill>
                  <a:srgbClr val="4100F7"/>
                </a:solidFill>
                <a:effectLst>
                  <a:outerShdw blurRad="38100" dist="38100" dir="2700000">
                    <a:srgbClr val="000000"/>
                  </a:outerShdw>
                </a:effectLst>
                <a:latin typeface="楷体_GB2312" pitchFamily="49" charset="-122"/>
                <a:ea typeface="楷体_GB2312" pitchFamily="49" charset="-122"/>
              </a:rPr>
              <a:t>1.</a:t>
            </a:r>
            <a:r>
              <a:rPr lang="zh-CN" altLang="en-US" sz="2665" b="1" strike="noStrike" noProof="1" dirty="0">
                <a:solidFill>
                  <a:srgbClr val="4100F7"/>
                </a:solidFill>
                <a:effectLst>
                  <a:outerShdw blurRad="38100" dist="38100" dir="2700000">
                    <a:srgbClr val="000000"/>
                  </a:outerShdw>
                </a:effectLst>
                <a:latin typeface="楷体_GB2312" pitchFamily="49" charset="-122"/>
                <a:ea typeface="楷体_GB2312" pitchFamily="49" charset="-122"/>
              </a:rPr>
              <a:t>初免成功后，免疫持久性较好</a:t>
            </a:r>
            <a:endParaRPr lang="zh-CN" altLang="en-US" sz="2665" b="1" strike="noStrike" noProof="1" dirty="0">
              <a:solidFill>
                <a:srgbClr val="4100F7"/>
              </a:solidFill>
              <a:effectLst>
                <a:outerShdw blurRad="38100" dist="38100" dir="2700000">
                  <a:srgbClr val="000000"/>
                </a:outerShdw>
              </a:effectLst>
              <a:latin typeface="楷体_GB2312" pitchFamily="49" charset="-122"/>
              <a:ea typeface="楷体_GB2312" pitchFamily="49" charset="-122"/>
            </a:endParaRPr>
          </a:p>
          <a:p>
            <a:pPr lvl="1" fontAlgn="base">
              <a:lnSpc>
                <a:spcPct val="100000"/>
              </a:lnSpc>
              <a:buFont typeface="Arial" panose="020B0604020202020204" pitchFamily="34" charset="0"/>
              <a:buChar char="•"/>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全程免疫三剂后</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1</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3</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个月，测抗体滴度≥</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10mIU</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a:t>
            </a:r>
            <a:r>
              <a:rPr lang="en-US" altLang="zh-CN"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ml</a:t>
            </a: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，即对感染有立即和长期防御作用。</a:t>
            </a:r>
            <a:endPar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fontAlgn="base">
              <a:lnSpc>
                <a:spcPct val="100000"/>
              </a:lnSpc>
              <a:buClr>
                <a:srgbClr val="FF0000"/>
              </a:buClr>
              <a:buFont typeface="Wingdings" panose="05000000000000000000" charset="0"/>
              <a:buChar char="u"/>
            </a:pPr>
            <a:r>
              <a:rPr lang="zh-CN" altLang="en-US" sz="266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2.接触野毒后可产生免疫回忆</a:t>
            </a:r>
            <a:endParaRPr lang="zh-CN" altLang="en-US" sz="266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lvl="1" fontAlgn="base">
              <a:lnSpc>
                <a:spcPct val="100000"/>
              </a:lnSpc>
              <a:buFont typeface="Arial" panose="020B0604020202020204" pitchFamily="34" charset="0"/>
              <a:buChar char="•"/>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体液免疫回忆：记忆性B淋巴细胞受到HBV攻击，快速增殖、分化并产生特异性抗体。</a:t>
            </a:r>
            <a:endPar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lvl="2" fontAlgn="base">
              <a:lnSpc>
                <a:spcPct val="100000"/>
              </a:lnSpc>
            </a:pPr>
            <a:r>
              <a:rPr lang="zh-CN" altLang="en-US" sz="213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血清学检测表明大部分人曾接触HBV，如出现抗-HBs增高或抗-HBc阳转，却不出现HBsAg。表明机体在接触HBV野毒后产生免疫回忆反应。</a:t>
            </a:r>
            <a:endParaRPr lang="zh-CN" altLang="en-US" sz="213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lvl="1" fontAlgn="base">
              <a:lnSpc>
                <a:spcPct val="100000"/>
              </a:lnSpc>
              <a:buFont typeface="Arial" panose="020B0604020202020204" pitchFamily="34" charset="0"/>
              <a:buChar char="•"/>
            </a:pPr>
            <a:r>
              <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特异细胞免疫记忆</a:t>
            </a:r>
            <a:endParaRPr lang="zh-CN" altLang="en-US" sz="2400"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a:p>
            <a:pPr lvl="2" fontAlgn="base">
              <a:lnSpc>
                <a:spcPct val="100000"/>
              </a:lnSpc>
            </a:pPr>
            <a:r>
              <a:rPr lang="zh-CN" altLang="en-US" sz="213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rPr>
              <a:t>观察外周血淋巴细胞（PBMC）特异细胞免疫增殖反应强度，免疫接种者明显高于未免疫的对照组。</a:t>
            </a:r>
            <a:endParaRPr lang="zh-CN" altLang="en-US" sz="2135" b="1" strike="noStrike" noProof="1" dirty="0">
              <a:solidFill>
                <a:srgbClr val="000000"/>
              </a:solidFill>
              <a:effectLst>
                <a:outerShdw blurRad="38100" dist="38100" dir="2700000">
                  <a:srgbClr val="FFFFFF"/>
                </a:outerShdw>
              </a:effectLst>
              <a:latin typeface="楷体_GB2312" pitchFamily="49" charset="-122"/>
              <a:ea typeface="楷体_GB2312"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内容占位符 7" descr="《贵州省乙肝表面抗体监测及疫苗补种指导意见》的通知--图片"/>
          <p:cNvPicPr>
            <a:picLocks noChangeAspect="1"/>
          </p:cNvPicPr>
          <p:nvPr>
            <p:ph sz="half" idx="1"/>
            <p:custDataLst>
              <p:tags r:id="rId1"/>
            </p:custDataLst>
          </p:nvPr>
        </p:nvPicPr>
        <p:blipFill>
          <a:blip r:embed="rId2"/>
          <a:stretch>
            <a:fillRect/>
          </a:stretch>
        </p:blipFill>
        <p:spPr>
          <a:xfrm>
            <a:off x="619125" y="676275"/>
            <a:ext cx="4862195" cy="5867400"/>
          </a:xfrm>
          <a:prstGeom prst="rect">
            <a:avLst/>
          </a:prstGeom>
        </p:spPr>
      </p:pic>
      <p:pic>
        <p:nvPicPr>
          <p:cNvPr id="2" name="内容占位符 3"/>
          <p:cNvPicPr>
            <a:picLocks noChangeAspect="1"/>
          </p:cNvPicPr>
          <p:nvPr/>
        </p:nvPicPr>
        <p:blipFill>
          <a:blip r:embed="rId3"/>
          <a:stretch>
            <a:fillRect/>
          </a:stretch>
        </p:blipFill>
        <p:spPr>
          <a:xfrm>
            <a:off x="5636895" y="736600"/>
            <a:ext cx="5704840" cy="555307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advClick="0">
        <p:pull dir="rd"/>
      </p:transition>
    </mc:Choice>
    <mc:Fallback>
      <p:transition advClick="0">
        <p:pull dir="r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内容占位符 6"/>
          <p:cNvSpPr>
            <a:spLocks noGrp="1"/>
          </p:cNvSpPr>
          <p:nvPr>
            <p:ph sz="half" idx="2"/>
          </p:nvPr>
        </p:nvSpPr>
        <p:spPr>
          <a:xfrm>
            <a:off x="1154430" y="555625"/>
            <a:ext cx="10768965" cy="5595620"/>
          </a:xfrm>
        </p:spPr>
        <p:txBody>
          <a:bodyPr anchor="t" anchorCtr="0">
            <a:normAutofit lnSpcReduction="10000"/>
          </a:bodyPr>
          <a:p>
            <a:pPr marL="0" indent="0">
              <a:lnSpc>
                <a:spcPct val="100000"/>
              </a:lnSpc>
              <a:buNone/>
            </a:pPr>
            <a:r>
              <a:rPr lang="zh-CN" altLang="en-US" sz="1865" i="0"/>
              <a:t>一、提高人群乙肝抗体水平，减少乙肝人群。</a:t>
            </a:r>
            <a:r>
              <a:rPr lang="zh-CN" altLang="en-US" sz="1865" i="0">
                <a:solidFill>
                  <a:schemeClr val="tx1"/>
                </a:solidFill>
              </a:rPr>
              <a:t>建议对幼儿园、中小学新生和</a:t>
            </a:r>
            <a:r>
              <a:rPr lang="zh-CN" altLang="en-US" sz="1865" i="0">
                <a:solidFill>
                  <a:srgbClr val="FF0000"/>
                </a:solidFill>
              </a:rPr>
              <a:t>成人高危人群</a:t>
            </a:r>
            <a:r>
              <a:rPr lang="zh-CN" altLang="en-US" sz="1865" i="0">
                <a:solidFill>
                  <a:schemeClr val="tx1"/>
                </a:solidFill>
              </a:rPr>
              <a:t>进行抗-HBs 监测，如抗-HBs&lt;10mlU/ml，可给予加强免疫。</a:t>
            </a:r>
            <a:endParaRPr lang="zh-CN" altLang="en-US" sz="1865" i="0">
              <a:solidFill>
                <a:srgbClr val="FF0000"/>
              </a:solidFill>
            </a:endParaRPr>
          </a:p>
          <a:p>
            <a:pPr marL="0" indent="0">
              <a:lnSpc>
                <a:spcPct val="100000"/>
              </a:lnSpc>
              <a:buNone/>
            </a:pPr>
            <a:r>
              <a:rPr lang="zh-CN" altLang="en-US" sz="1865" i="0"/>
              <a:t>（二）补种建议</a:t>
            </a:r>
            <a:endParaRPr lang="zh-CN" altLang="en-US" sz="1865" i="0"/>
          </a:p>
          <a:p>
            <a:pPr marL="0" indent="0">
              <a:lnSpc>
                <a:spcPct val="100000"/>
              </a:lnSpc>
              <a:buNone/>
            </a:pPr>
            <a:r>
              <a:rPr lang="zh-CN" altLang="en-US" sz="1860">
                <a:sym typeface="+mn-ea"/>
              </a:rPr>
              <a:t>（1）对检测抗-HBs结果呈阳性者</a:t>
            </a:r>
            <a:r>
              <a:rPr lang="zh-CN" altLang="en-US" sz="1860">
                <a:sym typeface="+mn-ea"/>
              </a:rPr>
              <a:t>（抗-HBs</a:t>
            </a:r>
            <a:r>
              <a:rPr lang="en-US" altLang="zh-CN" sz="1860">
                <a:sym typeface="+mn-ea"/>
              </a:rPr>
              <a:t>&gt;</a:t>
            </a:r>
            <a:r>
              <a:rPr lang="zh-CN" altLang="en-US" sz="1860">
                <a:sym typeface="+mn-ea"/>
              </a:rPr>
              <a:t>10mIU/ml）</a:t>
            </a:r>
            <a:r>
              <a:rPr lang="zh-CN" altLang="en-US" sz="1860">
                <a:sym typeface="+mn-ea"/>
              </a:rPr>
              <a:t>,不再补种乙肝疫苗；</a:t>
            </a:r>
            <a:endParaRPr lang="zh-CN" altLang="en-US" sz="1860"/>
          </a:p>
          <a:p>
            <a:pPr marL="0" indent="0">
              <a:lnSpc>
                <a:spcPct val="100000"/>
              </a:lnSpc>
              <a:buNone/>
            </a:pPr>
            <a:r>
              <a:rPr lang="zh-CN" altLang="en-US" sz="1860">
                <a:sym typeface="+mn-ea"/>
              </a:rPr>
              <a:t>（2）对检测抗-HBs结果呈阴性者</a:t>
            </a:r>
            <a:r>
              <a:rPr lang="zh-CN" altLang="en-US" sz="1860">
                <a:sym typeface="+mn-ea"/>
              </a:rPr>
              <a:t>（抗-HBs＜10mIU/ml）,提供如下补种建议：</a:t>
            </a:r>
            <a:endParaRPr lang="zh-CN" altLang="en-US" sz="1860"/>
          </a:p>
          <a:p>
            <a:pPr marL="0" indent="0">
              <a:lnSpc>
                <a:spcPct val="100000"/>
              </a:lnSpc>
              <a:buNone/>
            </a:pPr>
            <a:r>
              <a:rPr lang="zh-CN" altLang="en-US" sz="1860">
                <a:sym typeface="+mn-ea"/>
              </a:rPr>
              <a:t>a、既往未接种过乙肝疫苗的和免疫史不详的，按0-1-6程序接种3剂次乙肝疫苗。</a:t>
            </a:r>
            <a:endParaRPr lang="zh-CN" altLang="en-US" sz="1860"/>
          </a:p>
          <a:p>
            <a:pPr marL="0" indent="0">
              <a:lnSpc>
                <a:spcPct val="100000"/>
              </a:lnSpc>
              <a:buNone/>
            </a:pPr>
            <a:r>
              <a:rPr lang="zh-CN" altLang="en-US" sz="1860">
                <a:sym typeface="+mn-ea"/>
              </a:rPr>
              <a:t>b、既往接种过乙肝疫苗后曾检测抗-HBs阳性者，在接种1剂乙肝疫苗1个月后检测抗-HBs，如抗-HBs明显升高，可不再接种后续剂次乙肝疫苗；如抗-HBs&lt;10mIU，继续完成后续剂次接种。也可以不进行抗体检测，直接按照0-1-6程序接种3剂次乙肝疫苗。</a:t>
            </a:r>
            <a:endParaRPr lang="zh-CN" altLang="en-US" sz="1860"/>
          </a:p>
          <a:p>
            <a:pPr marL="0" indent="0">
              <a:lnSpc>
                <a:spcPct val="100000"/>
              </a:lnSpc>
              <a:buNone/>
            </a:pPr>
            <a:r>
              <a:rPr lang="zh-CN" altLang="en-US" sz="1860">
                <a:sym typeface="+mn-ea"/>
              </a:rPr>
              <a:t>c、既往接种乙肝疫苗后曾检测抗-HBs阴性者或抗-HBs检测情况不详者，优先考虑</a:t>
            </a:r>
            <a:r>
              <a:rPr lang="zh-CN" altLang="en-US" sz="1860">
                <a:solidFill>
                  <a:srgbClr val="FF0000"/>
                </a:solidFill>
                <a:sym typeface="+mn-ea"/>
              </a:rPr>
              <a:t>增大接种剂量</a:t>
            </a:r>
            <a:r>
              <a:rPr lang="zh-CN" altLang="en-US" sz="1860">
                <a:sym typeface="+mn-ea"/>
              </a:rPr>
              <a:t>，接种与初次免疫</a:t>
            </a:r>
            <a:r>
              <a:rPr lang="zh-CN" altLang="en-US" sz="1860">
                <a:solidFill>
                  <a:srgbClr val="FF0000"/>
                </a:solidFill>
                <a:sym typeface="+mn-ea"/>
              </a:rPr>
              <a:t>不同厂家或不同生产工艺</a:t>
            </a:r>
            <a:r>
              <a:rPr lang="zh-CN" altLang="en-US" sz="1860">
                <a:sym typeface="+mn-ea"/>
              </a:rPr>
              <a:t>的乙肝疫苗。</a:t>
            </a:r>
            <a:endParaRPr lang="zh-CN" altLang="en-US" sz="1860"/>
          </a:p>
          <a:p>
            <a:pPr marL="0" indent="0">
              <a:lnSpc>
                <a:spcPct val="100000"/>
              </a:lnSpc>
              <a:buNone/>
            </a:pPr>
            <a:r>
              <a:rPr lang="zh-CN" altLang="en-US" sz="1865" i="0">
                <a:solidFill>
                  <a:schemeClr val="tx1"/>
                </a:solidFill>
              </a:rPr>
              <a:t>未检测抗-HBs 或检测抗-HBs＜10mIU/ml（或阴性）者，按 0-1-6 程序接种 3 剂 乙肝疫苗。</a:t>
            </a:r>
            <a:endParaRPr lang="zh-CN" altLang="en-US" sz="1865" i="0">
              <a:solidFill>
                <a:schemeClr val="tx1"/>
              </a:solidFill>
            </a:endParaRPr>
          </a:p>
          <a:p>
            <a:pPr marL="0" indent="0">
              <a:lnSpc>
                <a:spcPct val="100000"/>
              </a:lnSpc>
              <a:buNone/>
            </a:pPr>
            <a:r>
              <a:rPr lang="en-US" altLang="zh-CN" sz="1860">
                <a:sym typeface="+mn-ea"/>
              </a:rPr>
              <a:t> </a:t>
            </a:r>
            <a:r>
              <a:rPr lang="zh-CN" altLang="en-US" sz="1860">
                <a:sym typeface="+mn-ea"/>
              </a:rPr>
              <a:t>受种者在知情、自愿、</a:t>
            </a:r>
            <a:r>
              <a:rPr lang="zh-CN" altLang="en-US" sz="1860">
                <a:solidFill>
                  <a:srgbClr val="FF0000"/>
                </a:solidFill>
                <a:sym typeface="+mn-ea"/>
              </a:rPr>
              <a:t>自费</a:t>
            </a:r>
            <a:r>
              <a:rPr lang="zh-CN" altLang="en-US" sz="1860">
                <a:sym typeface="+mn-ea"/>
              </a:rPr>
              <a:t>原则下接种。</a:t>
            </a:r>
            <a:endParaRPr lang="zh-CN" altLang="en-US" sz="1860"/>
          </a:p>
          <a:p>
            <a:pPr marL="0" indent="0">
              <a:lnSpc>
                <a:spcPct val="100000"/>
              </a:lnSpc>
              <a:buNone/>
            </a:pPr>
            <a:endParaRPr lang="zh-CN" altLang="en-US" sz="1865" i="0">
              <a:solidFill>
                <a:schemeClr val="tx1"/>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u=4286983290,3351772630&amp;fm=26&amp;gp=0"/>
          <p:cNvPicPr>
            <a:picLocks noChangeAspect="1"/>
          </p:cNvPicPr>
          <p:nvPr/>
        </p:nvPicPr>
        <p:blipFill>
          <a:blip r:embed="rId1"/>
          <a:stretch>
            <a:fillRect/>
          </a:stretch>
        </p:blipFill>
        <p:spPr>
          <a:xfrm>
            <a:off x="7647305" y="1482090"/>
            <a:ext cx="3810000" cy="2857500"/>
          </a:xfrm>
          <a:prstGeom prst="rect">
            <a:avLst/>
          </a:prstGeom>
        </p:spPr>
      </p:pic>
      <p:sp>
        <p:nvSpPr>
          <p:cNvPr id="8" name="同心圆 7"/>
          <p:cNvSpPr/>
          <p:nvPr>
            <p:custDataLst>
              <p:tags r:id="rId2"/>
            </p:custDataLst>
          </p:nvPr>
        </p:nvSpPr>
        <p:spPr>
          <a:xfrm>
            <a:off x="4384398" y="638297"/>
            <a:ext cx="2695858" cy="2695858"/>
          </a:xfrm>
          <a:prstGeom prst="donut">
            <a:avLst>
              <a:gd name="adj" fmla="val 8835"/>
            </a:avLst>
          </a:prstGeom>
          <a:solidFill>
            <a:srgbClr val="EAEAEA"/>
          </a:solidFill>
          <a:ln w="12700" cap="flat" cmpd="sng" algn="ctr">
            <a:noFill/>
            <a:prstDash val="solid"/>
            <a:miter lim="800000"/>
          </a:ln>
          <a:effectLst/>
        </p:spPr>
        <p:txBody>
          <a:bodyPr rtlCol="0" anchor="ctr">
            <a:normAutofit/>
          </a:bodyPr>
          <a:p>
            <a:pPr algn="ctr">
              <a:lnSpc>
                <a:spcPct val="110000"/>
              </a:lnSpc>
            </a:pPr>
            <a:r>
              <a:rPr lang="zh-CN" altLang="en-US" sz="2400" b="1" dirty="0">
                <a:solidFill>
                  <a:srgbClr val="09BCED">
                    <a:lumMod val="75000"/>
                  </a:srgbClr>
                </a:solidFill>
                <a:latin typeface="微软雅黑" panose="020B0503020204020204" charset="-122"/>
                <a:ea typeface="微软雅黑" panose="020B0503020204020204" charset="-122"/>
                <a:cs typeface="+mn-ea"/>
                <a:sym typeface="Arial" panose="020B0604020202020204" pitchFamily="34" charset="0"/>
              </a:rPr>
              <a:t>预防</a:t>
            </a:r>
            <a:r>
              <a:rPr lang="zh-CN" altLang="en-US" sz="2400" b="1" dirty="0">
                <a:solidFill>
                  <a:srgbClr val="09BCED">
                    <a:lumMod val="75000"/>
                  </a:srgbClr>
                </a:solidFill>
                <a:latin typeface="微软雅黑" panose="020B0503020204020204" charset="-122"/>
                <a:ea typeface="微软雅黑" panose="020B0503020204020204" charset="-122"/>
                <a:cs typeface="+mn-ea"/>
                <a:sym typeface="Arial" panose="020B0604020202020204" pitchFamily="34" charset="0"/>
              </a:rPr>
              <a:t>肝炎</a:t>
            </a:r>
            <a:endParaRPr lang="zh-CN" altLang="en-US" sz="2400" b="1" dirty="0">
              <a:solidFill>
                <a:srgbClr val="09BCED">
                  <a:lumMod val="7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5" name="矩形 4"/>
          <p:cNvSpPr/>
          <p:nvPr>
            <p:custDataLst>
              <p:tags r:id="rId3"/>
            </p:custDataLst>
          </p:nvPr>
        </p:nvSpPr>
        <p:spPr>
          <a:xfrm>
            <a:off x="7121453" y="508937"/>
            <a:ext cx="2362200" cy="1061725"/>
          </a:xfrm>
          <a:prstGeom prst="rect">
            <a:avLst/>
          </a:prstGeom>
        </p:spPr>
        <p:txBody>
          <a:bodyPr anchor="ctr" anchorCtr="0">
            <a:normAutofit/>
          </a:bodyPr>
          <a:p>
            <a:pPr>
              <a:lnSpc>
                <a:spcPct val="130000"/>
              </a:lnSpc>
            </a:pPr>
            <a:r>
              <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rPr>
              <a:t>主动检测</a:t>
            </a:r>
            <a:endPar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endParaRPr>
          </a:p>
        </p:txBody>
      </p:sp>
      <p:sp>
        <p:nvSpPr>
          <p:cNvPr id="6" name="矩形 5"/>
          <p:cNvSpPr/>
          <p:nvPr>
            <p:custDataLst>
              <p:tags r:id="rId4"/>
            </p:custDataLst>
          </p:nvPr>
        </p:nvSpPr>
        <p:spPr>
          <a:xfrm>
            <a:off x="1879227" y="508937"/>
            <a:ext cx="2362200" cy="1061725"/>
          </a:xfrm>
          <a:prstGeom prst="rect">
            <a:avLst/>
          </a:prstGeom>
        </p:spPr>
        <p:txBody>
          <a:bodyPr anchor="ctr" anchorCtr="0">
            <a:normAutofit/>
          </a:bodyPr>
          <a:p>
            <a:pPr algn="r">
              <a:lnSpc>
                <a:spcPct val="130000"/>
              </a:lnSpc>
            </a:pPr>
            <a:r>
              <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rPr>
              <a:t>积极预防</a:t>
            </a:r>
            <a:endPar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endParaRPr>
          </a:p>
        </p:txBody>
      </p:sp>
      <p:sp>
        <p:nvSpPr>
          <p:cNvPr id="7" name="矩形 6"/>
          <p:cNvSpPr/>
          <p:nvPr>
            <p:custDataLst>
              <p:tags r:id="rId5"/>
            </p:custDataLst>
          </p:nvPr>
        </p:nvSpPr>
        <p:spPr>
          <a:xfrm>
            <a:off x="4558653" y="3556937"/>
            <a:ext cx="2362200" cy="1061725"/>
          </a:xfrm>
          <a:prstGeom prst="rect">
            <a:avLst/>
          </a:prstGeom>
        </p:spPr>
        <p:txBody>
          <a:bodyPr anchor="ctr" anchorCtr="0">
            <a:normAutofit/>
          </a:bodyPr>
          <a:p>
            <a:pPr algn="ctr">
              <a:lnSpc>
                <a:spcPct val="130000"/>
              </a:lnSpc>
            </a:pPr>
            <a:r>
              <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rPr>
              <a:t>规范治疗</a:t>
            </a:r>
            <a:endParaRPr lang="zh-CN" altLang="en-US" sz="2400" b="1" dirty="0">
              <a:solidFill>
                <a:sysClr val="windowText" lastClr="000000">
                  <a:lumMod val="75000"/>
                  <a:lumOff val="25000"/>
                </a:sysClr>
              </a:solidFill>
              <a:latin typeface="微软雅黑" panose="020B0503020204020204" charset="-122"/>
              <a:ea typeface="微软雅黑" panose="020B0503020204020204" charset="-122"/>
              <a:sym typeface="Arial" panose="020B0604020202020204" pitchFamily="34" charset="0"/>
            </a:endParaRPr>
          </a:p>
        </p:txBody>
      </p:sp>
      <p:sp>
        <p:nvSpPr>
          <p:cNvPr id="11" name="任意多边形 10"/>
          <p:cNvSpPr/>
          <p:nvPr>
            <p:custDataLst>
              <p:tags r:id="rId6"/>
            </p:custDataLst>
          </p:nvPr>
        </p:nvSpPr>
        <p:spPr>
          <a:xfrm rot="18000000">
            <a:off x="4502236" y="1116440"/>
            <a:ext cx="418772" cy="418772"/>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solidFill>
            <a:srgbClr val="09BCED"/>
          </a:solidFill>
          <a:ln w="12700" cap="flat" cmpd="sng" algn="ctr">
            <a:noFill/>
            <a:prstDash val="solid"/>
            <a:miter lim="800000"/>
          </a:ln>
          <a:effectLst/>
        </p:spPr>
        <p:txBody>
          <a:bodyPr rtlCol="0" anchor="ctr">
            <a:normAutofit/>
          </a:bodyPr>
          <a:p>
            <a:pPr algn="ctr"/>
            <a:endParaRPr lang="zh-CN" altLang="en-US">
              <a:sym typeface="Arial" panose="020B0604020202020204" pitchFamily="34" charset="0"/>
            </a:endParaRPr>
          </a:p>
        </p:txBody>
      </p:sp>
      <p:sp>
        <p:nvSpPr>
          <p:cNvPr id="15" name="任意多边形 14"/>
          <p:cNvSpPr/>
          <p:nvPr>
            <p:custDataLst>
              <p:tags r:id="rId7"/>
            </p:custDataLst>
          </p:nvPr>
        </p:nvSpPr>
        <p:spPr>
          <a:xfrm rot="3600000">
            <a:off x="6537297" y="1116441"/>
            <a:ext cx="418772" cy="418772"/>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solidFill>
            <a:srgbClr val="09BCED"/>
          </a:solidFill>
          <a:ln w="12700" cap="flat" cmpd="sng" algn="ctr">
            <a:noFill/>
            <a:prstDash val="solid"/>
            <a:miter lim="800000"/>
          </a:ln>
          <a:effectLst/>
        </p:spPr>
        <p:txBody>
          <a:bodyPr rtlCol="0" anchor="ctr">
            <a:normAutofit/>
          </a:bodyPr>
          <a:p>
            <a:pPr algn="ctr"/>
            <a:endParaRPr lang="zh-CN" altLang="en-US">
              <a:sym typeface="Arial" panose="020B0604020202020204" pitchFamily="34" charset="0"/>
            </a:endParaRPr>
          </a:p>
        </p:txBody>
      </p:sp>
      <p:sp>
        <p:nvSpPr>
          <p:cNvPr id="16" name="任意多边形 15"/>
          <p:cNvSpPr/>
          <p:nvPr>
            <p:custDataLst>
              <p:tags r:id="rId8"/>
            </p:custDataLst>
          </p:nvPr>
        </p:nvSpPr>
        <p:spPr>
          <a:xfrm rot="10800000">
            <a:off x="5516591" y="2983341"/>
            <a:ext cx="418772" cy="418772"/>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solidFill>
            <a:srgbClr val="09BCED"/>
          </a:solidFill>
          <a:ln w="12700" cap="flat" cmpd="sng" algn="ctr">
            <a:noFill/>
            <a:prstDash val="solid"/>
            <a:miter lim="800000"/>
          </a:ln>
          <a:effectLst/>
        </p:spPr>
        <p:txBody>
          <a:bodyPr rtlCol="0" anchor="ctr">
            <a:normAutofit/>
          </a:bodyPr>
          <a:p>
            <a:pPr algn="ctr"/>
            <a:endParaRPr lang="zh-CN" altLang="en-US">
              <a:sym typeface="Arial" panose="020B0604020202020204" pitchFamily="34" charset="0"/>
            </a:endParaRPr>
          </a:p>
        </p:txBody>
      </p:sp>
      <p:sp>
        <p:nvSpPr>
          <p:cNvPr id="2" name="文本框 1"/>
          <p:cNvSpPr txBox="1"/>
          <p:nvPr/>
        </p:nvSpPr>
        <p:spPr>
          <a:xfrm>
            <a:off x="3863340" y="5288280"/>
            <a:ext cx="3884295" cy="1198880"/>
          </a:xfrm>
          <a:prstGeom prst="rect">
            <a:avLst/>
          </a:prstGeom>
          <a:noFill/>
        </p:spPr>
        <p:txBody>
          <a:bodyPr wrap="square" rtlCol="0">
            <a:spAutoFit/>
          </a:bodyPr>
          <a:p>
            <a:r>
              <a:rPr lang="zh-CN" altLang="en-US" sz="7200">
                <a:ln w="22225">
                  <a:solidFill>
                    <a:schemeClr val="accent2"/>
                  </a:solidFill>
                  <a:prstDash val="solid"/>
                </a:ln>
                <a:solidFill>
                  <a:schemeClr val="accent2">
                    <a:lumMod val="40000"/>
                    <a:lumOff val="60000"/>
                  </a:schemeClr>
                </a:solidFill>
                <a:effectLst/>
              </a:rPr>
              <a:t>谢谢聆听！</a:t>
            </a:r>
            <a:endParaRPr lang="zh-CN" altLang="en-US" sz="7200">
              <a:ln w="22225">
                <a:solidFill>
                  <a:schemeClr val="accent2"/>
                </a:solidFill>
                <a:prstDash val="solid"/>
              </a:ln>
              <a:solidFill>
                <a:schemeClr val="accent2">
                  <a:lumMod val="40000"/>
                  <a:lumOff val="60000"/>
                </a:schemeClr>
              </a:solidFill>
              <a:effectLst/>
            </a:endParaRP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94310"/>
            <a:ext cx="10515600" cy="1325563"/>
          </a:xfrm>
        </p:spPr>
        <p:txBody>
          <a:bodyPr/>
          <a:lstStyle/>
          <a:p>
            <a:r>
              <a:rPr lang="zh-CN" altLang="en-US" dirty="0"/>
              <a:t>病毒性肝炎</a:t>
            </a:r>
            <a:endParaRPr lang="zh-CN" altLang="en-US" dirty="0"/>
          </a:p>
        </p:txBody>
      </p:sp>
      <p:graphicFrame>
        <p:nvGraphicFramePr>
          <p:cNvPr id="9" name="内容占位符 8"/>
          <p:cNvGraphicFramePr>
            <a:graphicFrameLocks noGrp="1"/>
          </p:cNvGraphicFramePr>
          <p:nvPr>
            <p:ph idx="1"/>
          </p:nvPr>
        </p:nvGraphicFramePr>
        <p:xfrm>
          <a:off x="865505" y="1462898"/>
          <a:ext cx="10461171" cy="3932192"/>
        </p:xfrm>
        <a:graphic>
          <a:graphicData uri="http://schemas.openxmlformats.org/drawingml/2006/table">
            <a:tbl>
              <a:tblPr firstRow="1" bandRow="1">
                <a:tableStyleId>{1E171933-4619-4E11-9A3F-F7608DF75F80}</a:tableStyleId>
              </a:tblPr>
              <a:tblGrid>
                <a:gridCol w="1698171"/>
                <a:gridCol w="1567543"/>
                <a:gridCol w="1937657"/>
                <a:gridCol w="1752600"/>
                <a:gridCol w="1752600"/>
                <a:gridCol w="1752600"/>
              </a:tblGrid>
              <a:tr h="721632">
                <a:tc>
                  <a:txBody>
                    <a:bodyPr/>
                    <a:lstStyle/>
                    <a:p>
                      <a:endParaRPr lang="zh-CN" altLang="en-US" dirty="0"/>
                    </a:p>
                  </a:txBody>
                  <a:tcPr/>
                </a:tc>
                <a:tc>
                  <a:txBody>
                    <a:bodyPr/>
                    <a:lstStyle/>
                    <a:p>
                      <a:pPr algn="ctr"/>
                      <a:r>
                        <a:rPr lang="zh-CN" altLang="en-US" dirty="0"/>
                        <a:t>甲肝病毒</a:t>
                      </a:r>
                      <a:endParaRPr lang="en-US" altLang="zh-CN" dirty="0"/>
                    </a:p>
                    <a:p>
                      <a:pPr algn="ctr"/>
                      <a:r>
                        <a:rPr lang="en-US" altLang="zh-CN" dirty="0"/>
                        <a:t>HAV</a:t>
                      </a:r>
                      <a:endParaRPr lang="zh-CN" altLang="en-US" dirty="0"/>
                    </a:p>
                  </a:txBody>
                  <a:tcPr/>
                </a:tc>
                <a:tc>
                  <a:txBody>
                    <a:bodyPr/>
                    <a:lstStyle/>
                    <a:p>
                      <a:pPr algn="ctr"/>
                      <a:r>
                        <a:rPr lang="zh-CN" altLang="en-US" dirty="0"/>
                        <a:t>乙肝病毒</a:t>
                      </a:r>
                      <a:endParaRPr lang="en-US" altLang="zh-CN" dirty="0"/>
                    </a:p>
                    <a:p>
                      <a:pPr algn="ctr"/>
                      <a:r>
                        <a:rPr lang="en-US" altLang="zh-CN" dirty="0"/>
                        <a:t>HBV</a:t>
                      </a:r>
                      <a:endParaRPr lang="zh-CN" altLang="en-US" dirty="0"/>
                    </a:p>
                  </a:txBody>
                  <a:tcPr/>
                </a:tc>
                <a:tc>
                  <a:txBody>
                    <a:bodyPr/>
                    <a:lstStyle/>
                    <a:p>
                      <a:pPr algn="ctr"/>
                      <a:r>
                        <a:rPr lang="zh-CN" altLang="en-US" dirty="0"/>
                        <a:t>丙肝病毒</a:t>
                      </a:r>
                      <a:endParaRPr lang="en-US" altLang="zh-CN" dirty="0"/>
                    </a:p>
                    <a:p>
                      <a:pPr algn="ctr"/>
                      <a:r>
                        <a:rPr lang="en-US" altLang="zh-CN" dirty="0"/>
                        <a:t>HCV</a:t>
                      </a:r>
                      <a:endParaRPr lang="zh-CN" altLang="en-US" dirty="0"/>
                    </a:p>
                  </a:txBody>
                  <a:tcPr/>
                </a:tc>
                <a:tc>
                  <a:txBody>
                    <a:bodyPr/>
                    <a:lstStyle/>
                    <a:p>
                      <a:pPr algn="ctr"/>
                      <a:r>
                        <a:rPr lang="zh-CN" altLang="en-US" dirty="0"/>
                        <a:t>丁肝病毒</a:t>
                      </a:r>
                      <a:endParaRPr lang="en-US" altLang="zh-CN" dirty="0"/>
                    </a:p>
                    <a:p>
                      <a:pPr algn="ctr"/>
                      <a:r>
                        <a:rPr lang="en-US" altLang="zh-CN" dirty="0"/>
                        <a:t>HDV</a:t>
                      </a:r>
                      <a:endParaRPr lang="zh-CN" altLang="en-US" dirty="0"/>
                    </a:p>
                  </a:txBody>
                  <a:tcPr/>
                </a:tc>
                <a:tc>
                  <a:txBody>
                    <a:bodyPr/>
                    <a:lstStyle/>
                    <a:p>
                      <a:pPr algn="ctr"/>
                      <a:r>
                        <a:rPr lang="zh-CN" altLang="en-US" dirty="0"/>
                        <a:t>戊肝病毒</a:t>
                      </a:r>
                      <a:endParaRPr lang="en-US" altLang="zh-CN" dirty="0"/>
                    </a:p>
                    <a:p>
                      <a:pPr algn="ctr"/>
                      <a:r>
                        <a:rPr lang="en-US" altLang="zh-CN" dirty="0"/>
                        <a:t>HEV</a:t>
                      </a:r>
                      <a:endParaRPr lang="zh-CN" altLang="en-US" dirty="0"/>
                    </a:p>
                  </a:txBody>
                  <a:tcPr/>
                </a:tc>
              </a:tr>
              <a:tr h="914400">
                <a:tc>
                  <a:txBody>
                    <a:bodyPr/>
                    <a:lstStyle/>
                    <a:p>
                      <a:r>
                        <a:rPr lang="zh-CN" altLang="en-US" dirty="0"/>
                        <a:t>传染源</a:t>
                      </a:r>
                      <a:endParaRPr lang="zh-CN" altLang="en-US" dirty="0"/>
                    </a:p>
                  </a:txBody>
                  <a:tcPr/>
                </a:tc>
                <a:tc>
                  <a:txBody>
                    <a:bodyPr/>
                    <a:lstStyle/>
                    <a:p>
                      <a:r>
                        <a:rPr lang="zh-CN" altLang="en-US" dirty="0"/>
                        <a:t>急性病人和亚急性临床感染者</a:t>
                      </a:r>
                      <a:endParaRPr lang="zh-CN" altLang="en-US" dirty="0"/>
                    </a:p>
                  </a:txBody>
                  <a:tcPr/>
                </a:tc>
                <a:tc>
                  <a:txBody>
                    <a:bodyPr/>
                    <a:lstStyle/>
                    <a:p>
                      <a:r>
                        <a:rPr lang="zh-CN" altLang="en-US" dirty="0"/>
                        <a:t>急性和慢性乙肝病人，乙肝病毒携带者</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丙肝病人或无症状携带者</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急慢性丁肝病人，</a:t>
                      </a:r>
                      <a:r>
                        <a:rPr lang="en-US" altLang="zh-CN" dirty="0"/>
                        <a:t>HBV</a:t>
                      </a:r>
                      <a:r>
                        <a:rPr lang="zh-CN" altLang="en-US" dirty="0"/>
                        <a:t>和</a:t>
                      </a:r>
                      <a:r>
                        <a:rPr lang="en-US" altLang="zh-CN" dirty="0"/>
                        <a:t>HDV</a:t>
                      </a:r>
                      <a:r>
                        <a:rPr lang="zh-CN" altLang="en-US" dirty="0"/>
                        <a:t>携带者</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戊肝患者和隐形感染者</a:t>
                      </a:r>
                      <a:endParaRPr lang="zh-CN" altLang="en-US" dirty="0"/>
                    </a:p>
                  </a:txBody>
                  <a:tcPr/>
                </a:tc>
              </a:tr>
              <a:tr h="370840">
                <a:tc>
                  <a:txBody>
                    <a:bodyPr/>
                    <a:lstStyle/>
                    <a:p>
                      <a:r>
                        <a:rPr lang="zh-CN" altLang="en-US" dirty="0"/>
                        <a:t>传播途径</a:t>
                      </a:r>
                      <a:endParaRPr lang="zh-CN" altLang="en-US" dirty="0"/>
                    </a:p>
                  </a:txBody>
                  <a:tcPr/>
                </a:tc>
                <a:tc>
                  <a:txBody>
                    <a:bodyPr/>
                    <a:lstStyle/>
                    <a:p>
                      <a:r>
                        <a:rPr lang="zh-CN" altLang="en-US" dirty="0"/>
                        <a:t>消化道传播</a:t>
                      </a:r>
                      <a:endParaRPr lang="zh-CN" altLang="en-US" dirty="0"/>
                    </a:p>
                  </a:txBody>
                  <a:tcPr/>
                </a:tc>
                <a:tc>
                  <a:txBody>
                    <a:bodyPr/>
                    <a:lstStyle/>
                    <a:p>
                      <a:r>
                        <a:rPr lang="zh-CN" altLang="en-US" dirty="0"/>
                        <a:t>血液传播</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血液传播</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血液传播</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消化道传播</a:t>
                      </a:r>
                      <a:endParaRPr lang="zh-CN" altLang="en-US" dirty="0"/>
                    </a:p>
                  </a:txBody>
                  <a:tcPr/>
                </a:tc>
              </a:tr>
              <a:tr h="370840">
                <a:tc>
                  <a:txBody>
                    <a:bodyPr/>
                    <a:lstStyle/>
                    <a:p>
                      <a:r>
                        <a:rPr lang="zh-CN" altLang="en-US" dirty="0"/>
                        <a:t>潜伏期</a:t>
                      </a:r>
                      <a:endParaRPr lang="zh-CN" altLang="en-US" dirty="0"/>
                    </a:p>
                  </a:txBody>
                  <a:tcPr/>
                </a:tc>
                <a:tc>
                  <a:txBody>
                    <a:bodyPr/>
                    <a:lstStyle/>
                    <a:p>
                      <a:r>
                        <a:rPr lang="en-US" altLang="zh-CN" dirty="0"/>
                        <a:t>2-6</a:t>
                      </a:r>
                      <a:r>
                        <a:rPr lang="zh-CN" altLang="en-US" dirty="0"/>
                        <a:t>周</a:t>
                      </a:r>
                      <a:endParaRPr lang="zh-CN" altLang="en-US" dirty="0"/>
                    </a:p>
                  </a:txBody>
                  <a:tcPr/>
                </a:tc>
                <a:tc>
                  <a:txBody>
                    <a:bodyPr/>
                    <a:lstStyle/>
                    <a:p>
                      <a:r>
                        <a:rPr lang="en-US" altLang="zh-CN" dirty="0"/>
                        <a:t>6</a:t>
                      </a:r>
                      <a:r>
                        <a:rPr lang="zh-CN" altLang="en-US" dirty="0"/>
                        <a:t>周</a:t>
                      </a:r>
                      <a:r>
                        <a:rPr lang="en-US" altLang="zh-CN" dirty="0"/>
                        <a:t>-6</a:t>
                      </a:r>
                      <a:r>
                        <a:rPr lang="zh-CN" altLang="en-US" dirty="0"/>
                        <a:t>个月</a:t>
                      </a:r>
                      <a:endParaRPr lang="zh-CN" altLang="en-US" dirty="0"/>
                    </a:p>
                  </a:txBody>
                  <a:tcPr/>
                </a:tc>
                <a:tc>
                  <a:txBody>
                    <a:bodyPr/>
                    <a:lstStyle/>
                    <a:p>
                      <a:r>
                        <a:rPr lang="en-US" altLang="zh-CN" dirty="0"/>
                        <a:t>30-83</a:t>
                      </a:r>
                      <a:r>
                        <a:rPr lang="zh-CN" altLang="en-US" dirty="0"/>
                        <a:t>天</a:t>
                      </a:r>
                      <a:endParaRPr lang="zh-CN" altLang="en-US" dirty="0"/>
                    </a:p>
                  </a:txBody>
                  <a:tcPr/>
                </a:tc>
                <a:tc>
                  <a:txBody>
                    <a:bodyPr/>
                    <a:lstStyle/>
                    <a:p>
                      <a:r>
                        <a:rPr lang="en-US" altLang="zh-CN" dirty="0"/>
                        <a:t>6-12</a:t>
                      </a:r>
                      <a:r>
                        <a:rPr lang="zh-CN" altLang="en-US" dirty="0"/>
                        <a:t>周</a:t>
                      </a:r>
                      <a:endParaRPr lang="zh-CN" altLang="en-US" dirty="0"/>
                    </a:p>
                  </a:txBody>
                  <a:tcPr/>
                </a:tc>
                <a:tc>
                  <a:txBody>
                    <a:bodyPr/>
                    <a:lstStyle/>
                    <a:p>
                      <a:r>
                        <a:rPr lang="en-US" altLang="zh-CN" dirty="0"/>
                        <a:t>15-75</a:t>
                      </a:r>
                      <a:r>
                        <a:rPr lang="zh-CN" altLang="en-US" dirty="0"/>
                        <a:t>天</a:t>
                      </a:r>
                      <a:endParaRPr lang="zh-CN" altLang="en-US" dirty="0"/>
                    </a:p>
                  </a:txBody>
                  <a:tcPr/>
                </a:tc>
              </a:tr>
              <a:tr h="370840">
                <a:tc>
                  <a:txBody>
                    <a:bodyPr/>
                    <a:lstStyle/>
                    <a:p>
                      <a:r>
                        <a:rPr lang="zh-CN" altLang="en-US" dirty="0"/>
                        <a:t>疾病转归</a:t>
                      </a:r>
                      <a:endParaRPr lang="zh-CN" altLang="en-US" dirty="0"/>
                    </a:p>
                  </a:txBody>
                  <a:tcPr/>
                </a:tc>
                <a:tc>
                  <a:txBody>
                    <a:bodyPr/>
                    <a:lstStyle/>
                    <a:p>
                      <a:r>
                        <a:rPr lang="zh-CN" altLang="en-US" dirty="0"/>
                        <a:t>可治愈</a:t>
                      </a:r>
                      <a:endParaRPr lang="zh-CN" altLang="en-US" dirty="0"/>
                    </a:p>
                  </a:txBody>
                  <a:tcPr/>
                </a:tc>
                <a:tc>
                  <a:txBody>
                    <a:bodyPr/>
                    <a:lstStyle/>
                    <a:p>
                      <a:r>
                        <a:rPr lang="zh-CN" altLang="en-US" dirty="0"/>
                        <a:t>易慢性化，无法治愈</a:t>
                      </a:r>
                      <a:endParaRPr lang="zh-CN" altLang="en-US" dirty="0"/>
                    </a:p>
                  </a:txBody>
                  <a:tcPr/>
                </a:tc>
                <a:tc>
                  <a:txBody>
                    <a:bodyPr/>
                    <a:lstStyle/>
                    <a:p>
                      <a:r>
                        <a:rPr lang="zh-CN" altLang="en-US" dirty="0"/>
                        <a:t>可以治愈</a:t>
                      </a:r>
                      <a:endParaRPr lang="zh-CN" altLang="en-US" dirty="0"/>
                    </a:p>
                  </a:txBody>
                  <a:tcPr/>
                </a:tc>
                <a:tc>
                  <a:txBody>
                    <a:bodyPr/>
                    <a:lstStyle/>
                    <a:p>
                      <a:r>
                        <a:rPr lang="zh-CN" altLang="en-US" dirty="0"/>
                        <a:t>肝损害加重，尚无有效的治疗方法</a:t>
                      </a:r>
                      <a:endParaRPr lang="zh-CN" altLang="en-US" dirty="0"/>
                    </a:p>
                  </a:txBody>
                  <a:tcPr/>
                </a:tc>
                <a:tc>
                  <a:txBody>
                    <a:bodyPr/>
                    <a:lstStyle/>
                    <a:p>
                      <a:r>
                        <a:rPr lang="zh-CN" altLang="en-US" dirty="0"/>
                        <a:t>可治愈</a:t>
                      </a:r>
                      <a:endParaRPr lang="zh-CN" altLang="en-US" dirty="0"/>
                    </a:p>
                  </a:txBody>
                  <a:tcPr/>
                </a:tc>
              </a:tr>
              <a:tr h="370840">
                <a:tc>
                  <a:txBody>
                    <a:bodyPr/>
                    <a:lstStyle/>
                    <a:p>
                      <a:r>
                        <a:rPr lang="zh-CN" altLang="en-US" dirty="0"/>
                        <a:t>可预防性</a:t>
                      </a:r>
                      <a:endParaRPr lang="zh-CN" altLang="en-US" dirty="0"/>
                    </a:p>
                  </a:txBody>
                  <a:tcPr/>
                </a:tc>
                <a:tc>
                  <a:txBody>
                    <a:bodyPr/>
                    <a:lstStyle/>
                    <a:p>
                      <a:r>
                        <a:rPr lang="zh-CN" altLang="en-US" dirty="0"/>
                        <a:t>有疫苗</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有疫苗</a:t>
                      </a:r>
                      <a:endParaRPr lang="zh-CN" altLang="en-US" dirty="0"/>
                    </a:p>
                  </a:txBody>
                  <a:tcPr/>
                </a:tc>
                <a:tc>
                  <a:txBody>
                    <a:bodyPr/>
                    <a:lstStyle/>
                    <a:p>
                      <a:endParaRPr lang="zh-CN" altLang="en-US" dirty="0"/>
                    </a:p>
                  </a:txBody>
                  <a:tcPr/>
                </a:tc>
                <a:tc>
                  <a:txBody>
                    <a:bodyPr/>
                    <a:lstStyle/>
                    <a:p>
                      <a:r>
                        <a:rPr lang="zh-CN" altLang="en-US" dirty="0"/>
                        <a:t>乙肝疫苗注射后能预防</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有疫苗</a:t>
                      </a:r>
                      <a:endParaRPr lang="zh-CN" alt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055914"/>
            <a:ext cx="10515600" cy="5121049"/>
          </a:xfrm>
        </p:spPr>
        <p:txBody>
          <a:bodyPr>
            <a:normAutofit lnSpcReduction="20000"/>
          </a:bodyPr>
          <a:lstStyle/>
          <a:p>
            <a:pPr>
              <a:lnSpc>
                <a:spcPct val="150000"/>
              </a:lnSpc>
            </a:pPr>
            <a:r>
              <a:rPr lang="en-US" altLang="zh-CN" sz="6000" dirty="0"/>
              <a:t>HDV</a:t>
            </a:r>
            <a:r>
              <a:rPr lang="zh-CN" altLang="en-US" dirty="0"/>
              <a:t>为一有缺陷的单股负链</a:t>
            </a:r>
            <a:r>
              <a:rPr lang="en-US" altLang="zh-CN" dirty="0"/>
              <a:t>RNA</a:t>
            </a:r>
            <a:r>
              <a:rPr lang="zh-CN" altLang="en-US" dirty="0"/>
              <a:t>病毒，必需依赖</a:t>
            </a:r>
            <a:r>
              <a:rPr lang="en-US" altLang="zh-CN" dirty="0"/>
              <a:t>HBV</a:t>
            </a:r>
            <a:r>
              <a:rPr lang="zh-CN" altLang="en-US" dirty="0"/>
              <a:t>等嗜肝</a:t>
            </a:r>
            <a:r>
              <a:rPr lang="en-US" altLang="zh-CN" dirty="0"/>
              <a:t>DNA</a:t>
            </a:r>
            <a:r>
              <a:rPr lang="zh-CN" altLang="en-US" dirty="0"/>
              <a:t>病毒为其提供外壳，才能进行复制。</a:t>
            </a:r>
            <a:r>
              <a:rPr lang="en-US" altLang="zh-CN" dirty="0"/>
              <a:t>HDV</a:t>
            </a:r>
            <a:r>
              <a:rPr lang="zh-CN" altLang="en-US" dirty="0"/>
              <a:t>存在于</a:t>
            </a:r>
            <a:r>
              <a:rPr lang="en-US" altLang="zh-CN" dirty="0"/>
              <a:t>HBsAg</a:t>
            </a:r>
            <a:r>
              <a:rPr lang="zh-CN" altLang="en-US" dirty="0"/>
              <a:t>阳性的</a:t>
            </a:r>
            <a:r>
              <a:rPr lang="en-US" altLang="zh-CN" dirty="0"/>
              <a:t>HDV</a:t>
            </a:r>
            <a:r>
              <a:rPr lang="zh-CN" altLang="en-US" dirty="0"/>
              <a:t>感染者的肝细胞核内和血清中。</a:t>
            </a:r>
            <a:endParaRPr lang="en-US" altLang="zh-CN" dirty="0"/>
          </a:p>
          <a:p>
            <a:pPr marL="0" indent="0">
              <a:lnSpc>
                <a:spcPct val="150000"/>
              </a:lnSpc>
              <a:buNone/>
            </a:pPr>
            <a:r>
              <a:rPr lang="zh-CN" altLang="en-US" dirty="0"/>
              <a:t>       主要通过输血和血制品传播，与乙型肝炎的传播方式相似，</a:t>
            </a:r>
            <a:r>
              <a:rPr lang="en-US" altLang="zh-CN" dirty="0"/>
              <a:t>HDV</a:t>
            </a:r>
            <a:r>
              <a:rPr lang="zh-CN" altLang="en-US" dirty="0"/>
              <a:t>感染大多见于</a:t>
            </a:r>
            <a:r>
              <a:rPr lang="en-US" altLang="zh-CN" dirty="0"/>
              <a:t>HBV</a:t>
            </a:r>
            <a:r>
              <a:rPr lang="zh-CN" altLang="en-US" dirty="0"/>
              <a:t>感染者，也可见散发性</a:t>
            </a:r>
            <a:r>
              <a:rPr lang="en-US" altLang="zh-CN" dirty="0"/>
              <a:t>HDV</a:t>
            </a:r>
            <a:r>
              <a:rPr lang="zh-CN" altLang="en-US" dirty="0"/>
              <a:t>感染者。</a:t>
            </a:r>
            <a:r>
              <a:rPr lang="en-US" altLang="zh-CN" dirty="0"/>
              <a:t>HDV</a:t>
            </a:r>
            <a:r>
              <a:rPr lang="zh-CN" altLang="en-US" dirty="0"/>
              <a:t>与</a:t>
            </a:r>
            <a:r>
              <a:rPr lang="en-US" altLang="zh-CN" dirty="0"/>
              <a:t>HBV</a:t>
            </a:r>
            <a:r>
              <a:rPr lang="zh-CN" altLang="en-US" dirty="0"/>
              <a:t>重叠感染后，可促使肝损害加重，并易发展为慢性活动性肝炎、肝硬化和重型肝炎。</a:t>
            </a:r>
            <a:endParaRPr lang="zh-CN" altLang="en-US" dirty="0"/>
          </a:p>
          <a:p>
            <a:endParaRPr lang="zh-CN" altLang="en-US" dirty="0"/>
          </a:p>
        </p:txBody>
      </p:sp>
      <p:sp>
        <p:nvSpPr>
          <p:cNvPr id="4" name="文本框 3"/>
          <p:cNvSpPr txBox="1"/>
          <p:nvPr/>
        </p:nvSpPr>
        <p:spPr>
          <a:xfrm rot="20614368">
            <a:off x="3494998" y="2367069"/>
            <a:ext cx="5977169" cy="2123658"/>
          </a:xfrm>
          <a:prstGeom prst="rect">
            <a:avLst/>
          </a:prstGeom>
          <a:noFill/>
        </p:spPr>
        <p:txBody>
          <a:bodyPr wrap="square" rtlCol="0">
            <a:spAutoFit/>
          </a:bodyPr>
          <a:lstStyle/>
          <a:p>
            <a:r>
              <a:rPr lang="zh-CN" altLang="en-US" sz="6600" b="1" dirty="0">
                <a:solidFill>
                  <a:srgbClr val="FF0000"/>
                </a:solidFill>
              </a:rPr>
              <a:t>没有乙肝就没有丁肝！</a:t>
            </a:r>
            <a:endParaRPr lang="en-US" altLang="zh-CN" sz="6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2" name="Picture 6" descr="https://ss1.bdstatic.com/70cFvXSh_Q1YnxGkpoWK1HF6hhy/it/u=3069353845,845784594&amp;fm=26&amp;gp=0.jpg"/>
          <p:cNvPicPr>
            <a:picLocks noChangeAspect="1" noChangeArrowheads="1"/>
          </p:cNvPicPr>
          <p:nvPr/>
        </p:nvPicPr>
        <p:blipFill>
          <a:blip r:embed="rId1" cstate="print"/>
          <a:srcRect/>
          <a:stretch>
            <a:fillRect/>
          </a:stretch>
        </p:blipFill>
        <p:spPr bwMode="auto">
          <a:xfrm>
            <a:off x="7555737" y="3396343"/>
            <a:ext cx="4615542" cy="3461657"/>
          </a:xfrm>
          <a:prstGeom prst="rect">
            <a:avLst/>
          </a:prstGeom>
          <a:noFill/>
        </p:spPr>
      </p:pic>
      <p:sp>
        <p:nvSpPr>
          <p:cNvPr id="2" name="标题 1"/>
          <p:cNvSpPr>
            <a:spLocks noGrp="1"/>
          </p:cNvSpPr>
          <p:nvPr>
            <p:ph type="title"/>
          </p:nvPr>
        </p:nvSpPr>
        <p:spPr/>
        <p:txBody>
          <a:bodyPr>
            <a:normAutofit/>
          </a:bodyPr>
          <a:lstStyle/>
          <a:p>
            <a:r>
              <a:rPr lang="zh-CN" altLang="en-US" dirty="0"/>
              <a:t>乙型肝炎</a:t>
            </a:r>
            <a:endParaRPr lang="zh-CN" altLang="en-US" dirty="0"/>
          </a:p>
        </p:txBody>
      </p:sp>
      <p:sp>
        <p:nvSpPr>
          <p:cNvPr id="3" name="内容占位符 2"/>
          <p:cNvSpPr>
            <a:spLocks noGrp="1"/>
          </p:cNvSpPr>
          <p:nvPr>
            <p:ph idx="1"/>
          </p:nvPr>
        </p:nvSpPr>
        <p:spPr/>
        <p:txBody>
          <a:bodyPr>
            <a:normAutofit fontScale="92500" lnSpcReduction="20000"/>
          </a:bodyPr>
          <a:lstStyle/>
          <a:p>
            <a:pPr>
              <a:lnSpc>
                <a:spcPct val="150000"/>
              </a:lnSpc>
            </a:pPr>
            <a:r>
              <a:rPr lang="zh-CN" altLang="en-US" dirty="0"/>
              <a:t>乙肝是由乙型肝炎病毒引起的，以肝脏为靶器官，并引起多种器官损害的疾病。乙肝容易慢性化，治疗时间长，需要休息，影响学业及事业，会对患者造成一定的精神压力和经济负担。</a:t>
            </a:r>
            <a:endParaRPr lang="en-US" altLang="zh-CN" dirty="0"/>
          </a:p>
          <a:p>
            <a:pPr>
              <a:lnSpc>
                <a:spcPct val="150000"/>
              </a:lnSpc>
            </a:pPr>
            <a:r>
              <a:rPr lang="zh-CN" altLang="en-US" dirty="0"/>
              <a:t>在儿童时期获得慢性感染的成人中，约</a:t>
            </a:r>
            <a:r>
              <a:rPr lang="en-US" altLang="zh-CN" dirty="0"/>
              <a:t>25%</a:t>
            </a:r>
            <a:r>
              <a:rPr lang="zh-CN" altLang="en-US" dirty="0"/>
              <a:t>会因持续感染死于肝癌或肝硬化。</a:t>
            </a:r>
            <a:endParaRPr lang="en-US" altLang="zh-CN" dirty="0"/>
          </a:p>
          <a:p>
            <a:pPr>
              <a:lnSpc>
                <a:spcPct val="150000"/>
              </a:lnSpc>
            </a:pPr>
            <a:r>
              <a:rPr lang="zh-CN" altLang="en-US" dirty="0"/>
              <a:t>乙型肝炎病毒的传染性比艾滋病毒强</a:t>
            </a:r>
            <a:r>
              <a:rPr lang="en-US" altLang="zh-CN" dirty="0"/>
              <a:t>50</a:t>
            </a:r>
            <a:r>
              <a:rPr lang="zh-CN" altLang="en-US" dirty="0"/>
              <a:t>倍</a:t>
            </a:r>
            <a:endParaRPr lang="en-US" altLang="zh-CN" dirty="0"/>
          </a:p>
          <a:p>
            <a:pPr>
              <a:lnSpc>
                <a:spcPct val="150000"/>
              </a:lnSpc>
            </a:pPr>
            <a:r>
              <a:rPr lang="zh-CN" altLang="en-US" dirty="0"/>
              <a:t>在已知的人类致癌因子中，乙肝病毒仅次于烟草占第二位。</a:t>
            </a:r>
            <a:endParaRPr lang="en-US"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8457" y="103867"/>
            <a:ext cx="10515600" cy="1325563"/>
          </a:xfrm>
        </p:spPr>
        <p:txBody>
          <a:bodyPr/>
          <a:lstStyle/>
          <a:p>
            <a:r>
              <a:rPr lang="zh-CN" altLang="en-US" dirty="0"/>
              <a:t>乙肝病毒</a:t>
            </a:r>
            <a:endParaRPr lang="zh-CN" altLang="en-US" dirty="0"/>
          </a:p>
        </p:txBody>
      </p:sp>
      <p:sp>
        <p:nvSpPr>
          <p:cNvPr id="3" name="内容占位符 2"/>
          <p:cNvSpPr>
            <a:spLocks noGrp="1"/>
          </p:cNvSpPr>
          <p:nvPr>
            <p:ph idx="1"/>
          </p:nvPr>
        </p:nvSpPr>
        <p:spPr>
          <a:xfrm>
            <a:off x="6052457" y="1240970"/>
            <a:ext cx="5431972" cy="5018303"/>
          </a:xfrm>
        </p:spPr>
        <p:txBody>
          <a:bodyPr>
            <a:normAutofit fontScale="92500"/>
          </a:bodyPr>
          <a:lstStyle/>
          <a:p>
            <a:pPr>
              <a:lnSpc>
                <a:spcPct val="150000"/>
              </a:lnSpc>
            </a:pPr>
            <a:r>
              <a:rPr lang="zh-CN" altLang="en-US" dirty="0"/>
              <a:t>乙型肝炎病毒简称乙肝病毒。是一种</a:t>
            </a:r>
            <a:r>
              <a:rPr lang="en-US" altLang="zh-CN" dirty="0"/>
              <a:t>DNA</a:t>
            </a:r>
            <a:r>
              <a:rPr lang="zh-CN" altLang="en-US" dirty="0"/>
              <a:t>病毒，属于嗜肝</a:t>
            </a:r>
            <a:r>
              <a:rPr lang="en-US" altLang="zh-CN" dirty="0"/>
              <a:t>DNA</a:t>
            </a:r>
            <a:r>
              <a:rPr lang="zh-CN" altLang="en-US" dirty="0"/>
              <a:t>病毒科。根据目前所知，</a:t>
            </a:r>
            <a:r>
              <a:rPr lang="en-US" altLang="zh-CN" dirty="0"/>
              <a:t>HBV</a:t>
            </a:r>
            <a:r>
              <a:rPr lang="zh-CN" altLang="en-US" dirty="0"/>
              <a:t>就只对人和猩猩有易感性，引发乙型病毒性肝炎疾病。完整的乙肝病毒成颗粒状，也会被称为丹娜颗粒（</a:t>
            </a:r>
            <a:r>
              <a:rPr lang="en-US" altLang="zh-CN" dirty="0"/>
              <a:t>Dane</a:t>
            </a:r>
            <a:r>
              <a:rPr lang="zh-CN" altLang="en-US" dirty="0"/>
              <a:t>）。</a:t>
            </a:r>
            <a:r>
              <a:rPr lang="en-US" altLang="zh-CN" dirty="0"/>
              <a:t>1965</a:t>
            </a:r>
            <a:r>
              <a:rPr lang="zh-CN" altLang="en-US" dirty="0"/>
              <a:t>年由丹娜发现，直径为</a:t>
            </a:r>
            <a:r>
              <a:rPr lang="en-US" altLang="zh-CN" dirty="0"/>
              <a:t>42</a:t>
            </a:r>
            <a:r>
              <a:rPr lang="zh-CN" altLang="en-US" dirty="0"/>
              <a:t>纳米，颗粒分为外壳和核心两部分。</a:t>
            </a:r>
            <a:endParaRPr lang="en-US" altLang="zh-CN" dirty="0"/>
          </a:p>
          <a:p>
            <a:endParaRPr lang="zh-CN" altLang="en-US" dirty="0"/>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1629" y="1058068"/>
            <a:ext cx="5867400" cy="55270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乙肝病毒</a:t>
            </a:r>
            <a:r>
              <a:rPr lang="en-US" altLang="zh-CN" dirty="0"/>
              <a:t>(</a:t>
            </a:r>
            <a:r>
              <a:rPr lang="en-US" altLang="zh-CN" dirty="0" err="1"/>
              <a:t>HBv</a:t>
            </a:r>
            <a:r>
              <a:rPr lang="en-US" altLang="zh-CN" dirty="0"/>
              <a:t>)</a:t>
            </a:r>
            <a:r>
              <a:rPr lang="zh-CN" altLang="en-US" dirty="0"/>
              <a:t>具有顽强的抵抗力</a:t>
            </a:r>
            <a:endParaRPr lang="zh-CN" altLang="en-US" dirty="0"/>
          </a:p>
        </p:txBody>
      </p:sp>
      <p:sp>
        <p:nvSpPr>
          <p:cNvPr id="3" name="内容占位符 2"/>
          <p:cNvSpPr>
            <a:spLocks noGrp="1"/>
          </p:cNvSpPr>
          <p:nvPr>
            <p:ph idx="1"/>
          </p:nvPr>
        </p:nvSpPr>
        <p:spPr/>
        <p:txBody>
          <a:bodyPr/>
          <a:lstStyle/>
          <a:p>
            <a:r>
              <a:rPr lang="zh-CN" altLang="en-US" dirty="0"/>
              <a:t>对热、对低温、对干燥、对紫外线、对一般浓度的化学消毒剂，都能够耐受；在零下</a:t>
            </a:r>
            <a:r>
              <a:rPr lang="en-US" altLang="zh-CN" dirty="0"/>
              <a:t>20</a:t>
            </a:r>
            <a:r>
              <a:rPr lang="zh-CN" altLang="en-US" dirty="0"/>
              <a:t>度也冻不死它，能活</a:t>
            </a:r>
            <a:r>
              <a:rPr lang="en-US" altLang="zh-CN" dirty="0"/>
              <a:t>20</a:t>
            </a:r>
            <a:r>
              <a:rPr lang="zh-CN" altLang="en-US" dirty="0"/>
              <a:t>年！在</a:t>
            </a:r>
            <a:r>
              <a:rPr lang="en-US" altLang="zh-CN" dirty="0"/>
              <a:t>30—37</a:t>
            </a:r>
            <a:r>
              <a:rPr lang="zh-CN" altLang="en-US" dirty="0"/>
              <a:t>度可存活</a:t>
            </a:r>
            <a:r>
              <a:rPr lang="en-US" altLang="zh-CN" dirty="0"/>
              <a:t>6</a:t>
            </a:r>
            <a:r>
              <a:rPr lang="zh-CN" altLang="en-US" dirty="0"/>
              <a:t>个月，在超过</a:t>
            </a:r>
            <a:r>
              <a:rPr lang="en-US" altLang="zh-CN" dirty="0"/>
              <a:t>37</a:t>
            </a:r>
            <a:r>
              <a:rPr lang="zh-CN" altLang="en-US" dirty="0"/>
              <a:t>度时可活</a:t>
            </a:r>
            <a:r>
              <a:rPr lang="en-US" altLang="zh-CN" dirty="0"/>
              <a:t>7</a:t>
            </a:r>
            <a:r>
              <a:rPr lang="zh-CN" altLang="en-US" dirty="0"/>
              <a:t>天，在</a:t>
            </a:r>
            <a:r>
              <a:rPr lang="en-US" altLang="zh-CN" dirty="0"/>
              <a:t>55</a:t>
            </a:r>
            <a:r>
              <a:rPr lang="zh-CN" altLang="en-US" dirty="0"/>
              <a:t>度时可活</a:t>
            </a:r>
            <a:r>
              <a:rPr lang="en-US" altLang="zh-CN" dirty="0"/>
              <a:t>6</a:t>
            </a:r>
            <a:r>
              <a:rPr lang="zh-CN" altLang="en-US" dirty="0"/>
              <a:t>小时。</a:t>
            </a:r>
            <a:endParaRPr lang="en-US" altLang="zh-CN" dirty="0"/>
          </a:p>
          <a:p>
            <a:r>
              <a:rPr lang="zh-CN" altLang="en-US" dirty="0"/>
              <a:t>大家平日里常用的消毒剂，如酒精、来苏水儿、碘酒等对它根本不起作用，不能杀死它们，所以家里有了乙肝病人就不要用这些消毒剂来消毒。</a:t>
            </a:r>
            <a:endParaRPr lang="en-US" altLang="zh-CN" dirty="0"/>
          </a:p>
          <a:p>
            <a:r>
              <a:rPr lang="zh-CN" altLang="en-US" dirty="0"/>
              <a:t>但是</a:t>
            </a:r>
            <a:r>
              <a:rPr lang="en-US" altLang="zh-CN" dirty="0" err="1"/>
              <a:t>HBv</a:t>
            </a:r>
            <a:r>
              <a:rPr lang="zh-CN" altLang="en-US" dirty="0"/>
              <a:t>怕高热，如加热到</a:t>
            </a:r>
            <a:r>
              <a:rPr lang="en-US" altLang="zh-CN" dirty="0"/>
              <a:t>100</a:t>
            </a:r>
            <a:r>
              <a:rPr lang="zh-CN" altLang="en-US" dirty="0"/>
              <a:t>度，只要</a:t>
            </a:r>
            <a:r>
              <a:rPr lang="en-US" altLang="zh-CN" dirty="0"/>
              <a:t>10</a:t>
            </a:r>
            <a:r>
              <a:rPr lang="zh-CN" altLang="en-US" dirty="0"/>
              <a:t>分钟就可使其失去传染性。</a:t>
            </a:r>
            <a:r>
              <a:rPr lang="en-US" altLang="zh-CN" dirty="0" err="1"/>
              <a:t>HBv</a:t>
            </a:r>
            <a:r>
              <a:rPr lang="zh-CN" altLang="en-US" dirty="0"/>
              <a:t>对</a:t>
            </a:r>
            <a:r>
              <a:rPr lang="en-US" altLang="zh-CN" dirty="0"/>
              <a:t>0.5%</a:t>
            </a:r>
            <a:r>
              <a:rPr lang="zh-CN" altLang="en-US" dirty="0"/>
              <a:t>过氧乙酸非常敏感，这是一种强氧化剂．可以杀死它们。</a:t>
            </a:r>
            <a:r>
              <a:rPr lang="en-US" altLang="zh-CN" dirty="0"/>
              <a:t>3%</a:t>
            </a:r>
            <a:r>
              <a:rPr lang="zh-CN" altLang="en-US" dirty="0"/>
              <a:t>漂白粉、</a:t>
            </a:r>
            <a:r>
              <a:rPr lang="en-US" altLang="zh-CN" dirty="0"/>
              <a:t>0.2%</a:t>
            </a:r>
            <a:r>
              <a:rPr lang="zh-CN" altLang="en-US" dirty="0"/>
              <a:t>新洁尔灭也可用来杀灭</a:t>
            </a:r>
            <a:r>
              <a:rPr lang="en-US" altLang="zh-CN" dirty="0"/>
              <a:t>HBV</a:t>
            </a:r>
            <a:r>
              <a:rPr lang="zh-CN" altLang="en-US" dirty="0"/>
              <a:t>。</a:t>
            </a:r>
            <a:endParaRPr lang="zh-CN" altLang="en-US" dirty="0"/>
          </a:p>
        </p:txBody>
      </p:sp>
    </p:spTree>
  </p:cSld>
  <p:clrMapOvr>
    <a:masterClrMapping/>
  </p:clrMapOvr>
</p:sld>
</file>

<file path=ppt/tags/tag1.xml><?xml version="1.0" encoding="utf-8"?>
<p:tagLst xmlns:p="http://schemas.openxmlformats.org/presentationml/2006/main">
  <p:tag name="KSO_WM_BEAUTIFY_FLAG" val="#wm#"/>
  <p:tag name="KSO_WM_TEMPLATE_CATEGORY" val="diagram"/>
  <p:tag name="KSO_WM_TEMPLATE_INDEX" val="20209190"/>
</p:tagLst>
</file>

<file path=ppt/tags/tag10.xml><?xml version="1.0" encoding="utf-8"?>
<p:tagLst xmlns:p="http://schemas.openxmlformats.org/presentationml/2006/main">
  <p:tag name="KSO_WM_BEAUTIFY_FLAG" val="#wm#"/>
  <p:tag name="KSO_WM_TEMPLATE_CATEGORY" val="custom"/>
  <p:tag name="KSO_WM_TEMPLATE_INDEX" val="2018730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779_1*f*1"/>
  <p:tag name="KSO_WM_TEMPLATE_CATEGORY" val="diagram"/>
  <p:tag name="KSO_WM_TEMPLATE_INDEX" val="20200779"/>
  <p:tag name="KSO_WM_UNIT_LAYERLEVEL" val="1"/>
  <p:tag name="KSO_WM_TAG_VERSION" val="1.0"/>
  <p:tag name="KSO_WM_BEAUTIFY_FLAG" val="#wm#"/>
  <p:tag name="KSO_WM_UNIT_PRESET_TEXT" val="单击此处添加文本具体内容，简明扼要的阐述您的观点。&#13;单击此处添加文本具体内容，简明扼要的阐述您的观点。根据需要可酌情增减文字，以便观者准确的理解您传达的思想。单击此处添加文本具体内容，简明扼要的阐述您的观点。&#13;单击此处添加文本具体内容，简明扼要的阐述您的观点。根据需要可酌情增减文字，以便观者准确的理解您传达的思想。&#13;单击此处添加文本具体内容，简明扼要的阐述您的观点。根据需要可酌情增减文字，以便观者准确的理解您传达的思想。单击此处添加文本具体内容，简明扼要的阐述您的观点。"/>
  <p:tag name="KSO_WM_UNIT_NOCLEAR" val="0"/>
  <p:tag name="KSO_WM_UNIT_VALUE" val="1012"/>
  <p:tag name="KSO_WM_UNIT_TYPE" val="f"/>
  <p:tag name="KSO_WM_UNIT_INDEX" val="1"/>
  <p:tag name="KSO_WM_UNIT_SUBTYPE" val="a"/>
  <p:tag name="KSO_WM_UNIT_TEXT_FILL_FORE_SCHEMECOLOR_INDEX_BRIGHTNESS" val="0.25"/>
  <p:tag name="KSO_WM_UNIT_TEXT_FILL_FORE_SCHEMECOLOR_INDEX" val="13"/>
  <p:tag name="KSO_WM_UNIT_TEXT_FILL_TYPE" val="1"/>
</p:tagLst>
</file>

<file path=ppt/tags/tag12.xml><?xml version="1.0" encoding="utf-8"?>
<p:tagLst xmlns:p="http://schemas.openxmlformats.org/presentationml/2006/main">
  <p:tag name="KSO_WM_BEAUTIFY_FLAG" val="#wm#"/>
  <p:tag name="KSO_WM_TEMPLATE_CATEGORY" val="diagram"/>
  <p:tag name="KSO_WM_TEMPLATE_INDEX" val="20209190"/>
</p:tagLst>
</file>

<file path=ppt/tags/tag13.xml><?xml version="1.0" encoding="utf-8"?>
<p:tagLst xmlns:p="http://schemas.openxmlformats.org/presentationml/2006/main">
  <p:tag name="KSO_WM_BEAUTIFY_FLAG" val="#wm#"/>
  <p:tag name="KSO_WM_TEMPLATE_CATEGORY" val="diagram"/>
  <p:tag name="KSO_WM_TEMPLATE_INDEX" val="20209190"/>
</p:tagLst>
</file>

<file path=ppt/tags/tag14.xml><?xml version="1.0" encoding="utf-8"?>
<p:tagLst xmlns:p="http://schemas.openxmlformats.org/presentationml/2006/main">
  <p:tag name="KSO_WM_BEAUTIFY_FLAG" val="#wm#"/>
  <p:tag name="KSO_WM_TEMPLATE_CATEGORY" val="diagram"/>
  <p:tag name="KSO_WM_TEMPLATE_INDEX" val="20209190"/>
</p:tagLst>
</file>

<file path=ppt/tags/tag15.xml><?xml version="1.0" encoding="utf-8"?>
<p:tagLst xmlns:p="http://schemas.openxmlformats.org/presentationml/2006/main">
  <p:tag name="KSO_WM_BEAUTIFY_FLAG" val="#wm#"/>
  <p:tag name="KSO_WM_TEMPLATE_CATEGORY" val="diagram"/>
  <p:tag name="KSO_WM_TEMPLATE_INDEX" val="20209190"/>
</p:tagLst>
</file>

<file path=ppt/tags/tag16.xml><?xml version="1.0" encoding="utf-8"?>
<p:tagLst xmlns:p="http://schemas.openxmlformats.org/presentationml/2006/main">
  <p:tag name="KSO_WM_BEAUTIFY_FLAG" val="#wm#"/>
  <p:tag name="KSO_WM_TEMPLATE_CATEGORY" val="diagram"/>
  <p:tag name="KSO_WM_TEMPLATE_INDEX" val="20209190"/>
</p:tagLst>
</file>

<file path=ppt/tags/tag17.xml><?xml version="1.0" encoding="utf-8"?>
<p:tagLst xmlns:p="http://schemas.openxmlformats.org/presentationml/2006/main">
  <p:tag name="KSO_WM_BEAUTIFY_FLAG" val="#wm#"/>
  <p:tag name="KSO_WM_TEMPLATE_CATEGORY" val="diagram"/>
  <p:tag name="KSO_WM_TEMPLATE_INDEX" val="20209190"/>
</p:tagLst>
</file>

<file path=ppt/tags/tag18.xml><?xml version="1.0" encoding="utf-8"?>
<p:tagLst xmlns:p="http://schemas.openxmlformats.org/presentationml/2006/main">
  <p:tag name="KSO_WM_BEAUTIFY_FLAG" val="#wm#"/>
  <p:tag name="KSO_WM_TEMPLATE_CATEGORY" val="diagram"/>
  <p:tag name="KSO_WM_TEMPLATE_INDEX" val="20209190"/>
</p:tagLst>
</file>

<file path=ppt/tags/tag19.xml><?xml version="1.0" encoding="utf-8"?>
<p:tagLst xmlns:p="http://schemas.openxmlformats.org/presentationml/2006/main">
  <p:tag name="KSO_WM_UNIT_PLACING_PICTURE_USER_VIEWPORT" val="{&quot;height&quot;:7138.666141732283,&quot;width&quot;:5916}"/>
</p:tagLst>
</file>

<file path=ppt/tags/tag2.xml><?xml version="1.0" encoding="utf-8"?>
<p:tagLst xmlns:p="http://schemas.openxmlformats.org/presentationml/2006/main">
  <p:tag name="KSO_WM_BEAUTIFY_FLAG" val="#wm#"/>
  <p:tag name="KSO_WM_TEMPLATE_CATEGORY" val="custom"/>
  <p:tag name="KSO_WM_TEMPLATE_INDEX" val="20185038"/>
</p:tagLst>
</file>

<file path=ppt/tags/tag20.xml><?xml version="1.0" encoding="utf-8"?>
<p:tagLst xmlns:p="http://schemas.openxmlformats.org/presentationml/2006/main">
  <p:tag name="KSO_WM_BEAUTIFY_FLAG" val="#wm#"/>
  <p:tag name="KSO_WM_TEMPLATE_CATEGORY" val="diagram"/>
  <p:tag name="KSO_WM_TEMPLATE_INDEX" val="20209190"/>
</p:tagLst>
</file>

<file path=ppt/tags/tag21.xml><?xml version="1.0" encoding="utf-8"?>
<p:tagLst xmlns:p="http://schemas.openxmlformats.org/presentationml/2006/main">
  <p:tag name="KSO_WM_BEAUTIFY_FLAG" val="#wm#"/>
  <p:tag name="KSO_WM_TEMPLATE_CATEGORY" val="diagram"/>
  <p:tag name="KSO_WM_TEMPLATE_INDEX" val="20209190"/>
</p:tagLst>
</file>

<file path=ppt/tags/tag22.xml><?xml version="1.0" encoding="utf-8"?>
<p:tagLst xmlns:p="http://schemas.openxmlformats.org/presentationml/2006/main">
  <p:tag name="KSO_WM_TEMPLATE_CATEGORY" val="diagram"/>
  <p:tag name="KSO_WM_TEMPLATE_INDEX" val="160264"/>
  <p:tag name="KSO_WM_UNIT_TYPE" val="n_h_a"/>
  <p:tag name="KSO_WM_UNIT_INDEX" val="1_1_1"/>
  <p:tag name="KSO_WM_UNIT_ID" val="diagram160264_2*n_h_a*1_1_1"/>
  <p:tag name="KSO_WM_UNIT_LAYERLEVEL" val="1_1_1"/>
  <p:tag name="KSO_WM_UNIT_VALUE" val="80"/>
  <p:tag name="KSO_WM_UNIT_HIGHLIGHT" val="0"/>
  <p:tag name="KSO_WM_UNIT_COMPATIBLE" val="0"/>
  <p:tag name="KSO_WM_UNIT_CLEAR" val="0"/>
  <p:tag name="KSO_WM_UNIT_PRESET_TEXT_INDEX" val="3"/>
  <p:tag name="KSO_WM_UNIT_PRESET_TEXT_LEN" val="17"/>
  <p:tag name="KSO_WM_BEAUTIFY_FLAG" val="#wm#"/>
  <p:tag name="KSO_WM_TAG_VERSION" val="1.0"/>
  <p:tag name="KSO_WM_DIAGRAM_GROUP_CODE" val="n1-1"/>
  <p:tag name="KSO_WM_UNIT_TEXT_FILL_FORE_SCHEMECOLOR_INDEX" val="5"/>
  <p:tag name="KSO_WM_UNIT_TEXT_FILL_TYPE" val="1"/>
</p:tagLst>
</file>

<file path=ppt/tags/tag23.xml><?xml version="1.0" encoding="utf-8"?>
<p:tagLst xmlns:p="http://schemas.openxmlformats.org/presentationml/2006/main">
  <p:tag name="KSO_WM_TEMPLATE_CATEGORY" val="diagram"/>
  <p:tag name="KSO_WM_TEMPLATE_INDEX" val="160264"/>
  <p:tag name="KSO_WM_UNIT_TYPE" val="n_h_h_f"/>
  <p:tag name="KSO_WM_UNIT_INDEX" val="1_2_2_1"/>
  <p:tag name="KSO_WM_UNIT_ID" val="diagram160264_2*n_h_h_f*1_2_2_1"/>
  <p:tag name="KSO_WM_UNIT_LAYERLEVEL" val="1_1_1_1"/>
  <p:tag name="KSO_WM_UNIT_VALUE" val="27"/>
  <p:tag name="KSO_WM_UNIT_HIGHLIGHT" val="0"/>
  <p:tag name="KSO_WM_UNIT_COMPATIBLE" val="0"/>
  <p:tag name="KSO_WM_UNIT_CLEAR" val="0"/>
  <p:tag name="KSO_WM_UNIT_PRESET_TEXT_INDEX" val="4"/>
  <p:tag name="KSO_WM_UNIT_PRESET_TEXT_LEN" val="38"/>
  <p:tag name="KSO_WM_BEAUTIFY_FLAG" val="#wm#"/>
  <p:tag name="KSO_WM_TAG_VERSION" val="1.0"/>
  <p:tag name="KSO_WM_DIAGRAM_GROUP_CODE" val="n1-1"/>
  <p:tag name="KSO_WM_UNIT_TEXT_FILL_FORE_SCHEMECOLOR_INDEX" val="13"/>
  <p:tag name="KSO_WM_UNIT_TEXT_FILL_TYPE" val="1"/>
</p:tagLst>
</file>

<file path=ppt/tags/tag24.xml><?xml version="1.0" encoding="utf-8"?>
<p:tagLst xmlns:p="http://schemas.openxmlformats.org/presentationml/2006/main">
  <p:tag name="KSO_WM_TEMPLATE_CATEGORY" val="diagram"/>
  <p:tag name="KSO_WM_TEMPLATE_INDEX" val="160264"/>
  <p:tag name="KSO_WM_UNIT_TYPE" val="n_h_h_f"/>
  <p:tag name="KSO_WM_UNIT_INDEX" val="1_2_1_1"/>
  <p:tag name="KSO_WM_UNIT_ID" val="diagram160264_2*n_h_h_f*1_2_1_1"/>
  <p:tag name="KSO_WM_UNIT_LAYERLEVEL" val="1_1_1_1"/>
  <p:tag name="KSO_WM_UNIT_VALUE" val="27"/>
  <p:tag name="KSO_WM_UNIT_HIGHLIGHT" val="0"/>
  <p:tag name="KSO_WM_UNIT_COMPATIBLE" val="0"/>
  <p:tag name="KSO_WM_UNIT_CLEAR" val="0"/>
  <p:tag name="KSO_WM_UNIT_PRESET_TEXT_INDEX" val="4"/>
  <p:tag name="KSO_WM_UNIT_PRESET_TEXT_LEN" val="38"/>
  <p:tag name="KSO_WM_BEAUTIFY_FLAG" val="#wm#"/>
  <p:tag name="KSO_WM_TAG_VERSION" val="1.0"/>
  <p:tag name="KSO_WM_DIAGRAM_GROUP_CODE" val="n1-1"/>
  <p:tag name="KSO_WM_UNIT_TEXT_FILL_FORE_SCHEMECOLOR_INDEX" val="13"/>
  <p:tag name="KSO_WM_UNIT_TEXT_FILL_TYPE" val="1"/>
</p:tagLst>
</file>

<file path=ppt/tags/tag25.xml><?xml version="1.0" encoding="utf-8"?>
<p:tagLst xmlns:p="http://schemas.openxmlformats.org/presentationml/2006/main">
  <p:tag name="KSO_WM_TEMPLATE_CATEGORY" val="diagram"/>
  <p:tag name="KSO_WM_TEMPLATE_INDEX" val="160264"/>
  <p:tag name="KSO_WM_UNIT_TYPE" val="n_h_h_f"/>
  <p:tag name="KSO_WM_UNIT_INDEX" val="1_2_3_1"/>
  <p:tag name="KSO_WM_UNIT_ID" val="diagram160264_2*n_h_h_f*1_2_3_1"/>
  <p:tag name="KSO_WM_UNIT_LAYERLEVEL" val="1_1_1_1"/>
  <p:tag name="KSO_WM_UNIT_VALUE" val="27"/>
  <p:tag name="KSO_WM_UNIT_HIGHLIGHT" val="0"/>
  <p:tag name="KSO_WM_UNIT_COMPATIBLE" val="0"/>
  <p:tag name="KSO_WM_UNIT_CLEAR" val="0"/>
  <p:tag name="KSO_WM_UNIT_PRESET_TEXT_INDEX" val="4"/>
  <p:tag name="KSO_WM_UNIT_PRESET_TEXT_LEN" val="38"/>
  <p:tag name="KSO_WM_BEAUTIFY_FLAG" val="#wm#"/>
  <p:tag name="KSO_WM_TAG_VERSION" val="1.0"/>
  <p:tag name="KSO_WM_DIAGRAM_GROUP_CODE" val="n1-1"/>
  <p:tag name="KSO_WM_UNIT_TEXT_FILL_FORE_SCHEMECOLOR_INDEX" val="13"/>
  <p:tag name="KSO_WM_UNIT_TEXT_FILL_TYPE" val="1"/>
</p:tagLst>
</file>

<file path=ppt/tags/tag26.xml><?xml version="1.0" encoding="utf-8"?>
<p:tagLst xmlns:p="http://schemas.openxmlformats.org/presentationml/2006/main">
  <p:tag name="KSO_WM_TEMPLATE_CATEGORY" val="diagram"/>
  <p:tag name="KSO_WM_TEMPLATE_INDEX" val="160264"/>
  <p:tag name="KSO_WM_UNIT_TYPE" val="n_h_h_i"/>
  <p:tag name="KSO_WM_UNIT_INDEX" val="1_2_1_1"/>
  <p:tag name="KSO_WM_UNIT_ID" val="diagram160264_2*n_h_h_i*1_2_1_1"/>
  <p:tag name="KSO_WM_UNIT_LAYERLEVEL" val="1_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27.xml><?xml version="1.0" encoding="utf-8"?>
<p:tagLst xmlns:p="http://schemas.openxmlformats.org/presentationml/2006/main">
  <p:tag name="KSO_WM_TEMPLATE_CATEGORY" val="diagram"/>
  <p:tag name="KSO_WM_TEMPLATE_INDEX" val="160264"/>
  <p:tag name="KSO_WM_UNIT_TYPE" val="n_h_h_i"/>
  <p:tag name="KSO_WM_UNIT_INDEX" val="1_2_2_1"/>
  <p:tag name="KSO_WM_UNIT_ID" val="diagram160264_2*n_h_h_i*1_2_2_1"/>
  <p:tag name="KSO_WM_UNIT_LAYERLEVEL" val="1_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28.xml><?xml version="1.0" encoding="utf-8"?>
<p:tagLst xmlns:p="http://schemas.openxmlformats.org/presentationml/2006/main">
  <p:tag name="KSO_WM_TEMPLATE_CATEGORY" val="diagram"/>
  <p:tag name="KSO_WM_TEMPLATE_INDEX" val="160264"/>
  <p:tag name="KSO_WM_UNIT_TYPE" val="n_h_h_i"/>
  <p:tag name="KSO_WM_UNIT_INDEX" val="1_2_3_1"/>
  <p:tag name="KSO_WM_UNIT_ID" val="diagram160264_2*n_h_h_i*1_2_3_1"/>
  <p:tag name="KSO_WM_UNIT_LAYERLEVEL" val="1_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BEAUTIFY_FLAG" val="#wm#"/>
  <p:tag name="KSO_WM_TEMPLATE_CATEGORY" val="custom"/>
  <p:tag name="KSO_WM_TEMPLATE_INDEX" val="20185038"/>
</p:tagLst>
</file>

<file path=ppt/tags/tag4.xml><?xml version="1.0" encoding="utf-8"?>
<p:tagLst xmlns:p="http://schemas.openxmlformats.org/presentationml/2006/main">
  <p:tag name="KSO_WM_BEAUTIFY_FLAG" val="#wm#"/>
  <p:tag name="KSO_WM_TEMPLATE_CATEGORY" val="custom"/>
  <p:tag name="KSO_WM_TEMPLATE_INDEX" val="20185038"/>
</p:tagLst>
</file>

<file path=ppt/tags/tag5.xml><?xml version="1.0" encoding="utf-8"?>
<p:tagLst xmlns:p="http://schemas.openxmlformats.org/presentationml/2006/main">
  <p:tag name="KSO_WM_BEAUTIFY_FLAG" val="#wm#"/>
  <p:tag name="KSO_WM_TEMPLATE_CATEGORY" val="custom"/>
  <p:tag name="KSO_WM_TEMPLATE_INDEX" val="20185038"/>
</p:tagLst>
</file>

<file path=ppt/tags/tag6.xml><?xml version="1.0" encoding="utf-8"?>
<p:tagLst xmlns:p="http://schemas.openxmlformats.org/presentationml/2006/main">
  <p:tag name="KSO_WM_BEAUTIFY_FLAG" val="#wm#"/>
  <p:tag name="KSO_WM_TEMPLATE_CATEGORY" val="custom"/>
  <p:tag name="KSO_WM_TEMPLATE_INDEX" val="20185038"/>
</p:tagLst>
</file>

<file path=ppt/tags/tag7.xml><?xml version="1.0" encoding="utf-8"?>
<p:tagLst xmlns:p="http://schemas.openxmlformats.org/presentationml/2006/main">
  <p:tag name="KSO_WM_BEAUTIFY_FLAG" val="#wm#"/>
  <p:tag name="KSO_WM_TEMPLATE_CATEGORY" val="diagram"/>
  <p:tag name="KSO_WM_TEMPLATE_INDEX" val="20209190"/>
</p:tagLst>
</file>

<file path=ppt/tags/tag8.xml><?xml version="1.0" encoding="utf-8"?>
<p:tagLst xmlns:p="http://schemas.openxmlformats.org/presentationml/2006/main">
  <p:tag name="KSO_WM_BEAUTIFY_FLAG" val="#wm#"/>
  <p:tag name="KSO_WM_TEMPLATE_CATEGORY" val="diagram"/>
  <p:tag name="KSO_WM_TEMPLATE_INDEX" val="20209190"/>
</p:tagLst>
</file>

<file path=ppt/tags/tag9.xml><?xml version="1.0" encoding="utf-8"?>
<p:tagLst xmlns:p="http://schemas.openxmlformats.org/presentationml/2006/main">
  <p:tag name="KSO_WM_BEAUTIFY_FLAG" val="#wm#"/>
  <p:tag name="KSO_WM_TEMPLATE_CATEGORY" val="diagram"/>
  <p:tag name="KSO_WM_TEMPLATE_INDEX" val="2020919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5884</Words>
  <Application>WPS 演示</Application>
  <PresentationFormat>宽屏</PresentationFormat>
  <Paragraphs>571</Paragraphs>
  <Slides>46</Slides>
  <Notes>28</Notes>
  <HiddenSlides>0</HiddenSlides>
  <MMClips>0</MMClips>
  <ScaleCrop>false</ScaleCrop>
  <HeadingPairs>
    <vt:vector size="8" baseType="variant">
      <vt:variant>
        <vt:lpstr>已用的字体</vt:lpstr>
      </vt:variant>
      <vt:variant>
        <vt:i4>23</vt:i4>
      </vt:variant>
      <vt:variant>
        <vt:lpstr>主题</vt:lpstr>
      </vt:variant>
      <vt:variant>
        <vt:i4>1</vt:i4>
      </vt:variant>
      <vt:variant>
        <vt:lpstr>嵌入 OLE 服务器</vt:lpstr>
      </vt:variant>
      <vt:variant>
        <vt:i4>1</vt:i4>
      </vt:variant>
      <vt:variant>
        <vt:lpstr>幻灯片标题</vt:lpstr>
      </vt:variant>
      <vt:variant>
        <vt:i4>46</vt:i4>
      </vt:variant>
    </vt:vector>
  </HeadingPairs>
  <TitlesOfParts>
    <vt:vector size="71" baseType="lpstr">
      <vt:lpstr>Arial</vt:lpstr>
      <vt:lpstr>宋体</vt:lpstr>
      <vt:lpstr>Wingdings</vt:lpstr>
      <vt:lpstr>楷体</vt:lpstr>
      <vt:lpstr>华文行楷</vt:lpstr>
      <vt:lpstr>Arial</vt:lpstr>
      <vt:lpstr>微软雅黑</vt:lpstr>
      <vt:lpstr>华文隶书</vt:lpstr>
      <vt:lpstr>隶书</vt:lpstr>
      <vt:lpstr>黑体</vt:lpstr>
      <vt:lpstr>Tahoma</vt:lpstr>
      <vt:lpstr>等线 Light</vt:lpstr>
      <vt:lpstr>Arial Unicode MS</vt:lpstr>
      <vt:lpstr>等线</vt:lpstr>
      <vt:lpstr>Wingdings</vt:lpstr>
      <vt:lpstr>Times New Roman</vt:lpstr>
      <vt:lpstr>华文中宋</vt:lpstr>
      <vt:lpstr>幼圆</vt:lpstr>
      <vt:lpstr>Calibri</vt:lpstr>
      <vt:lpstr>仿宋</vt:lpstr>
      <vt:lpstr>楷体_GB2312</vt:lpstr>
      <vt:lpstr>新宋体</vt:lpstr>
      <vt:lpstr>Symbol</vt:lpstr>
      <vt:lpstr>Office 主题​​</vt:lpstr>
      <vt:lpstr>MSGraph.Chart.8</vt:lpstr>
      <vt:lpstr>PowerPoint 演示文稿</vt:lpstr>
      <vt:lpstr>PowerPoint 演示文稿</vt:lpstr>
      <vt:lpstr>乙肝， 你了解吗？</vt:lpstr>
      <vt:lpstr>PowerPoint 演示文稿</vt:lpstr>
      <vt:lpstr>病毒性肝炎</vt:lpstr>
      <vt:lpstr>PowerPoint 演示文稿</vt:lpstr>
      <vt:lpstr>乙型肝炎</vt:lpstr>
      <vt:lpstr>乙肝病毒</vt:lpstr>
      <vt:lpstr>乙肝病毒(HBv)具有顽强的抵抗力</vt:lpstr>
      <vt:lpstr>感染HBV之后……</vt:lpstr>
      <vt:lpstr>成为慢乙肝之后……</vt:lpstr>
      <vt:lpstr>PowerPoint 演示文稿</vt:lpstr>
      <vt:lpstr>PowerPoint 演示文稿</vt:lpstr>
      <vt:lpstr>PowerPoint 演示文稿</vt:lpstr>
      <vt:lpstr>乙肝病毒的致癌性</vt:lpstr>
      <vt:lpstr>中国肝癌发病死亡情况（2012年）</vt:lpstr>
      <vt:lpstr>PowerPoint 演示文稿</vt:lpstr>
      <vt:lpstr>PowerPoint 演示文稿</vt:lpstr>
      <vt:lpstr>PowerPoint 演示文稿</vt:lpstr>
      <vt:lpstr>10人中就有一个是乙肝病毒感染者</vt:lpstr>
      <vt:lpstr>中国乙肝流行现状</vt:lpstr>
      <vt:lpstr>乙肝相关病例住院期间的直接费用</vt:lpstr>
      <vt:lpstr>乙肝相关病例住院期间的间接费用</vt:lpstr>
      <vt:lpstr>PowerPoint 演示文稿</vt:lpstr>
      <vt:lpstr>PowerPoint 演示文稿</vt:lpstr>
      <vt:lpstr>乙肝预防</vt:lpstr>
      <vt:lpstr>PowerPoint 演示文稿</vt:lpstr>
      <vt:lpstr>传播模式</vt:lpstr>
      <vt:lpstr>母婴传播 </vt:lpstr>
      <vt:lpstr>血液传播</vt:lpstr>
      <vt:lpstr>接触传播 </vt:lpstr>
      <vt:lpstr>生活密切接触传播</vt:lpstr>
      <vt:lpstr>如何预防乙肝（传染病防控3个环节)</vt:lpstr>
      <vt:lpstr>如何消除乙肝?</vt:lpstr>
      <vt:lpstr>PowerPoint 演示文稿</vt:lpstr>
      <vt:lpstr>乙肝疫苗的接种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乙型肝炎和乙肝疫苗接种及基层问题</dc:title>
  <dc:creator>liuquntaoncpc@163.com</dc:creator>
  <cp:lastModifiedBy>王坚呀讶牙、</cp:lastModifiedBy>
  <cp:revision>74</cp:revision>
  <dcterms:created xsi:type="dcterms:W3CDTF">2017-09-05T15:16:00Z</dcterms:created>
  <dcterms:modified xsi:type="dcterms:W3CDTF">2021-12-16T07:27:23Z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AF2C9BA2E76A439A851B7CFC8B6D844C</vt:lpwstr>
  </property>
</Properties>
</file>